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78" r:id="rId3"/>
    <p:sldId id="284" r:id="rId4"/>
    <p:sldId id="282" r:id="rId5"/>
    <p:sldId id="264" r:id="rId6"/>
    <p:sldId id="267" r:id="rId7"/>
    <p:sldId id="285" r:id="rId8"/>
    <p:sldId id="259" r:id="rId9"/>
    <p:sldId id="270" r:id="rId10"/>
    <p:sldId id="286" r:id="rId11"/>
    <p:sldId id="287" r:id="rId12"/>
    <p:sldId id="288" r:id="rId13"/>
    <p:sldId id="289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CC00"/>
    <a:srgbClr val="CCFF33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533" autoAdjust="0"/>
  </p:normalViewPr>
  <p:slideViewPr>
    <p:cSldViewPr>
      <p:cViewPr>
        <p:scale>
          <a:sx n="40" d="100"/>
          <a:sy n="40" d="100"/>
        </p:scale>
        <p:origin x="-7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F68E4D-3C4F-4467-9E6F-4A4C6FDC323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613F5A-36F7-403E-B599-19AED66ED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52F00-FC41-4333-99C6-88E956A20D7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B93D-B700-478A-A99F-0ABA1A84AC0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BCB7-7147-4548-BF9E-B2DF5F22B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232F-9505-4844-99BC-3911911CE71C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2736-24C3-4D9B-B6E1-E755F6C36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9738-4D6E-45C5-B7AD-7AC21588B950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E136-F192-4DBE-B035-AEC7B0112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CB125-3273-49F5-9360-FF21CB748C30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BD12-B28E-44D1-B41E-311019F8B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87BE-69B4-4DF2-88FC-7833165A2276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4588-005D-404A-8DCF-F4228FC7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63CE-C5BB-4A9E-80F6-BDC5487BDD9F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2AAF-EFCE-4D64-9E65-335B5BB60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1EC1-5D72-4376-B0B6-9DBCDAF1BB7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C053-71E1-40B5-A42A-BB45A506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8B8A-314B-4F14-B773-42F9D5028DF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8967-FBA4-49D8-9B12-628F01195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DE70-7C58-4A24-AE7E-43D5236964E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9EDF-8D82-4782-A8E9-993D443E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9E7F-193A-4852-85CE-118E065D4A1A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7D664-E1F8-4261-BD14-2DCB861A5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D9ED4-653B-4038-83E0-DBFF807682F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B5B6-2510-4C74-8B6C-F92B7082C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2C65-2175-4EB8-9F21-3E55EB02E2D0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CCBF-4907-4049-B742-3085DAF5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FFFF6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A84C09-B9D0-41F7-A766-B837E198B70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52FAB6-72BB-4F16-983D-B31526795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FFFF6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5375" cy="49450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smtClean="0">
                <a:latin typeface="Comic Sans MS" pitchFamily="66" charset="0"/>
                <a:cs typeface="Times New Roman" pitchFamily="18" charset="0"/>
              </a:rPr>
              <a:t>Формы взаимодействия педагогов ДОУ и родителей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b="1" i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8" descr="j0301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357563"/>
            <a:ext cx="5000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643937" cy="20431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latin typeface="Comic Sans MS" pitchFamily="66" charset="0"/>
              </a:rPr>
              <a:t>ИНФОРМАЦИОННАЯ КОРЗИНА </a:t>
            </a:r>
          </a:p>
          <a:p>
            <a:pPr algn="ctr">
              <a:buFont typeface="Arial" charset="0"/>
              <a:buNone/>
            </a:pPr>
            <a:r>
              <a:rPr lang="ru-RU" sz="2400" smtClean="0">
                <a:latin typeface="Comic Sans MS" pitchFamily="66" charset="0"/>
              </a:rPr>
              <a:t>тетрадь, содержащая таблицу с разделами по количеству служб. Содействует вовлечению родителей в образовательный процесс для поиска новых путей взаимосвязи между различными службами и связей этих служб с ними. </a:t>
            </a:r>
          </a:p>
          <a:p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500313"/>
          <a:ext cx="8643938" cy="4119563"/>
        </p:xfrm>
        <a:graphic>
          <a:graphicData uri="http://schemas.openxmlformats.org/drawingml/2006/table">
            <a:tbl>
              <a:tblPr/>
              <a:tblGrid>
                <a:gridCol w="1863725"/>
                <a:gridCol w="6780213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Сообщения административно-хозяйственной службе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вопросы родителей об условиях воспитательно-образовательного процесса, его обеспечении, пожелания о получении информации. Это могут быть вопросы их участия в финансировании ДОУ, организации питания детей, пожелания относительно кадрового обеспечения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Сообщения для методической службы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родители могут обратиться с просьбами и задать вопросы о содержании, методах и приемах организации педагогического процесса. Например, выразить пожелание об обучении детей чтению, иностранным языкам.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Сообщения для службы психологии и коррекционной педагогики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вопросы по проблемам, возникающим в ходе развития детей, подать заявку на получение консультации у специалиста: как преодолеть вредные привычки и страхи у детей (сосание пальцев, боязнь темноты), создать дома условия для охраны зрения, как вести себя с ребенком при возникновении первых признаков заикания.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Сообщения для медицинской службы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DejaVu Sans" pitchFamily="34" charset="0"/>
                          <a:cs typeface="DejaVu Sans" pitchFamily="34" charset="0"/>
                        </a:rPr>
                        <a:t>родители делают пометки о текущем состоянии здоровья ребенка и задают вопросы медперсоналу.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452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ГАЗЕТА</a:t>
            </a:r>
            <a:endParaRPr lang="ru-RU" sz="200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Comic Sans MS" pitchFamily="66" charset="0"/>
              </a:rPr>
              <a:t>Может издаваться усилиями редакционной коллегии детсада или отдельной группой и посвящаться наиболее сложным проблемам развития детей. </a:t>
            </a:r>
          </a:p>
          <a:p>
            <a:endParaRPr lang="ru-RU" smtClean="0"/>
          </a:p>
        </p:txBody>
      </p:sp>
      <p:sp>
        <p:nvSpPr>
          <p:cNvPr id="14339" name="Пятиугольник 3"/>
          <p:cNvSpPr>
            <a:spLocks noChangeArrowheads="1"/>
          </p:cNvSpPr>
          <p:nvPr/>
        </p:nvSpPr>
        <p:spPr bwMode="auto">
          <a:xfrm>
            <a:off x="142875" y="1643063"/>
            <a:ext cx="5572125" cy="2857500"/>
          </a:xfrm>
          <a:prstGeom prst="homePlate">
            <a:avLst>
              <a:gd name="adj" fmla="val 50005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200">
              <a:latin typeface="Comic Sans MS" pitchFamily="66" charset="0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000">
              <a:latin typeface="Comic Sans MS" pitchFamily="66" charset="0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>
                <a:latin typeface="Comic Sans MS" pitchFamily="66" charset="0"/>
              </a:rPr>
              <a:t>она адресуется родителям всех воспитанников и рассматривает широкий круг проблем воспитания и обучения детей. 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 bwMode="auto">
          <a:xfrm>
            <a:off x="3286116" y="4286256"/>
            <a:ext cx="5715040" cy="2571744"/>
          </a:xfrm>
          <a:prstGeom prst="homePlat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500000" rev="0"/>
            </a:camera>
            <a:lightRig rig="threePt" dir="t"/>
          </a:scene3d>
          <a:sp3d/>
        </p:spPr>
        <p:txBody>
          <a:bodyPr anchor="ctr">
            <a:flatTx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3786188" y="4714875"/>
            <a:ext cx="5357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посвящается проблемам конкретных детей и родителей, но потребует от воспитателей определенных усилий, чтобы обеспечить регулярный выход издания, которое может иметь вид стенной газеты или газетного листа.</a:t>
            </a:r>
            <a:endParaRPr lang="ru-RU"/>
          </a:p>
        </p:txBody>
      </p:sp>
      <p:pic>
        <p:nvPicPr>
          <p:cNvPr id="14344" name="Picture 8" descr="F:\100_3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714750"/>
            <a:ext cx="3857625" cy="31432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5" name="Picture 9" descr="F:\100_3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500188"/>
            <a:ext cx="3910012" cy="28257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714625" y="214313"/>
            <a:ext cx="6429375" cy="3357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smtClean="0">
                <a:latin typeface="Comic Sans MS" pitchFamily="66" charset="0"/>
              </a:rPr>
              <a:t>На</a:t>
            </a:r>
            <a:r>
              <a:rPr lang="ru-RU" sz="2000" b="1" smtClean="0">
                <a:latin typeface="Comic Sans MS" pitchFamily="66" charset="0"/>
              </a:rPr>
              <a:t> ТЕМАТИЧЕСКИХ ВЫСТАВКАХ </a:t>
            </a:r>
            <a:r>
              <a:rPr lang="ru-RU" sz="2000" smtClean="0">
                <a:latin typeface="Comic Sans MS" pitchFamily="66" charset="0"/>
              </a:rPr>
              <a:t>представляют фотографии, детские работы, поделки, изготовленные детьми, педагогами или совместно детьми и родителями, образцы пособий, книг, игрушек, рекомендуемых родителям для занятий с ребенком дома.</a:t>
            </a:r>
          </a:p>
          <a:p>
            <a:pPr algn="ctr">
              <a:buFont typeface="Arial" charset="0"/>
              <a:buNone/>
            </a:pPr>
            <a:endParaRPr lang="ru-RU" sz="200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sz="1800" smtClean="0">
                <a:latin typeface="Comic Sans MS" pitchFamily="66" charset="0"/>
              </a:rPr>
              <a:t>Тематика отражает направления работы дошкольного учреждения, разделы программы воспитания и обучения детей и определяется спецификой группы.</a:t>
            </a:r>
          </a:p>
        </p:txBody>
      </p:sp>
      <p:pic>
        <p:nvPicPr>
          <p:cNvPr id="15363" name="Picture 6" descr="F:\100_5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786188"/>
            <a:ext cx="2303463" cy="3071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4" name="Picture 3" descr="F:\Поделки из природного материал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86188"/>
            <a:ext cx="2643187" cy="37306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5" name="Picture 5" descr="F:\100_5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4095750" cy="3071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6" name="Picture 7" descr="F:\100_57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86063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кругленный прямоугольник 7"/>
          <p:cNvSpPr>
            <a:spLocks noChangeArrowheads="1"/>
          </p:cNvSpPr>
          <p:nvPr/>
        </p:nvSpPr>
        <p:spPr bwMode="auto">
          <a:xfrm>
            <a:off x="4786313" y="2571750"/>
            <a:ext cx="4000500" cy="4000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8012" cy="452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latin typeface="Comic Sans MS" pitchFamily="66" charset="0"/>
              </a:rPr>
              <a:t>ТЕМАТИЧЕСКИЕ ПАПКИ</a:t>
            </a:r>
            <a:r>
              <a:rPr lang="ru-RU" sz="2800" smtClean="0">
                <a:latin typeface="Comic Sans MS" pitchFamily="66" charset="0"/>
              </a:rPr>
              <a:t/>
            </a:r>
            <a:br>
              <a:rPr lang="ru-RU" sz="2800" smtClean="0">
                <a:latin typeface="Comic Sans MS" pitchFamily="66" charset="0"/>
              </a:rPr>
            </a:br>
            <a:r>
              <a:rPr lang="ru-RU" sz="2800" smtClean="0">
                <a:latin typeface="Comic Sans MS" pitchFamily="66" charset="0"/>
              </a:rPr>
              <a:t>Тематические папки подразделяются на папки-передвижки и папки-раскладушки (ширмы). </a:t>
            </a:r>
          </a:p>
          <a:p>
            <a:pPr>
              <a:buFont typeface="Arial" charset="0"/>
              <a:buNone/>
            </a:pPr>
            <a:endParaRPr lang="ru-RU" sz="1600" smtClean="0">
              <a:latin typeface="Comic Sans MS" pitchFamily="66" charset="0"/>
            </a:endParaRPr>
          </a:p>
        </p:txBody>
      </p:sp>
      <p:sp>
        <p:nvSpPr>
          <p:cNvPr id="16388" name="Скругленный прямоугольник 3"/>
          <p:cNvSpPr>
            <a:spLocks noChangeArrowheads="1"/>
          </p:cNvSpPr>
          <p:nvPr/>
        </p:nvSpPr>
        <p:spPr bwMode="auto">
          <a:xfrm>
            <a:off x="357188" y="2571750"/>
            <a:ext cx="4000500" cy="4000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14313" y="2714625"/>
            <a:ext cx="4071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mic Sans MS" pitchFamily="66" charset="0"/>
              </a:rPr>
              <a:t>Папка-передвижка</a:t>
            </a:r>
          </a:p>
          <a:p>
            <a:pPr algn="ctr"/>
            <a:r>
              <a:rPr lang="ru-RU" sz="2000">
                <a:latin typeface="Comic Sans MS" pitchFamily="66" charset="0"/>
              </a:rPr>
              <a:t>В ней помешаются рекомендации и советы по разным вопросам воспитания, обучения и развития детей: оздоровлению, интеллектуальному развитию, игровой деятельности и др. </a:t>
            </a:r>
          </a:p>
          <a:p>
            <a:pPr algn="ctr"/>
            <a:endParaRPr lang="ru-RU" sz="2000">
              <a:latin typeface="Comic Sans MS" pitchFamily="66" charset="0"/>
            </a:endParaRPr>
          </a:p>
          <a:p>
            <a:pPr algn="ctr"/>
            <a:r>
              <a:rPr lang="ru-RU" sz="2000">
                <a:latin typeface="Comic Sans MS" pitchFamily="66" charset="0"/>
              </a:rPr>
              <a:t>Она дается во временное пользование отдельным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семьям. 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4857750" y="3000375"/>
            <a:ext cx="3857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mic Sans MS" pitchFamily="66" charset="0"/>
              </a:rPr>
              <a:t>Папка-раскладушка</a:t>
            </a:r>
          </a:p>
          <a:p>
            <a:pPr algn="ctr"/>
            <a:r>
              <a:rPr lang="ru-RU" sz="2000">
                <a:latin typeface="Comic Sans MS" pitchFamily="66" charset="0"/>
              </a:rPr>
              <a:t>В ней помещают небольшую по объему информацию с рисунками и фотографиями. </a:t>
            </a:r>
          </a:p>
          <a:p>
            <a:pPr algn="ctr"/>
            <a:endParaRPr lang="ru-RU" sz="2000">
              <a:latin typeface="Comic Sans MS" pitchFamily="66" charset="0"/>
            </a:endParaRPr>
          </a:p>
          <a:p>
            <a:pPr algn="ctr"/>
            <a:endParaRPr lang="ru-RU" sz="2000">
              <a:latin typeface="Comic Sans MS" pitchFamily="66" charset="0"/>
            </a:endParaRPr>
          </a:p>
          <a:p>
            <a:pPr algn="ctr"/>
            <a:r>
              <a:rPr lang="ru-RU" sz="2000">
                <a:latin typeface="Comic Sans MS" pitchFamily="66" charset="0"/>
              </a:rPr>
              <a:t>Эта папка размешается на столе или детских шкафчиках в приемной комнате.</a:t>
            </a:r>
          </a:p>
        </p:txBody>
      </p:sp>
      <p:sp>
        <p:nvSpPr>
          <p:cNvPr id="16391" name="Стрелка вправо с вырезом 10"/>
          <p:cNvSpPr>
            <a:spLocks noChangeArrowheads="1"/>
          </p:cNvSpPr>
          <p:nvPr/>
        </p:nvSpPr>
        <p:spPr bwMode="auto">
          <a:xfrm rot="8099100">
            <a:off x="2237582" y="1708944"/>
            <a:ext cx="1106487" cy="714375"/>
          </a:xfrm>
          <a:prstGeom prst="notchedRightArrow">
            <a:avLst>
              <a:gd name="adj1" fmla="val 50000"/>
              <a:gd name="adj2" fmla="val 5005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92" name="Стрелка вправо с вырезом 12"/>
          <p:cNvSpPr>
            <a:spLocks noChangeArrowheads="1"/>
          </p:cNvSpPr>
          <p:nvPr/>
        </p:nvSpPr>
        <p:spPr bwMode="auto">
          <a:xfrm rot="2635905">
            <a:off x="6051550" y="1690688"/>
            <a:ext cx="1157288" cy="714375"/>
          </a:xfrm>
          <a:prstGeom prst="notchedRightArrow">
            <a:avLst>
              <a:gd name="adj1" fmla="val 50000"/>
              <a:gd name="adj2" fmla="val 50003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8" descr="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67588" y="1214438"/>
            <a:ext cx="17764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PICT0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000250"/>
            <a:ext cx="3714750" cy="27003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5500688" cy="614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ДЕНЬ ОТКРЫТЫХ ДВЕРЕЙ</a:t>
            </a:r>
            <a:endParaRPr lang="ru-RU" sz="200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600" smtClean="0">
                <a:latin typeface="Comic Sans MS" pitchFamily="66" charset="0"/>
              </a:rPr>
              <a:t>Ознакомление родителей с жизнью своих детей в детском саду происходит также во время дней открытых дверей, проводимых 1— 2 раза в год. В назначенные дни родители без специальной договоренности могут побывать в дошкольном учреждении.</a:t>
            </a:r>
          </a:p>
          <a:p>
            <a:pPr>
              <a:buFont typeface="Courier New" pitchFamily="49" charset="0"/>
              <a:buChar char="o"/>
            </a:pPr>
            <a:r>
              <a:rPr lang="ru-RU" sz="1600" smtClean="0">
                <a:latin typeface="Comic Sans MS" pitchFamily="66" charset="0"/>
              </a:rPr>
              <a:t>Подготовка к встрече с ними начинается задолго до назначенного времени и включает в себя продумывание программы мероприятия.</a:t>
            </a:r>
          </a:p>
          <a:p>
            <a:pPr>
              <a:buFont typeface="Courier New" pitchFamily="49" charset="0"/>
              <a:buChar char="o"/>
            </a:pPr>
            <a:r>
              <a:rPr lang="ru-RU" sz="1600" smtClean="0">
                <a:latin typeface="Comic Sans MS" pitchFamily="66" charset="0"/>
              </a:rPr>
              <a:t>Она может состоять из показа открытых занятий с детьми, совместной деятельности педагогов и воспитанников в разных возрастных группах. При этом родителям заранее сообщаются цель,  программное содержание, обращается внимание на характер заданий, методы активизации воспитанников. В программу также могут входить посещения родителями выставок  фотографий ярких моментов жизни ДОУ, детских работ, совместных поделок детей, педагогов и родителей.</a:t>
            </a:r>
          </a:p>
          <a:p>
            <a:pPr>
              <a:buFont typeface="Courier New" pitchFamily="49" charset="0"/>
              <a:buChar char="o"/>
            </a:pPr>
            <a:endParaRPr lang="ru-RU" sz="1800" smtClean="0">
              <a:latin typeface="Comic Sans MS" pitchFamily="66" charset="0"/>
            </a:endParaRPr>
          </a:p>
        </p:txBody>
      </p:sp>
      <p:pic>
        <p:nvPicPr>
          <p:cNvPr id="18436" name="Picture 6" descr="F:\100_3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-357188"/>
            <a:ext cx="3714750" cy="27193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7" name="Picture 8" descr="100_37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714875"/>
            <a:ext cx="3714750" cy="2571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858250" cy="452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ПОСЕЩЕНИЕ СЕМЬИ</a:t>
            </a:r>
            <a:endParaRPr lang="ru-RU" sz="200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400" smtClean="0">
                <a:latin typeface="Comic Sans MS" pitchFamily="66" charset="0"/>
              </a:rPr>
              <a:t>Посещение воспитанников на дому — одна из важных форм работы с родителями. Принято посещать семьи дважды в год.</a:t>
            </a:r>
          </a:p>
          <a:p>
            <a:pPr>
              <a:buFont typeface="Courier New" pitchFamily="49" charset="0"/>
              <a:buChar char="o"/>
            </a:pPr>
            <a:r>
              <a:rPr lang="ru-RU" sz="1400" smtClean="0">
                <a:latin typeface="Comic Sans MS" pitchFamily="66" charset="0"/>
              </a:rPr>
              <a:t>Цель первого посещения семьи — выяснение условий семейного воспитания. Если оно предшествует приходу ребенка в детский сад, его цель — облегчение процесса адаптации к ДОУ. В этом случае воспитателю следует заранее поближе узнать ребенка, его привычки, характер, контактность, интересы, любимые занятия, условия проведения режимных моментов. </a:t>
            </a:r>
          </a:p>
          <a:p>
            <a:pPr>
              <a:buFont typeface="Courier New" pitchFamily="49" charset="0"/>
              <a:buChar char="o"/>
            </a:pPr>
            <a:r>
              <a:rPr lang="ru-RU" sz="1400" smtClean="0">
                <a:latin typeface="Comic Sans MS" pitchFamily="66" charset="0"/>
              </a:rPr>
              <a:t>Повторные посещения проводятся по мере необходимости и решают более частные задачи: коррекция выявленных особенностей поведения ребенка, установление единых требований к его воспитанию в семье и ДОУ и др.</a:t>
            </a:r>
          </a:p>
          <a:p>
            <a:pPr>
              <a:buFont typeface="Courier New" pitchFamily="49" charset="0"/>
              <a:buChar char="o"/>
            </a:pPr>
            <a:r>
              <a:rPr lang="ru-RU" sz="1400" smtClean="0">
                <a:latin typeface="Comic Sans MS" pitchFamily="66" charset="0"/>
              </a:rPr>
              <a:t>Задача педагога — установление доверительно-деловых отношений с семьей, а для этою необходимо признавать авторитет родителей в воспитании детей, видеть в них равных партнеров.</a:t>
            </a:r>
          </a:p>
          <a:p>
            <a:pPr>
              <a:buFont typeface="Courier New" pitchFamily="49" charset="0"/>
              <a:buChar char="o"/>
            </a:pPr>
            <a:r>
              <a:rPr lang="ru-RU" sz="1400" smtClean="0">
                <a:latin typeface="Comic Sans MS" pitchFamily="66" charset="0"/>
              </a:rPr>
              <a:t>После визита нужно зафиксировать полученную информацию в удобной для воспитателя форме.</a:t>
            </a:r>
          </a:p>
          <a:p>
            <a:endParaRPr lang="ru-RU" sz="1400" smtClean="0">
              <a:latin typeface="Comic Sans MS" pitchFamily="66" charset="0"/>
            </a:endParaRPr>
          </a:p>
        </p:txBody>
      </p:sp>
      <p:pic>
        <p:nvPicPr>
          <p:cNvPr id="19459" name="Picture 6" descr="MCj04398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7242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MPj043865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05275"/>
            <a:ext cx="48164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6286500" cy="3000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Comic Sans MS" pitchFamily="66" charset="0"/>
              </a:rPr>
              <a:t>Взаимодействие педагогов ДОУ с родителями в целях повышения качества этого процесса должно подвергаться периодической опенке, имеющей двусторонний характер.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Comic Sans MS" pitchFamily="66" charset="0"/>
              </a:rPr>
              <a:t>Таким образом, создание </a:t>
            </a:r>
            <a:r>
              <a:rPr lang="ru-RU" sz="1800" b="1" smtClean="0">
                <a:latin typeface="Comic Sans MS" pitchFamily="66" charset="0"/>
              </a:rPr>
              <a:t>единой воспитательной среды</a:t>
            </a:r>
            <a:r>
              <a:rPr lang="ru-RU" sz="1800" smtClean="0">
                <a:latin typeface="Comic Sans MS" pitchFamily="66" charset="0"/>
              </a:rPr>
              <a:t> необходимо для раскрытия потенциальных возможностей каждого дошкольника или школьника.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Comic Sans MS" pitchFamily="66" charset="0"/>
              </a:rPr>
              <a:t>Именно поэтому необходимо сотрудничество, общение на равных - такое взаимодействие педагогов и родителей, где ни одна сторона не обладает правом указывать и контролировать. 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786188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928688"/>
            <a:ext cx="21431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000500"/>
            <a:ext cx="2357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:\Мои документы\РАБОТА\2\ФОТО. Работа\ФОТО младшая группа\P1230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50"/>
            <a:ext cx="33575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E:\Мои документы\РАБОТА\2\ФОТО. Работа\ФОТО младшая группа\Занятие - Конструировани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5"/>
            <a:ext cx="4919663" cy="2571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smtClean="0">
                <a:latin typeface="Comic Sans MS" pitchFamily="66" charset="0"/>
                <a:cs typeface="Times New Roman" pitchFamily="18" charset="0"/>
              </a:rPr>
              <a:t>РОДИТЕЛИ и ПЕДАГОГИ- </a:t>
            </a:r>
            <a:r>
              <a:rPr lang="ru-RU" sz="2400" b="1" u="sng" smtClean="0">
                <a:latin typeface="Comic Sans MS" pitchFamily="66" charset="0"/>
                <a:cs typeface="Times New Roman" pitchFamily="18" charset="0"/>
              </a:rPr>
              <a:t>воспитатели</a:t>
            </a:r>
            <a:r>
              <a:rPr lang="ru-RU" sz="2400" b="1" smtClean="0">
                <a:latin typeface="Comic Sans MS" pitchFamily="66" charset="0"/>
                <a:cs typeface="Times New Roman" pitchFamily="18" charset="0"/>
              </a:rPr>
              <a:t> одних и тех же детей, и результат воспитания может быть успешным тогда, когда педагоги и родители станут </a:t>
            </a:r>
            <a:r>
              <a:rPr lang="ru-RU" sz="2400" b="1" u="sng" smtClean="0">
                <a:latin typeface="Comic Sans MS" pitchFamily="66" charset="0"/>
                <a:cs typeface="Times New Roman" pitchFamily="18" charset="0"/>
              </a:rPr>
              <a:t>союзниками</a:t>
            </a:r>
            <a:r>
              <a:rPr lang="ru-RU" sz="2400" b="1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>
              <a:lnSpc>
                <a:spcPct val="83000"/>
              </a:lnSpc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357563" y="3286125"/>
            <a:ext cx="5786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Comic Sans MS" pitchFamily="66" charset="0"/>
                <a:cs typeface="Times New Roman" pitchFamily="18" charset="0"/>
              </a:rPr>
              <a:t>ОСНОВА этого союза - </a:t>
            </a:r>
            <a:r>
              <a:rPr lang="ru-RU" sz="2400" b="1" u="sng">
                <a:latin typeface="Comic Sans MS" pitchFamily="66" charset="0"/>
                <a:cs typeface="Times New Roman" pitchFamily="18" charset="0"/>
              </a:rPr>
              <a:t>единство</a:t>
            </a:r>
            <a:r>
              <a:rPr lang="ru-RU" sz="2400" b="1">
                <a:latin typeface="Comic Sans MS" pitchFamily="66" charset="0"/>
                <a:cs typeface="Times New Roman" pitchFamily="18" charset="0"/>
              </a:rPr>
              <a:t> стремлений, взглядов на воспитательный процесс, </a:t>
            </a:r>
            <a:r>
              <a:rPr lang="ru-RU" sz="2400" b="1" u="sng">
                <a:latin typeface="Comic Sans MS" pitchFamily="66" charset="0"/>
                <a:cs typeface="Times New Roman" pitchFamily="18" charset="0"/>
              </a:rPr>
              <a:t>вместе</a:t>
            </a:r>
            <a:r>
              <a:rPr lang="ru-RU" sz="2400" b="1">
                <a:latin typeface="Comic Sans MS" pitchFamily="66" charset="0"/>
                <a:cs typeface="Times New Roman" pitchFamily="18" charset="0"/>
              </a:rPr>
              <a:t> выработанные общие цели и воспитательные задачи, пути достижения намеченных результатов.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52229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CorelDRAW" r:id="rId3" imgW="8627040" imgH="5428440" progId="">
              <p:embed/>
            </p:oleObj>
          </a:graphicData>
        </a:graphic>
      </p:graphicFrame>
      <p:sp>
        <p:nvSpPr>
          <p:cNvPr id="1029" name="WordArt 8"/>
          <p:cNvSpPr>
            <a:spLocks noChangeArrowheads="1" noChangeShapeType="1" noTextEdit="1"/>
          </p:cNvSpPr>
          <p:nvPr/>
        </p:nvSpPr>
        <p:spPr bwMode="auto">
          <a:xfrm>
            <a:off x="2916238" y="1484313"/>
            <a:ext cx="3743325" cy="46815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9565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1030" name="Прямоугольник 5"/>
          <p:cNvSpPr>
            <a:spLocks noChangeArrowheads="1"/>
          </p:cNvSpPr>
          <p:nvPr/>
        </p:nvSpPr>
        <p:spPr bwMode="auto">
          <a:xfrm>
            <a:off x="2786063" y="1500188"/>
            <a:ext cx="4429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Основные формы взаимодействия педагогов ДОУ и родителей дошкольников:</a:t>
            </a:r>
            <a:endParaRPr lang="ru-RU">
              <a:latin typeface="Comic Sans MS" pitchFamily="66" charset="0"/>
            </a:endParaRPr>
          </a:p>
        </p:txBody>
      </p:sp>
      <p:sp>
        <p:nvSpPr>
          <p:cNvPr id="1031" name="Прямоугольник 6"/>
          <p:cNvSpPr>
            <a:spLocks noChangeArrowheads="1"/>
          </p:cNvSpPr>
          <p:nvPr/>
        </p:nvSpPr>
        <p:spPr bwMode="auto">
          <a:xfrm>
            <a:off x="2928938" y="2500313"/>
            <a:ext cx="4143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omic Sans MS" pitchFamily="66" charset="0"/>
              </a:rPr>
              <a:t>1.Родительское собрание</a:t>
            </a:r>
          </a:p>
          <a:p>
            <a:pPr algn="ctr"/>
            <a:r>
              <a:rPr lang="ru-RU" sz="1600">
                <a:latin typeface="Comic Sans MS" pitchFamily="66" charset="0"/>
              </a:rPr>
              <a:t>2.Беседа</a:t>
            </a:r>
          </a:p>
          <a:p>
            <a:pPr algn="ctr"/>
            <a:r>
              <a:rPr lang="ru-RU" sz="1600">
                <a:latin typeface="Comic Sans MS" pitchFamily="66" charset="0"/>
              </a:rPr>
              <a:t>            3.Тематические консультации</a:t>
            </a:r>
          </a:p>
          <a:p>
            <a:pPr algn="ctr"/>
            <a:r>
              <a:rPr lang="ru-RU" sz="1600">
                <a:latin typeface="Comic Sans MS" pitchFamily="66" charset="0"/>
              </a:rPr>
              <a:t>           5.Записки</a:t>
            </a:r>
          </a:p>
          <a:p>
            <a:pPr algn="ctr"/>
            <a:r>
              <a:rPr lang="ru-RU" sz="1600">
                <a:latin typeface="Comic Sans MS" pitchFamily="66" charset="0"/>
              </a:rPr>
              <a:t>6.Дневники</a:t>
            </a:r>
          </a:p>
          <a:p>
            <a:pPr algn="ctr"/>
            <a:r>
              <a:rPr lang="ru-RU" sz="1600">
                <a:latin typeface="Comic Sans MS" pitchFamily="66" charset="0"/>
              </a:rPr>
              <a:t>7.Информационный листок</a:t>
            </a:r>
          </a:p>
          <a:p>
            <a:pPr algn="ctr"/>
            <a:r>
              <a:rPr lang="ru-RU" sz="1600">
                <a:latin typeface="Comic Sans MS" pitchFamily="66" charset="0"/>
              </a:rPr>
              <a:t>8.Постоянный стенд</a:t>
            </a:r>
          </a:p>
          <a:p>
            <a:pPr algn="ctr"/>
            <a:r>
              <a:rPr lang="ru-RU" sz="1600">
                <a:latin typeface="Comic Sans MS" pitchFamily="66" charset="0"/>
              </a:rPr>
              <a:t>9.Доска объявлений</a:t>
            </a:r>
          </a:p>
          <a:p>
            <a:pPr algn="ctr"/>
            <a:r>
              <a:rPr lang="ru-RU" sz="1600">
                <a:latin typeface="Comic Sans MS" pitchFamily="66" charset="0"/>
              </a:rPr>
              <a:t>10.Информационная корзина</a:t>
            </a:r>
          </a:p>
          <a:p>
            <a:pPr algn="ctr"/>
            <a:r>
              <a:rPr lang="ru-RU" sz="1600">
                <a:latin typeface="Comic Sans MS" pitchFamily="66" charset="0"/>
              </a:rPr>
              <a:t>11.Газета</a:t>
            </a:r>
          </a:p>
          <a:p>
            <a:pPr algn="ctr"/>
            <a:r>
              <a:rPr lang="ru-RU" sz="1600">
                <a:latin typeface="Comic Sans MS" pitchFamily="66" charset="0"/>
              </a:rPr>
              <a:t>12.Тематические выставки</a:t>
            </a:r>
          </a:p>
          <a:p>
            <a:pPr algn="ctr"/>
            <a:r>
              <a:rPr lang="ru-RU" sz="1600">
                <a:latin typeface="Comic Sans MS" pitchFamily="66" charset="0"/>
              </a:rPr>
              <a:t>13.Визиты в группу</a:t>
            </a:r>
          </a:p>
          <a:p>
            <a:pPr algn="ctr"/>
            <a:r>
              <a:rPr lang="ru-RU" sz="1600">
                <a:latin typeface="Comic Sans MS" pitchFamily="66" charset="0"/>
              </a:rPr>
              <a:t>14.День открытых дверей</a:t>
            </a:r>
          </a:p>
          <a:p>
            <a:pPr algn="ctr"/>
            <a:r>
              <a:rPr lang="ru-RU" sz="1600">
                <a:latin typeface="Comic Sans MS" pitchFamily="66" charset="0"/>
              </a:rPr>
              <a:t>15.Посещение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вал 7"/>
          <p:cNvSpPr>
            <a:spLocks noChangeArrowheads="1"/>
          </p:cNvSpPr>
          <p:nvPr/>
        </p:nvSpPr>
        <p:spPr bwMode="auto">
          <a:xfrm>
            <a:off x="142875" y="357188"/>
            <a:ext cx="8858250" cy="2786062"/>
          </a:xfrm>
          <a:prstGeom prst="ellipse">
            <a:avLst/>
          </a:prstGeom>
          <a:solidFill>
            <a:srgbClr val="FFFF00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71500"/>
            <a:ext cx="8786813" cy="2246313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1440" tIns="45720" rIns="91440" bIns="4572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lang="ru-RU" sz="2800" b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РОДИТЕЛЬСКОЕ СОБРАНИЕ 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lang="ru-RU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форма работы группы людей (родителей) объединенных для совместного с ДОУ решения задач адаптации, воспитания, обучения и развития детей.</a:t>
            </a:r>
            <a:endParaRPr lang="ru-RU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24" name="Овал 4"/>
          <p:cNvSpPr>
            <a:spLocks noChangeArrowheads="1"/>
          </p:cNvSpPr>
          <p:nvPr/>
        </p:nvSpPr>
        <p:spPr bwMode="auto">
          <a:xfrm>
            <a:off x="142875" y="3429000"/>
            <a:ext cx="3214688" cy="2214563"/>
          </a:xfrm>
          <a:prstGeom prst="ellipse">
            <a:avLst/>
          </a:prstGeom>
          <a:solidFill>
            <a:srgbClr val="CCFF33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400">
                <a:latin typeface="Comic Sans MS" pitchFamily="66" charset="0"/>
              </a:rPr>
              <a:t>организация коллектива родителей</a:t>
            </a:r>
            <a:endParaRPr 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5" name="Овал 5"/>
          <p:cNvSpPr>
            <a:spLocks noChangeArrowheads="1"/>
          </p:cNvSpPr>
          <p:nvPr/>
        </p:nvSpPr>
        <p:spPr bwMode="auto">
          <a:xfrm>
            <a:off x="2857500" y="4429125"/>
            <a:ext cx="3357563" cy="2214563"/>
          </a:xfrm>
          <a:prstGeom prst="ellipse">
            <a:avLst/>
          </a:prstGeom>
          <a:solidFill>
            <a:srgbClr val="CCFF33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>
                <a:latin typeface="Comic Sans MS" pitchFamily="66" charset="0"/>
              </a:rPr>
              <a:t>управление воспитательно-образовательным процессом</a:t>
            </a:r>
            <a:endParaRPr lang="ru-RU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6" name="Овал 6"/>
          <p:cNvSpPr>
            <a:spLocks noChangeArrowheads="1"/>
          </p:cNvSpPr>
          <p:nvPr/>
        </p:nvSpPr>
        <p:spPr bwMode="auto">
          <a:xfrm>
            <a:off x="5715000" y="3571875"/>
            <a:ext cx="3214688" cy="2214563"/>
          </a:xfrm>
          <a:prstGeom prst="ellipse">
            <a:avLst/>
          </a:prstGeom>
          <a:solidFill>
            <a:srgbClr val="CCFF33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>
                <a:latin typeface="Comic Sans MS" pitchFamily="66" charset="0"/>
              </a:rPr>
              <a:t>решение наиболее важных, насущных проблем</a:t>
            </a:r>
            <a:endParaRPr lang="ru-RU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7" name="Стрелка вниз 8"/>
          <p:cNvSpPr>
            <a:spLocks noChangeArrowheads="1"/>
          </p:cNvSpPr>
          <p:nvPr/>
        </p:nvSpPr>
        <p:spPr bwMode="auto">
          <a:xfrm>
            <a:off x="4286250" y="3357563"/>
            <a:ext cx="500063" cy="1000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8" name="Стрелка вниз 9"/>
          <p:cNvSpPr>
            <a:spLocks noChangeArrowheads="1"/>
          </p:cNvSpPr>
          <p:nvPr/>
        </p:nvSpPr>
        <p:spPr bwMode="auto">
          <a:xfrm>
            <a:off x="8001000" y="2643188"/>
            <a:ext cx="500063" cy="1000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9" name="Стрелка вниз 10"/>
          <p:cNvSpPr>
            <a:spLocks noChangeArrowheads="1"/>
          </p:cNvSpPr>
          <p:nvPr/>
        </p:nvSpPr>
        <p:spPr bwMode="auto">
          <a:xfrm>
            <a:off x="428625" y="2571750"/>
            <a:ext cx="500063" cy="1000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85750" y="228600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450850" algn="l"/>
                <a:tab pos="539750" algn="l"/>
              </a:tabLst>
            </a:pPr>
            <a:r>
              <a:rPr lang="ru-RU" sz="2000" b="1" u="sng">
                <a:latin typeface="Comic Sans MS" pitchFamily="66" charset="0"/>
                <a:cs typeface="Times New Roman" pitchFamily="18" charset="0"/>
              </a:rPr>
              <a:t>Цель беседы </a:t>
            </a:r>
            <a:r>
              <a:rPr lang="ru-RU" sz="2000">
                <a:latin typeface="Comic Sans MS" pitchFamily="66" charset="0"/>
                <a:cs typeface="Times New Roman" pitchFamily="18" charset="0"/>
              </a:rPr>
              <a:t>— обмен мнениями по тому или иному вопросу воспитания и достижение единой точки зрения по этим вопросам, оказание родителям своевременной помощи. </a:t>
            </a:r>
          </a:p>
          <a:p>
            <a:pPr algn="ctr" eaLnBrk="0" hangingPunct="0">
              <a:tabLst>
                <a:tab pos="450850" algn="l"/>
                <a:tab pos="539750" algn="l"/>
              </a:tabLst>
            </a:pPr>
            <a:endParaRPr lang="ru-RU" sz="2000">
              <a:latin typeface="Comic Sans MS" pitchFamily="66" charset="0"/>
              <a:cs typeface="Times New Roman" pitchFamily="18" charset="0"/>
            </a:endParaRPr>
          </a:p>
          <a:p>
            <a:pPr algn="ctr" eaLnBrk="0" hangingPunct="0">
              <a:tabLst>
                <a:tab pos="450850" algn="l"/>
                <a:tab pos="539750" algn="l"/>
              </a:tabLst>
            </a:pPr>
            <a:r>
              <a:rPr lang="ru-RU" sz="2000">
                <a:latin typeface="Comic Sans MS" pitchFamily="66" charset="0"/>
                <a:cs typeface="Times New Roman" pitchFamily="18" charset="0"/>
              </a:rPr>
              <a:t>Материал дня бесед с родителями дают воспитателю </a:t>
            </a:r>
            <a:r>
              <a:rPr lang="ru-RU" sz="2000" u="sng">
                <a:latin typeface="Comic Sans MS" pitchFamily="66" charset="0"/>
                <a:cs typeface="Times New Roman" pitchFamily="18" charset="0"/>
              </a:rPr>
              <a:t>наблюдения за детьми.</a:t>
            </a:r>
            <a:r>
              <a:rPr lang="ru-RU" sz="2000">
                <a:latin typeface="Comic Sans MS" pitchFamily="66" charset="0"/>
                <a:cs typeface="Times New Roman" pitchFamily="18" charset="0"/>
              </a:rPr>
              <a:t> Беседа может возникнуть по </a:t>
            </a:r>
            <a:r>
              <a:rPr lang="ru-RU" sz="2000" u="sng">
                <a:latin typeface="Comic Sans MS" pitchFamily="66" charset="0"/>
                <a:cs typeface="Times New Roman" pitchFamily="18" charset="0"/>
              </a:rPr>
              <a:t>инициативе родителей или воспитателя. </a:t>
            </a:r>
            <a:endParaRPr lang="ru-RU" sz="2000" u="sng">
              <a:latin typeface="Comic Sans MS" pitchFamily="66" charset="0"/>
            </a:endParaRPr>
          </a:p>
        </p:txBody>
      </p:sp>
      <p:pic>
        <p:nvPicPr>
          <p:cNvPr id="6147" name="Picture 5" descr="MCj043989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13"/>
            <a:ext cx="43815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500063" y="357188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0850" algn="l"/>
                <a:tab pos="539750" algn="l"/>
              </a:tabLst>
            </a:pPr>
            <a:r>
              <a:rPr lang="ru-RU" sz="2800">
                <a:latin typeface="Comic Sans MS" pitchFamily="66" charset="0"/>
                <a:cs typeface="Times New Roman" pitchFamily="18" charset="0"/>
              </a:rPr>
              <a:t>Педагогическая </a:t>
            </a:r>
            <a:r>
              <a:rPr lang="ru-RU" sz="2800" b="1">
                <a:latin typeface="Comic Sans MS" pitchFamily="66" charset="0"/>
                <a:cs typeface="Times New Roman" pitchFamily="18" charset="0"/>
              </a:rPr>
              <a:t>БЕСЕДА</a:t>
            </a:r>
            <a:r>
              <a:rPr lang="ru-RU" sz="2800">
                <a:latin typeface="Comic Sans MS" pitchFamily="66" charset="0"/>
                <a:cs typeface="Times New Roman" pitchFamily="18" charset="0"/>
              </a:rPr>
              <a:t> с родителями — наиболее доступная и распространенная форма установления связи педагога с семьей. </a:t>
            </a:r>
            <a:endParaRPr lang="ru-RU" sz="280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29063" y="357188"/>
            <a:ext cx="5032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mic Sans MS" pitchFamily="66" charset="0"/>
              </a:rPr>
              <a:t>ТЕМАТИЧЕСКАЯ КОНСУЛЬТАЦИЯ </a:t>
            </a:r>
            <a:r>
              <a:rPr lang="ru-RU" sz="2000">
                <a:latin typeface="Comic Sans MS" pitchFamily="66" charset="0"/>
              </a:rPr>
              <a:t>для родителей но своему характеру близка к беседе, служит одной из форм работы с семьей. Основная разница состоит в том, что, проводя консультацию, отвечая на вопросы родителей, </a:t>
            </a:r>
            <a:r>
              <a:rPr lang="ru-RU" sz="2000" b="1" u="sng">
                <a:latin typeface="Comic Sans MS" pitchFamily="66" charset="0"/>
              </a:rPr>
              <a:t>педагог стремится дать, им квалифицированный совет, чему-то научить.</a:t>
            </a:r>
          </a:p>
          <a:p>
            <a:endParaRPr lang="ru-RU" sz="1600">
              <a:latin typeface="Comic Sans MS" pitchFamily="66" charset="0"/>
            </a:endParaRPr>
          </a:p>
          <a:p>
            <a:endParaRPr lang="ru-RU" sz="1600">
              <a:latin typeface="Comic Sans MS" pitchFamily="66" charset="0"/>
            </a:endParaRPr>
          </a:p>
          <a:p>
            <a:pPr algn="ctr"/>
            <a:endParaRPr lang="ru-RU" sz="1100" b="1" i="1">
              <a:solidFill>
                <a:srgbClr val="22228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12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SUPER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143250"/>
            <a:ext cx="36147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285750" y="4214813"/>
            <a:ext cx="4929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Формой проведения консультаций может стать </a:t>
            </a:r>
            <a:r>
              <a:rPr lang="ru-RU" sz="2000" b="1" u="sng">
                <a:latin typeface="Comic Sans MS" pitchFamily="66" charset="0"/>
              </a:rPr>
              <a:t>практикум</a:t>
            </a:r>
            <a:r>
              <a:rPr lang="ru-RU" sz="2000">
                <a:latin typeface="Comic Sans MS" pitchFamily="66" charset="0"/>
              </a:rPr>
              <a:t> на котором родители приобретают практические знания и умения, например, как организовать детский праздник дома, изготовить настольный театр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BD17226_"/>
          <p:cNvPicPr>
            <a:picLocks noChangeAspect="1" noChangeArrowheads="1"/>
          </p:cNvPicPr>
          <p:nvPr/>
        </p:nvPicPr>
        <p:blipFill>
          <a:blip r:embed="rId2"/>
          <a:srcRect r="25153"/>
          <a:stretch>
            <a:fillRect/>
          </a:stretch>
        </p:blipFill>
        <p:spPr bwMode="auto">
          <a:xfrm flipH="1">
            <a:off x="4687888" y="0"/>
            <a:ext cx="4322762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2">
                <a:alpha val="50000"/>
              </a:schemeClr>
            </a:prstShdw>
          </a:effectLst>
        </p:spPr>
      </p:pic>
      <p:pic>
        <p:nvPicPr>
          <p:cNvPr id="233476" name="Picture 4" descr="BD17226_"/>
          <p:cNvPicPr>
            <a:picLocks noChangeAspect="1" noChangeArrowheads="1"/>
          </p:cNvPicPr>
          <p:nvPr/>
        </p:nvPicPr>
        <p:blipFill>
          <a:blip r:embed="rId2"/>
          <a:srcRect l="5280"/>
          <a:stretch>
            <a:fillRect/>
          </a:stretch>
        </p:blipFill>
        <p:spPr bwMode="auto">
          <a:xfrm flipH="1">
            <a:off x="0" y="0"/>
            <a:ext cx="548481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2">
                <a:alpha val="50000"/>
              </a:schemeClr>
            </a:prstShdw>
          </a:effectLst>
        </p:spPr>
      </p:pic>
      <p:sp>
        <p:nvSpPr>
          <p:cNvPr id="233483" name="Rectangle 11"/>
          <p:cNvSpPr>
            <a:spLocks noGrp="1" noChangeArrowheads="1"/>
          </p:cNvSpPr>
          <p:nvPr>
            <p:ph idx="1"/>
          </p:nvPr>
        </p:nvSpPr>
        <p:spPr>
          <a:xfrm>
            <a:off x="928688" y="1214438"/>
            <a:ext cx="7786687" cy="50720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400" b="1" i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latin typeface="Comic Sans MS" pitchFamily="66" charset="0"/>
              </a:rPr>
              <a:t>ДНЕВНИК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latin typeface="Comic Sans MS" pitchFamily="66" charset="0"/>
              </a:rPr>
              <a:t>может содержать заметки воспитателя об особенностях развития ребенка, вопросы к родителям, небольшие задания для выполнения ребенком совместно с родителем.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latin typeface="Comic Sans MS" pitchFamily="66" charset="0"/>
              </a:rPr>
              <a:t>В дневнике </a:t>
            </a:r>
            <a:r>
              <a:rPr lang="ru-RU" sz="2400" b="1" u="sng" smtClean="0">
                <a:latin typeface="Comic Sans MS" pitchFamily="66" charset="0"/>
              </a:rPr>
              <a:t>фиксируются поставленные задачи </a:t>
            </a:r>
            <a:r>
              <a:rPr lang="ru-RU" sz="2400" smtClean="0">
                <a:latin typeface="Comic Sans MS" pitchFamily="66" charset="0"/>
              </a:rPr>
              <a:t>воспитания и обучения, и </a:t>
            </a:r>
            <a:r>
              <a:rPr lang="ru-RU" sz="2400" b="1" u="sng" smtClean="0">
                <a:latin typeface="Comic Sans MS" pitchFamily="66" charset="0"/>
              </a:rPr>
              <a:t>анализируется результативность работы.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>
                <a:latin typeface="Comic Sans MS" pitchFamily="66" charset="0"/>
              </a:rPr>
              <a:t>С его помощью родители вовлекаются в педагогический процесс детского сада, обеспечивается </a:t>
            </a:r>
            <a:r>
              <a:rPr lang="ru-RU" sz="2400" b="1" u="sng" smtClean="0">
                <a:latin typeface="Comic Sans MS" pitchFamily="66" charset="0"/>
              </a:rPr>
              <a:t>обратная связь.</a:t>
            </a:r>
            <a:endParaRPr lang="en-GB" sz="2400" b="1" u="sng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endParaRPr lang="ru-RU" sz="2400" b="1" i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64" name="Picture 16" descr="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785813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3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3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00063" y="2643188"/>
            <a:ext cx="7929562" cy="2714625"/>
          </a:xfrm>
        </p:spPr>
        <p:txBody>
          <a:bodyPr anchor="t"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>
                <a:latin typeface="Comic Sans MS" pitchFamily="66" charset="0"/>
              </a:rPr>
              <a:t>ИНФОРМАЦИОННЫЙ ЛИСТОК </a:t>
            </a:r>
            <a:r>
              <a:rPr lang="ru-RU" sz="2400" smtClean="0">
                <a:latin typeface="Comic Sans MS" pitchFamily="66" charset="0"/>
              </a:rPr>
              <a:t>содержит сведения о жизни группы детского сада.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smtClean="0">
              <a:latin typeface="Comic Sans MS" pitchFamily="66" charset="0"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smtClean="0">
                <a:latin typeface="Comic Sans MS" pitchFamily="66" charset="0"/>
              </a:rPr>
              <a:t>Может содержать полезную информацию: объявления о собраниях, праздниках и других мероприятиях; просьбы принести необходимые для занятия материалы или оказать иную помощь, рекомендации, но выполнению с детьми домашних заданий; сведения о событиях в детском саду; обсуждение текущих событий в группе; благодарности за помощь и участие родителей в жизни детского сада.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FF3300"/>
              </a:buClr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b="1" i="1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4" descr="142140e2c392b69741e53a3ebd3465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0"/>
            <a:ext cx="30718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500063" y="1500188"/>
            <a:ext cx="39290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0850" algn="l"/>
                <a:tab pos="539750" algn="l"/>
              </a:tabLst>
            </a:pPr>
            <a:r>
              <a:rPr lang="ru-RU" sz="2800" b="1">
                <a:latin typeface="Comic Sans MS" pitchFamily="66" charset="0"/>
                <a:cs typeface="Times New Roman" pitchFamily="18" charset="0"/>
              </a:rPr>
              <a:t>ДОСКА ОБЪЯВЛЕНИЙ</a:t>
            </a:r>
            <a:endParaRPr lang="ru-RU" sz="2800">
              <a:latin typeface="Comic Sans MS" pitchFamily="66" charset="0"/>
            </a:endParaRPr>
          </a:p>
          <a:p>
            <a:pPr algn="ctr" eaLnBrk="0" hangingPunct="0">
              <a:tabLst>
                <a:tab pos="450850" algn="l"/>
                <a:tab pos="539750" algn="l"/>
              </a:tabLst>
            </a:pPr>
            <a:r>
              <a:rPr lang="ru-RU" sz="2800">
                <a:latin typeface="Comic Sans MS" pitchFamily="66" charset="0"/>
                <a:cs typeface="Times New Roman" pitchFamily="18" charset="0"/>
              </a:rPr>
              <a:t>На ней можно поместить объявление о собрании, информацию о развитии детей, распорядок дня. </a:t>
            </a:r>
            <a:endParaRPr lang="ru-RU" sz="2800">
              <a:latin typeface="Comic Sans MS" pitchFamily="66" charset="0"/>
            </a:endParaRPr>
          </a:p>
        </p:txBody>
      </p:sp>
      <p:pic>
        <p:nvPicPr>
          <p:cNvPr id="12291" name="Picture 13" descr="E:\Мои документы\РАБОТА\2\ФОТО. Работа\ФОТО младшая группа\Предметно-развивающая среда\P1210828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643438" y="500063"/>
            <a:ext cx="42148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1096</Words>
  <Application>Microsoft Office PowerPoint</Application>
  <PresentationFormat>Экран (4:3)</PresentationFormat>
  <Paragraphs>84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CorelDRAW</vt:lpstr>
      <vt:lpstr>Формы взаимодействия педагогов ДОУ и родителей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</dc:creator>
  <cp:lastModifiedBy>Kolibri</cp:lastModifiedBy>
  <cp:revision>99</cp:revision>
  <dcterms:created xsi:type="dcterms:W3CDTF">2009-11-18T06:17:39Z</dcterms:created>
  <dcterms:modified xsi:type="dcterms:W3CDTF">2012-10-20T17:18:31Z</dcterms:modified>
</cp:coreProperties>
</file>