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88" r:id="rId8"/>
    <p:sldId id="261" r:id="rId9"/>
    <p:sldId id="290" r:id="rId10"/>
    <p:sldId id="262" r:id="rId11"/>
    <p:sldId id="270" r:id="rId12"/>
    <p:sldId id="264" r:id="rId13"/>
    <p:sldId id="271" r:id="rId14"/>
    <p:sldId id="265" r:id="rId15"/>
    <p:sldId id="272" r:id="rId16"/>
    <p:sldId id="263" r:id="rId17"/>
    <p:sldId id="274" r:id="rId18"/>
    <p:sldId id="266" r:id="rId19"/>
    <p:sldId id="292" r:id="rId20"/>
    <p:sldId id="267" r:id="rId21"/>
    <p:sldId id="293" r:id="rId22"/>
    <p:sldId id="289" r:id="rId23"/>
    <p:sldId id="268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FF2A-B60D-4829-8E4D-4860284CD59E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1033-E56F-4F6A-B075-58AED4D08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0DE1-5B72-4580-9F68-7382C4F111D1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3F18-E621-4B00-B76A-F4264D254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A838-D29F-44AD-BC7E-E64E63AA2378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8571-E7FF-42DD-973D-2F61FAF36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2CCC-A3CE-41F3-8585-C3606BC1C158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C449-3820-48C5-86F6-517AA3A3C8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9141-D451-4E13-B98F-1A8B270E5276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B875-872B-4527-A2CE-58CDC1DF0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A3CC-85C2-4580-B52B-6B5E674DC0F1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F6C7-B26D-4E32-A283-A67A3F2621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AE66-D47E-4166-9F14-CD4A9B8860AE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93DF-B731-480B-9466-6D2E128384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14EF-99D7-410D-B0C2-65D5D67D22B1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66B6-351C-484A-827D-CB139FE3B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0161-FB87-4F9F-A28E-5F0277A7B1F2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9CB-157E-4BC4-B821-DFC1002BC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8705-2C2A-4353-87CD-C2F748B13AEF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336A-8B06-44CA-B53D-6062BAA41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FFD6-3F37-43DF-B697-350D1EFF2510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11A0-48C7-49CD-A369-115F4EA9D8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C8DA75C-D009-4D13-ACBA-23CC565CAE28}" type="datetimeFigureOut">
              <a:rPr lang="ru-RU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FF5B7F-79D5-4473-958C-02FF3BA6F0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mtClean="0"/>
              <a:t>Родительское собрание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ru-RU" sz="3200" smtClean="0">
                <a:latin typeface="Constantia" pitchFamily="18" charset="0"/>
              </a:rPr>
              <a:t>Организация жизни и воспитания детей в условиях ДОУ</a:t>
            </a:r>
          </a:p>
          <a:p>
            <a:pPr>
              <a:lnSpc>
                <a:spcPct val="90000"/>
              </a:lnSpc>
            </a:pP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достижение целей овладения конструктивными способами и средствами взаимодействия с окружающими людьми;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развитие свободного общения со взрослыми и детьми;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развитие всех компонентов устной речи детей (лексической стороны, грамматического строя речи, произносительной стороны речи; связной речи— диалогической и монологической форм) в различных формах и видах детской деятельности;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практическое овладение воспитанниками нормами речи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</a:t>
            </a:r>
            <a:r>
              <a:rPr lang="ru-RU" sz="24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«Коммуникация» 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</a:t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3" descr="C:\Users\Админ\Documents\2 мл гр\IMG_1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341438"/>
            <a:ext cx="3990975" cy="2992437"/>
          </a:xfrm>
        </p:spPr>
      </p:pic>
      <p:pic>
        <p:nvPicPr>
          <p:cNvPr id="23555" name="Picture 5" descr="C:\Users\Админ\Documents\2 мл гр\IMG_1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414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Админ\Documents\2 мл гр\IMG_1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575" y="39354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 на достижение цели формирования положительного отношения к труду;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 развитие трудовой деятельности;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 воспитание ценностного отношения к собственному труду, труду других людей и его результатам;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формирование первичных представлений о труде взрослых, его роли в обществе и жизни каждого человека.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«</a:t>
            </a:r>
            <a:r>
              <a:rPr lang="ru-RU" sz="26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Труд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» направлена:</a:t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Users\Админ\Documents\2 мл гр\IMG_1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3496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Админ\Documents\2 мл гр\IMG_15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836613"/>
            <a:ext cx="3617913" cy="2713037"/>
          </a:xfrm>
        </p:spPr>
      </p:pic>
      <p:pic>
        <p:nvPicPr>
          <p:cNvPr id="25604" name="Picture 4" descr="C:\Users\Админ\Documents\2 мл гр\IMG_1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141663"/>
            <a:ext cx="40814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Админ\Documents\2 мл гр\IMG_15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8" y="351155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 достижение целей формирования интереса к эстетической стороне окружающей действительности, удовлетворение потребности детей в самовыражении;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 развитие продуктивной деятельности детей (рисование, лепка, аппликация, художественный труд);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приобщение к изобразительному искусству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</a:t>
            </a:r>
            <a:r>
              <a:rPr lang="ru-RU" sz="26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«Художественное творчество» 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направлена на:</a:t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3" descr="C:\Users\Админ\Documents\2 мл гр\IMG_1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5655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:\Users\Админ\Documents\2 мл гр\IMG_1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73463"/>
            <a:ext cx="356552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G:\DCIM\110___11\Новая папка\IMG_159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476250"/>
            <a:ext cx="3832225" cy="2874963"/>
          </a:xfrm>
        </p:spPr>
      </p:pic>
      <p:pic>
        <p:nvPicPr>
          <p:cNvPr id="27653" name="Picture 3" descr="G:\DCIM\110___11\Новая папка\IMG_16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338" y="3448050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достижение цели развития музыкальности детей, способности эмоционально воспринимать музыку;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• развитие музыкально художественной деятельности;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smtClean="0">
                <a:solidFill>
                  <a:srgbClr val="000000"/>
                </a:solidFill>
                <a:latin typeface="Constantia" pitchFamily="18" charset="0"/>
              </a:rPr>
              <a:t>• приобщение к музыкальному искусству.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 </a:t>
            </a:r>
            <a:r>
              <a:rPr lang="ru-RU" sz="2600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</a:t>
            </a:r>
            <a:r>
              <a:rPr lang="ru-RU" sz="26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Музыка</a:t>
            </a:r>
            <a:r>
              <a:rPr lang="ru-RU" sz="2600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»  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 </a:t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3" descr="C:\Users\Админ\Documents\2 мл гр\IMG_1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5492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Админ\Documents\2 мл гр\IMG_15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420938"/>
            <a:ext cx="474980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достижение цели формирования интереса и потребности в чтении (восприятии) книг;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формирование целостной картины мира, в том числе первичных ценностных представлений;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развитие литературной речи;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к словесному искусству, в том числе развитие художественного восприятия и эстетического вкуса.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 </a:t>
            </a:r>
            <a:r>
              <a:rPr lang="ru-RU" sz="26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«Художественная литература»  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</a:t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4" descr="C:\Users\Админ\Documents\2 мл гр\IMG_1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08275"/>
            <a:ext cx="4114800" cy="3089275"/>
          </a:xfrm>
        </p:spPr>
      </p:pic>
      <p:pic>
        <p:nvPicPr>
          <p:cNvPr id="31747" name="Picture 2" descr="C:\Users\Админ\Documents\2 мл гр\IMG_1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969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Программа разработана в соответствии с действующими Федеральными государственными требованиями к структуре основной общеобразовательной программы дошкольного образования (ФГТ, приказ №655 от 23 ноября 2009 года).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Важнейший дидактический принцип – развивающее обучение.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В Программе комплексно представлены все основные содержательные линии воспитания ребёнка </a:t>
            </a:r>
            <a:r>
              <a:rPr lang="ru-RU" sz="2600" dirty="0">
                <a:solidFill>
                  <a:srgbClr val="FF0000"/>
                </a:solidFill>
                <a:latin typeface="Constantia"/>
              </a:rPr>
              <a:t>от 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2-х </a:t>
            </a: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>месяцев 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до 7-ми лет.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«Малиновский детский сад» осуществляет свою деятельность  по  " Программе воспитания и обучения в детском саду» М.А. Васильевой и обновленной программе «От рождения до школы» под редакцией Н.Е. Вераксы, Т.С Комаровой...</a:t>
            </a:r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достижение целей освоения первоначальных представлений социального характера и включения детей в систему социальных отношений;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развитие игровой деятельности детей;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приобщение к элементарным общепринятым нормам и правилам взаимоотношения со сверстниками и взрослыми (в том числе моральным);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формирование гендерной, семейной, гражданской принадлежности, патриотических чувств, чувства принадлежности к мировому сообществу».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</a:t>
            </a:r>
            <a:r>
              <a:rPr lang="ru-RU" sz="24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«Социализация» 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</a:t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G:\DCIM\110___11\Новая папка\IMG_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9913" y="0"/>
            <a:ext cx="39989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G:\DCIM\110___11\Новая папка\IMG_1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-100013"/>
            <a:ext cx="4037013" cy="302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G:\DCIM\110___11\Новая папка\IMG_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13100"/>
            <a:ext cx="4310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G:\DCIM\110___11\Новая папка\IMG_1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1363"/>
            <a:ext cx="4129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>достижение целей охраны здоровья детей и формирования основы культуры здоровья;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>сохранение и укрепление физического и психического здоровья детей;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>воспитание </a:t>
            </a:r>
            <a:r>
              <a:rPr lang="ru-RU" sz="2600" dirty="0">
                <a:solidFill>
                  <a:prstClr val="black"/>
                </a:solidFill>
                <a:latin typeface="Constantia"/>
              </a:rPr>
              <a:t>культурно гигиенических навыков;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формирование начальных представлений о здоровом образе жизни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000000"/>
                </a:solidFill>
                <a:latin typeface="Constantia" pitchFamily="18" charset="0"/>
              </a:rPr>
              <a:t>Образовательная область </a:t>
            </a:r>
            <a:r>
              <a:rPr lang="ru-RU" sz="2200" b="1" u="sng" smtClean="0">
                <a:solidFill>
                  <a:srgbClr val="004E6D"/>
                </a:solidFill>
                <a:latin typeface="Constantia" pitchFamily="18" charset="0"/>
              </a:rPr>
              <a:t>«Здоровье» </a:t>
            </a:r>
            <a:r>
              <a:rPr lang="ru-RU" sz="2200" smtClean="0">
                <a:solidFill>
                  <a:srgbClr val="000000"/>
                </a:solidFill>
                <a:latin typeface="Constantia" pitchFamily="18" charset="0"/>
              </a:rPr>
              <a:t>направлена на:</a:t>
            </a:r>
            <a:br>
              <a:rPr lang="ru-RU" sz="2200" smtClean="0">
                <a:solidFill>
                  <a:srgbClr val="000000"/>
                </a:solidFill>
                <a:latin typeface="Constantia" pitchFamily="18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C:\Users\Админ\Documents\2 мл гр\IMG_1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3313112" cy="2484438"/>
          </a:xfrm>
        </p:spPr>
      </p:pic>
      <p:pic>
        <p:nvPicPr>
          <p:cNvPr id="35843" name="Picture 5" descr="C:\Users\Админ\Documents\2 мл гр\IMG_1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408363"/>
            <a:ext cx="383063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Админ\Documents\2 мл гр\IMG_1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333375"/>
            <a:ext cx="46101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Users\Админ\Documents\2 мл гр\IMG_15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3141663"/>
            <a:ext cx="4187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C:\Users\Админ\Documents\2 мл гр\IMG_15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92638" y="836613"/>
            <a:ext cx="3648075" cy="2736850"/>
          </a:xfrm>
        </p:spPr>
      </p:pic>
      <p:pic>
        <p:nvPicPr>
          <p:cNvPr id="36867" name="Picture 3" descr="C:\Users\Админ\Documents\2 мл гр\IMG_15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6207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Users\Админ\Documents\2 мл гр\IMG_15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2413" y="3670300"/>
            <a:ext cx="401161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 descr="C:\Users\Админ\Documents\2 мл гр\IMG_15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3295650"/>
            <a:ext cx="4379912" cy="3284538"/>
          </a:xfrm>
        </p:spPr>
      </p:pic>
      <p:pic>
        <p:nvPicPr>
          <p:cNvPr id="37891" name="Picture 3" descr="C:\Users\Админ\Documents\2 мл гр\IMG_1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544513"/>
            <a:ext cx="366871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Админ\Documents\2 мл гр\IMG_15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738" y="482600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C:\Users\Админ\Documents\2 мл гр\IMG_15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3573463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900" b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Образовательная область «Здоровье»</a:t>
            </a:r>
            <a:endParaRPr lang="ru-RU" sz="2900" u="sng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Приучен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опрятности (замечает непорядок в одежде, устраняет его при небольшой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помощи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взрослых).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auto">
              <a:lnSpc>
                <a:spcPct val="115000"/>
              </a:lnSpc>
              <a:spcAft>
                <a:spcPts val="1000"/>
              </a:spcAft>
              <a:buFont typeface="Symbol" pitchFamily="18" charset="2"/>
              <a:buNone/>
              <a:defRPr/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Владеет простейшими навыками поведения во время еды, умывания.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четырехлетнему возрасту при успешном освоении Программы достигается следующий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уровень развития интегративных качеств ребенка.</a:t>
            </a: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125538"/>
            <a:ext cx="7408862" cy="5000625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600" b="1" dirty="0">
                <a:latin typeface="Calibri"/>
                <a:ea typeface="Calibri"/>
                <a:cs typeface="Times New Roman"/>
              </a:rPr>
              <a:t> 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Умеет ходить прямо, не шаркая ногами, сохраняя заданное воспитателем направление.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Умеет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бегать, сохраняя равновесие, изменяя направление, темп бега в соответствии с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указаниями воспитателя.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Сохраняет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равновесие при ходьбе и беге по ограниченной плоскости, при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перешагивании через предметы.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Может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ползать на четвереньках, лазать по лесенке-стремянке, гимнастической стенке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произвольным способом.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Энергично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отталкивается в прыжках на двух ногах, прыгает в длину с места не менее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fontAlgn="auto">
              <a:lnSpc>
                <a:spcPct val="120000"/>
              </a:lnSpc>
              <a:spcAft>
                <a:spcPts val="1000"/>
              </a:spcAft>
              <a:buFont typeface="Symbol" pitchFamily="18" charset="2"/>
              <a:buNone/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чем на 40 см.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Может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катать мяч в заданном направлении с расстояния 1,5 м, бросать мяч двумя руками 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20000"/>
              </a:lnSpc>
              <a:spcAft>
                <a:spcPts val="1000"/>
              </a:spcAft>
              <a:defRPr/>
            </a:pP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от груди, из-за головы; ударять мячом об пол, бросать его вверх 2-3 раза подряд и ловить; </a:t>
            </a:r>
            <a:r>
              <a:rPr lang="ru-RU" sz="5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метать </a:t>
            </a:r>
            <a:r>
              <a:rPr lang="ru-RU" sz="56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предметы правой и левой рукой на расстояние не менее 5 м.</a:t>
            </a:r>
            <a:endParaRPr lang="ru-RU" sz="5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«Физическая культура».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1"/>
          <p:cNvSpPr>
            <a:spLocks noGrp="1"/>
          </p:cNvSpPr>
          <p:nvPr>
            <p:ph idx="1"/>
          </p:nvPr>
        </p:nvSpPr>
        <p:spPr>
          <a:xfrm>
            <a:off x="871538" y="1484313"/>
            <a:ext cx="7661275" cy="48974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принимать на себя роль, непродолжительно взаимодействовать со сверстниками в игре от имени героя.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Умеет объединять несколько игровых действий в единую сюжетную линию; отражать в игре действия с предметами и взаимоотношения людей.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Способен придерживаться игровых правил в дидактических играх.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Способен следить за развитием театрализованного действия и эмоционально на него отзываться (кукольный, драматический театры).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Разыгрывает по просьбе взрослого и самостоятельно небольшие отрывки из знакомых сказок.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Имитирует движения, мимику, интонацию изображаемых героев. Может принимать участие в беседах о театре (театр—актеры—зрители, поведение людей в зрительном зале).</a:t>
            </a:r>
            <a:endParaRPr lang="ru-RU" sz="18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«Социализация»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Умеет самостоятельно одеваться и раздеваться в определенной последовательности.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Может помочь накрыть стол к обеду.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Выполняет посильные поручения  </a:t>
            </a: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(с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помощью </a:t>
            </a: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воспитателя).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«Труд»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3600" dirty="0">
                <a:solidFill>
                  <a:prstClr val="black"/>
                </a:solidFill>
                <a:latin typeface="Constantia"/>
              </a:rPr>
              <a:t>Здоровье», «Физическая культура», «Безопасность», «Социализация», «Труд», «Познание», «Коммуникация», «Художественная литература», «Художественное творчество», «Музыка»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b="1" smtClean="0">
                <a:solidFill>
                  <a:srgbClr val="04617B"/>
                </a:solidFill>
                <a:latin typeface="Constantia" pitchFamily="18" charset="0"/>
              </a:rPr>
              <a:t>Образовательные области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Соблюдает элементарные правила поведения в детском саду. Соблюдает элементарные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правила взаимодействия с растениями и животными.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Имеет элементарные представления о правилах дорожного движения.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«Безопасность»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>
          <a:xfrm>
            <a:off x="871538" y="836613"/>
            <a:ext cx="7408862" cy="568801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Продуктивная (конструктивная) деятельность. Знает, называет и правильно использует детали строительного материала. Умеет располагать кирпичики, пластины вертикально. Изменяет постройки, надстраивая или заменяя одни детали другими.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Формирование элементарных математических представлений. Умеет группировать предметы по цвету, размеру, форме (отбирать все красные, все большие, все круглые предметы и т.д.).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Может составлять при помощи взрослого группы из однородных предметов и выделять один предмет из группы.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Умеет находить в окружающей обстановке один и много одинаковых предметов.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Правильно определяет количественное соотношение двух групп предметов; понимает конкретный смысл слов: «больше», «меньше», «столько же».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Различает круг, квадрат, треугольник, предметы, имеющие углы и крутую форму.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Понимает смысл обозначений: вверху — внизу, впереди — сзади, слева — справа, на, 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над — под, верхняя — нижняя (полоска).</a:t>
            </a:r>
            <a:endParaRPr lang="ru-RU" sz="1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«Познание»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Понимает смысл слов: «утро», «вечер», «день», «ночь».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целостной картины мира. Называет знакомые предметы, объясняет их назначение, выделяет и называет признаки (цвет,форма,материал).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Ориентируется в помещениях детского сада.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Называет свой город (поселок, село).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Знает и называет некоторые растения, животных и их детенышей.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Выделяет наиболее характерные сезонные изменения в природе.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16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Проявляет бережное отношение к природе.</a:t>
            </a:r>
            <a:endParaRPr lang="ru-RU" sz="16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Рассматривает сюжетные картинки.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Отвечает на разнообразные вопросы взрослого, касающегося ближайшего окружения.  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Использует все части речи, простые нераспространенные предложения и предложения с однородными членами.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«Коммуникация»  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Пересказывает содержание произведения с опорой на рисунки в книге, на вопросы воспитателя. 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Называет произведение (в произвольном изложении), прослушав отрывок из него. 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прочитать наизусть небольшое стихотворение при помощи взрослого.</a:t>
            </a:r>
            <a:endParaRPr lang="ru-RU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«Чтение художественной литературы»  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196975"/>
            <a:ext cx="7408862" cy="5400675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i="1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Рисование.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Изображает отдельные предметы, простые по композиции и незамысловатые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содержанию сюжеты.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Подбирает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цвета, соответствующие изображаемым предметам.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Правильно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пользуется карандашами, фломастерами, кистью и красками.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i="1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i="1" u="sng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Лепка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Умеет отделять от большого куска глины небольшие комочки, раскатывать их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прямыми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 круговыми движениями ладоней.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Лепит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различные предметы, состоящие из 1-3 частей, используя разнообразные приемы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лепки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i="1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i="1" u="sng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Аппликация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Создает изображения предметов из готовых фигур.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Украшает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заготовки из бумаги разной формы.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Подбирает 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цвета, соответствующие изображаемым предметам и по собственному </a:t>
            </a:r>
            <a:r>
              <a:rPr lang="ru-RU" sz="72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желанию</a:t>
            </a:r>
            <a:r>
              <a:rPr lang="ru-RU" sz="7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; умеет аккуратно использовать материалы.</a:t>
            </a:r>
            <a:endParaRPr lang="ru-RU" sz="7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7931150" cy="7874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Образовательная область «Художественное творчество»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 rtlCol="0">
            <a:normAutofit fontScale="32500" lnSpcReduction="20000"/>
          </a:bodyPr>
          <a:lstStyle/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Слушает музыкальное произведение до конца. 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Узнает знакомые песни.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Различает </a:t>
            </a: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звуки по высоте (в пределах октавы). 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Замечает изменения в звучании (тихо — громко).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Поет</a:t>
            </a: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не отставая и не опережая других.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Умеет    </a:t>
            </a: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выполнять   танцевальные   движения:    кружиться    в   парах,    притопывать </a:t>
            </a:r>
            <a:r>
              <a:rPr lang="ru-RU" sz="55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попеременно </a:t>
            </a: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ногами, двигаться под музыку с предметами (флажки, листочки, платочки и т. п.). 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55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Различает и называет детские музыкальные инструменты (металлофон, барабан и др.).</a:t>
            </a:r>
            <a:endParaRPr lang="ru-RU" sz="55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 «Музыка» </a:t>
            </a:r>
            <a:endParaRPr lang="ru-RU" sz="24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381158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 smtClean="0">
                <a:solidFill>
                  <a:prstClr val="black"/>
                </a:solidFill>
                <a:latin typeface="Constantia"/>
              </a:rPr>
              <a:t>достижение 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целей формирования у детей интереса и ценностного отношения к занятиям физической культурой;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гармоничное физическое развитие;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развитие физических качеств (скоростных, силовых, гибкости, выносливости и координации);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накопление и обогащение двигательного опыта детей (овладение основными движениями);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формирование у воспитанников потребности в двигательной активности и физическом совершенствовании.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solidFill>
                  <a:prstClr val="black"/>
                </a:solidFill>
                <a:latin typeface="Constantia"/>
              </a:rPr>
              <a:t>Образовательная область </a:t>
            </a:r>
            <a:r>
              <a:rPr lang="ru-RU" sz="2700" b="1" u="sng" dirty="0">
                <a:solidFill>
                  <a:srgbClr val="009DD9">
                    <a:lumMod val="50000"/>
                  </a:srgbClr>
                </a:solidFill>
                <a:latin typeface="Constantia"/>
              </a:rPr>
              <a:t>«Физическая культура» </a:t>
            </a:r>
            <a:r>
              <a:rPr lang="ru-RU" sz="2700" dirty="0" smtClean="0">
                <a:solidFill>
                  <a:prstClr val="black"/>
                </a:solidFill>
                <a:latin typeface="Constantia"/>
              </a:rPr>
              <a:t>направлена на :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onstantia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601663" y="-782638"/>
            <a:ext cx="8229600" cy="12525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Админ\Documents\2 мл гр\IMG_15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0075" y="3141663"/>
            <a:ext cx="3816350" cy="2862262"/>
          </a:xfrm>
        </p:spPr>
      </p:pic>
      <p:pic>
        <p:nvPicPr>
          <p:cNvPr id="17411" name="Picture 7" descr="C:\Users\Админ\Documents\2 мл гр\IMG_1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:\Users\Админ\Documents\2 мл гр\IMG_1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00438"/>
            <a:ext cx="343852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:\Users\Админ\Documents\2 мл гр\IMG_15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6238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773238"/>
            <a:ext cx="7408862" cy="4352925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достижение целей формирования основ безопасности собственной жизнедеятельности и формирования предпосылок экологического сознания (безопасности окружающего мира);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приобщение к правилам безопасного для человека и окружающего мира природы поведения;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передачу детям знаний о правилах безопасности дорожного движения в качестве пешехода и пассажира транспортного средства;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 область </a:t>
            </a:r>
            <a:r>
              <a:rPr lang="ru-RU" sz="24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«Безопасность» 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</a:t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957263"/>
            <a:ext cx="3900487" cy="2986087"/>
          </a:xfrm>
          <a:prstGeom prst="rect">
            <a:avLst/>
          </a:prstGeom>
          <a:noFill/>
        </p:spPr>
      </p:pic>
      <p:pic>
        <p:nvPicPr>
          <p:cNvPr id="1027" name="Picture 3" descr="C:\Users\Админ\Documents\2 мл гр\IMG_15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56113" y="957263"/>
            <a:ext cx="3535362" cy="2706687"/>
          </a:xfrm>
        </p:spPr>
      </p:pic>
      <p:pic>
        <p:nvPicPr>
          <p:cNvPr id="1028" name="Picture 4" descr="C:\Users\Админ\Documents\2 мл гр\IMG_1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100" y="3670300"/>
            <a:ext cx="3687763" cy="2827338"/>
          </a:xfrm>
          <a:prstGeom prst="rect">
            <a:avLst/>
          </a:prstGeom>
          <a:noFill/>
        </p:spPr>
      </p:pic>
      <p:pic>
        <p:nvPicPr>
          <p:cNvPr id="7" name="Picture 2" descr="C:\Users\Админ\Documents\2 мл гр\IMG_15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3060700"/>
            <a:ext cx="4138613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достижение целей развития у детей познавательных интересов, интеллектуального развития развитие познавательно исследовательской и продуктивной (конструктивной) деятельности;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• формирование элементарных математических представлений;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• формирование целостной картины мира, расширение кругозора детей»*.</a:t>
            </a:r>
          </a:p>
          <a:p>
            <a:pPr marL="27432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Образовательная область </a:t>
            </a:r>
            <a:r>
              <a:rPr lang="ru-RU" sz="2600" b="1" u="sng" dirty="0">
                <a:solidFill>
                  <a:srgbClr val="009DD9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«Познание» </a:t>
            </a:r>
            <a: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направлена на:</a:t>
            </a:r>
            <a:br>
              <a:rPr lang="ru-R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4" descr="G:\DCIM\110___11\Новая папка\IMG_1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36385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G:\DCIM\110___11\Новая папка\IMG_1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775" y="3435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G:\DCIM\110___11\Новая папка\IMG_16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73463"/>
            <a:ext cx="41179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10" name="Picture 7" descr="G:\DCIM\110___11\IMG_15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9738" y="361950"/>
            <a:ext cx="4281487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</TotalTime>
  <Words>1191</Words>
  <Application>Microsoft Office PowerPoint</Application>
  <PresentationFormat>Экран (4:3)</PresentationFormat>
  <Paragraphs>142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Candara</vt:lpstr>
      <vt:lpstr>Arial</vt:lpstr>
      <vt:lpstr>Symbol</vt:lpstr>
      <vt:lpstr>Calibri</vt:lpstr>
      <vt:lpstr>Constantia</vt:lpstr>
      <vt:lpstr>Wingdings 2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Родительское собрание</vt:lpstr>
      <vt:lpstr>МКДОУ «Малиновский детский сад» осуществляет свою деятельность  по  " Программе воспитания и обучения в детском саду» М.А. Васильевой и обновленной программе «От рождения до школы» под редакцией Н.Е. Вераксы, Т.С Комаровой...</vt:lpstr>
      <vt:lpstr>Образовательные области</vt:lpstr>
      <vt:lpstr>Образовательная область «Физическая культура» направлена на : </vt:lpstr>
      <vt:lpstr>Слайд 5</vt:lpstr>
      <vt:lpstr>Образовательная  область «Безопасность» направлена на: </vt:lpstr>
      <vt:lpstr>Слайд 7</vt:lpstr>
      <vt:lpstr>Образовательная область «Познание» направлена на: </vt:lpstr>
      <vt:lpstr>Слайд 9</vt:lpstr>
      <vt:lpstr>Образовательная область «Коммуникация» направлена на: </vt:lpstr>
      <vt:lpstr>Слайд 11</vt:lpstr>
      <vt:lpstr>Образовательная область «Труд» направлена: </vt:lpstr>
      <vt:lpstr>Слайд 13</vt:lpstr>
      <vt:lpstr>Образовательная область «Художественное творчество»  направлена на: </vt:lpstr>
      <vt:lpstr>Слайд 15</vt:lpstr>
      <vt:lpstr>Образовательная область  «Музыка»  направлена на:  </vt:lpstr>
      <vt:lpstr>Слайд 17</vt:lpstr>
      <vt:lpstr>Образовательная область  «Художественная литература»  направлена на: </vt:lpstr>
      <vt:lpstr>Слайд 19</vt:lpstr>
      <vt:lpstr>Образовательная область «Социализация» направлена на: </vt:lpstr>
      <vt:lpstr>Слайд 21</vt:lpstr>
      <vt:lpstr>Образовательная область «Здоровье» направлена на: </vt:lpstr>
      <vt:lpstr>Слайд 23</vt:lpstr>
      <vt:lpstr>Слайд 24</vt:lpstr>
      <vt:lpstr>Слайд 25</vt:lpstr>
      <vt:lpstr>  К четырехлетнему возрасту при успешном освоении Программы достигается следующий  уровень развития интегративных качеств ребенка. </vt:lpstr>
      <vt:lpstr>Образовательная область «Физическая культура». </vt:lpstr>
      <vt:lpstr>Образовательная область «Социализация» </vt:lpstr>
      <vt:lpstr>Образовательная область «Труд» </vt:lpstr>
      <vt:lpstr>Образовательная область «Безопасность» </vt:lpstr>
      <vt:lpstr>Образовательная область «Познание» </vt:lpstr>
      <vt:lpstr>Слайд 32</vt:lpstr>
      <vt:lpstr>Образовательная область «Коммуникация»   </vt:lpstr>
      <vt:lpstr>Образовательная область «Чтение художественной литературы»   </vt:lpstr>
      <vt:lpstr>Образовательная область «Художественное творчество»   </vt:lpstr>
      <vt:lpstr>Образовательная область «Музыка»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Админ</dc:creator>
  <cp:lastModifiedBy>Admin</cp:lastModifiedBy>
  <cp:revision>31</cp:revision>
  <dcterms:created xsi:type="dcterms:W3CDTF">2013-11-05T12:58:11Z</dcterms:created>
  <dcterms:modified xsi:type="dcterms:W3CDTF">2014-02-02T11:49:23Z</dcterms:modified>
</cp:coreProperties>
</file>