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60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3571024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D53A3-EEE6-4197-BC60-0F70F5BCB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9E04-52D8-4626-9726-50B424525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19050"/>
            <a:ext cx="2055812" cy="614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9050"/>
            <a:ext cx="6018213" cy="614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15CF0-83B2-4C6F-804C-2AB61089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64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3A72-0D7F-43AE-8CE8-9514A4C3C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64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70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4284-B477-4360-8E66-9ECB80B1A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7151-0A15-4A2C-A874-B583B747A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1D44-8797-4C84-A290-0545A68CE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FB1A-7952-4F1F-A9E0-C960227C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25AE3-7AA3-48A0-B0B1-A9FEE1D1F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EAE0-373C-4760-B515-C30C17B01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ADD3-E06E-449C-ADA4-14298FBC6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4367-DEEF-4D42-AF83-FD5C9508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0197-4853-46E8-AC7D-553F558FE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4A6A-0AF3-40A7-9F8E-7BDC1DBB3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75CC4-26C5-4B34-B6FB-042FE8AAD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1109-FC66-47DF-AFFF-C3406043E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447800"/>
            <a:ext cx="2055812" cy="467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8213" cy="467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5AB6-C289-400B-9219-DBFB93D32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69225" cy="146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F8F0-8CC0-4230-85F8-091AEE823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DDBB-848F-4546-99F9-5B2BF3193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D80AA-5CCE-4B64-B77C-C610115B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8C91-E998-47AB-A0BF-E51CA6E0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FFB5-1AFE-4D1F-87CF-26A6F0217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6B0A-5D84-4699-BDD8-34F51971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5ECE-17F5-4647-AD35-AC2CE9848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AFE1-4E82-4AD7-9751-6D1331E83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100000">
              <a:srgbClr val="FF993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39238" cy="6850063"/>
            <a:chOff x="0" y="0"/>
            <a:chExt cx="5757" cy="4315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0">
              <a:gsLst>
                <a:gs pos="0">
                  <a:srgbClr val="962D2D"/>
                </a:gs>
                <a:gs pos="50000">
                  <a:srgbClr val="800000"/>
                </a:gs>
                <a:gs pos="100000">
                  <a:srgbClr val="962D2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4" name="Group 14"/>
            <p:cNvGrpSpPr>
              <a:grpSpLocks/>
            </p:cNvGrpSpPr>
            <p:nvPr/>
          </p:nvGrpSpPr>
          <p:grpSpPr bwMode="auto">
            <a:xfrm>
              <a:off x="192" y="2284"/>
              <a:ext cx="1253" cy="922"/>
              <a:chOff x="192" y="2284"/>
              <a:chExt cx="1253" cy="922"/>
            </a:xfrm>
          </p:grpSpPr>
          <p:sp>
            <p:nvSpPr>
              <p:cNvPr id="1039" name="Freeform 15"/>
              <p:cNvSpPr>
                <a:spLocks noChangeArrowheads="1"/>
              </p:cNvSpPr>
              <p:nvPr/>
            </p:nvSpPr>
            <p:spPr bwMode="auto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Freeform 16"/>
              <p:cNvSpPr>
                <a:spLocks noChangeArrowheads="1"/>
              </p:cNvSpPr>
              <p:nvPr/>
            </p:nvSpPr>
            <p:spPr bwMode="auto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17"/>
              <p:cNvSpPr>
                <a:spLocks noChangeArrowheads="1"/>
              </p:cNvSpPr>
              <p:nvPr/>
            </p:nvSpPr>
            <p:spPr bwMode="auto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Freeform 18"/>
              <p:cNvSpPr>
                <a:spLocks noChangeArrowheads="1"/>
              </p:cNvSpPr>
              <p:nvPr/>
            </p:nvSpPr>
            <p:spPr bwMode="auto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Freeform 20"/>
              <p:cNvSpPr>
                <a:spLocks noChangeArrowheads="1"/>
              </p:cNvSpPr>
              <p:nvPr/>
            </p:nvSpPr>
            <p:spPr bwMode="auto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Freeform 22"/>
              <p:cNvSpPr>
                <a:spLocks noChangeArrowheads="1"/>
              </p:cNvSpPr>
              <p:nvPr/>
            </p:nvSpPr>
            <p:spPr bwMode="auto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Freeform 26"/>
              <p:cNvSpPr>
                <a:spLocks noChangeArrowheads="1"/>
              </p:cNvSpPr>
              <p:nvPr/>
            </p:nvSpPr>
            <p:spPr bwMode="auto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30"/>
              <p:cNvSpPr>
                <a:spLocks noChangeArrowheads="1"/>
              </p:cNvSpPr>
              <p:nvPr/>
            </p:nvSpPr>
            <p:spPr bwMode="auto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31"/>
              <p:cNvSpPr>
                <a:spLocks noChangeArrowheads="1"/>
              </p:cNvSpPr>
              <p:nvPr/>
            </p:nvSpPr>
            <p:spPr bwMode="auto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Freeform 32"/>
              <p:cNvSpPr>
                <a:spLocks noChangeArrowheads="1"/>
              </p:cNvSpPr>
              <p:nvPr/>
            </p:nvSpPr>
            <p:spPr bwMode="auto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33"/>
              <p:cNvSpPr>
                <a:spLocks noChangeArrowheads="1"/>
              </p:cNvSpPr>
              <p:nvPr/>
            </p:nvSpPr>
            <p:spPr bwMode="auto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34"/>
              <p:cNvSpPr>
                <a:spLocks noChangeArrowheads="1"/>
              </p:cNvSpPr>
              <p:nvPr/>
            </p:nvSpPr>
            <p:spPr bwMode="auto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Freeform 35"/>
              <p:cNvSpPr>
                <a:spLocks noChangeArrowheads="1"/>
              </p:cNvSpPr>
              <p:nvPr/>
            </p:nvSpPr>
            <p:spPr bwMode="auto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Freeform 36"/>
              <p:cNvSpPr>
                <a:spLocks noChangeArrowheads="1"/>
              </p:cNvSpPr>
              <p:nvPr/>
            </p:nvSpPr>
            <p:spPr bwMode="auto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Freeform 37"/>
              <p:cNvSpPr>
                <a:spLocks noChangeArrowheads="1"/>
              </p:cNvSpPr>
              <p:nvPr/>
            </p:nvSpPr>
            <p:spPr bwMode="auto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2" name="Freeform 38"/>
              <p:cNvSpPr>
                <a:spLocks noChangeArrowheads="1"/>
              </p:cNvSpPr>
              <p:nvPr/>
            </p:nvSpPr>
            <p:spPr bwMode="auto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39"/>
              <p:cNvSpPr>
                <a:spLocks noChangeArrowheads="1"/>
              </p:cNvSpPr>
              <p:nvPr/>
            </p:nvSpPr>
            <p:spPr bwMode="auto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64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9050"/>
            <a:ext cx="82264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A185AE-3948-4890-A46C-4198206AC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zoom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100000">
              <a:srgbClr val="FF993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39238" cy="6850063"/>
            <a:chOff x="0" y="0"/>
            <a:chExt cx="5757" cy="4315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0">
              <a:gsLst>
                <a:gs pos="0">
                  <a:srgbClr val="962D2D"/>
                </a:gs>
                <a:gs pos="50000">
                  <a:srgbClr val="800000"/>
                </a:gs>
                <a:gs pos="100000">
                  <a:srgbClr val="962D2D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rgbClr val="800000"/>
                </a:gs>
                <a:gs pos="100000">
                  <a:srgbClr val="FF99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8" name="Group 14"/>
            <p:cNvGrpSpPr>
              <a:grpSpLocks/>
            </p:cNvGrpSpPr>
            <p:nvPr/>
          </p:nvGrpSpPr>
          <p:grpSpPr bwMode="auto">
            <a:xfrm>
              <a:off x="192" y="2284"/>
              <a:ext cx="1253" cy="922"/>
              <a:chOff x="192" y="2284"/>
              <a:chExt cx="1253" cy="922"/>
            </a:xfrm>
          </p:grpSpPr>
          <p:sp>
            <p:nvSpPr>
              <p:cNvPr id="2063" name="Freeform 15"/>
              <p:cNvSpPr>
                <a:spLocks noChangeArrowheads="1"/>
              </p:cNvSpPr>
              <p:nvPr/>
            </p:nvSpPr>
            <p:spPr bwMode="auto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4" name="Freeform 16"/>
              <p:cNvSpPr>
                <a:spLocks noChangeArrowheads="1"/>
              </p:cNvSpPr>
              <p:nvPr/>
            </p:nvSpPr>
            <p:spPr bwMode="auto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Freeform 17"/>
              <p:cNvSpPr>
                <a:spLocks noChangeArrowheads="1"/>
              </p:cNvSpPr>
              <p:nvPr/>
            </p:nvSpPr>
            <p:spPr bwMode="auto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Freeform 18"/>
              <p:cNvSpPr>
                <a:spLocks noChangeArrowheads="1"/>
              </p:cNvSpPr>
              <p:nvPr/>
            </p:nvSpPr>
            <p:spPr bwMode="auto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rrowheads="1"/>
              </p:cNvSpPr>
              <p:nvPr/>
            </p:nvSpPr>
            <p:spPr bwMode="auto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Freeform 20"/>
              <p:cNvSpPr>
                <a:spLocks noChangeArrowheads="1"/>
              </p:cNvSpPr>
              <p:nvPr/>
            </p:nvSpPr>
            <p:spPr bwMode="auto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2" name="Freeform 24"/>
              <p:cNvSpPr>
                <a:spLocks noChangeArrowheads="1"/>
              </p:cNvSpPr>
              <p:nvPr/>
            </p:nvSpPr>
            <p:spPr bwMode="auto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4" name="Freeform 26"/>
              <p:cNvSpPr>
                <a:spLocks noChangeArrowheads="1"/>
              </p:cNvSpPr>
              <p:nvPr/>
            </p:nvSpPr>
            <p:spPr bwMode="auto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5" name="Freeform 27"/>
              <p:cNvSpPr>
                <a:spLocks noChangeArrowheads="1"/>
              </p:cNvSpPr>
              <p:nvPr/>
            </p:nvSpPr>
            <p:spPr bwMode="auto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6" name="Freeform 28"/>
              <p:cNvSpPr>
                <a:spLocks noChangeArrowheads="1"/>
              </p:cNvSpPr>
              <p:nvPr/>
            </p:nvSpPr>
            <p:spPr bwMode="auto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7" name="Freeform 29"/>
              <p:cNvSpPr>
                <a:spLocks noChangeArrowheads="1"/>
              </p:cNvSpPr>
              <p:nvPr/>
            </p:nvSpPr>
            <p:spPr bwMode="auto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8" name="Freeform 30"/>
              <p:cNvSpPr>
                <a:spLocks noChangeArrowheads="1"/>
              </p:cNvSpPr>
              <p:nvPr/>
            </p:nvSpPr>
            <p:spPr bwMode="auto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9" name="Freeform 31"/>
              <p:cNvSpPr>
                <a:spLocks noChangeArrowheads="1"/>
              </p:cNvSpPr>
              <p:nvPr/>
            </p:nvSpPr>
            <p:spPr bwMode="auto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0" name="Freeform 32"/>
              <p:cNvSpPr>
                <a:spLocks noChangeArrowheads="1"/>
              </p:cNvSpPr>
              <p:nvPr/>
            </p:nvSpPr>
            <p:spPr bwMode="auto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1" name="Freeform 33"/>
              <p:cNvSpPr>
                <a:spLocks noChangeArrowheads="1"/>
              </p:cNvSpPr>
              <p:nvPr/>
            </p:nvSpPr>
            <p:spPr bwMode="auto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2" name="Freeform 34"/>
              <p:cNvSpPr>
                <a:spLocks noChangeArrowheads="1"/>
              </p:cNvSpPr>
              <p:nvPr/>
            </p:nvSpPr>
            <p:spPr bwMode="auto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0000"/>
                  </a:gs>
                  <a:gs pos="100000">
                    <a:srgbClr val="FF9900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3" name="Freeform 35"/>
              <p:cNvSpPr>
                <a:spLocks noChangeArrowheads="1"/>
              </p:cNvSpPr>
              <p:nvPr/>
            </p:nvSpPr>
            <p:spPr bwMode="auto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4" name="Freeform 36"/>
              <p:cNvSpPr>
                <a:spLocks noChangeArrowheads="1"/>
              </p:cNvSpPr>
              <p:nvPr/>
            </p:nvSpPr>
            <p:spPr bwMode="auto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5" name="Freeform 37"/>
              <p:cNvSpPr>
                <a:spLocks noChangeArrowheads="1"/>
              </p:cNvSpPr>
              <p:nvPr/>
            </p:nvSpPr>
            <p:spPr bwMode="auto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6" name="Freeform 38"/>
              <p:cNvSpPr>
                <a:spLocks noChangeArrowheads="1"/>
              </p:cNvSpPr>
              <p:nvPr/>
            </p:nvSpPr>
            <p:spPr bwMode="auto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7" name="Freeform 39"/>
              <p:cNvSpPr>
                <a:spLocks noChangeArrowheads="1"/>
              </p:cNvSpPr>
              <p:nvPr/>
            </p:nvSpPr>
            <p:spPr bwMode="auto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88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69225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0B5E833A-7E71-4AA8-8B04-717F6C75B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zoom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121639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/>
              <a:t>Битва за Сталинград</a:t>
            </a:r>
            <a:br>
              <a:rPr lang="ru-RU" sz="4000" dirty="0" smtClean="0"/>
            </a:br>
            <a:r>
              <a:rPr lang="ru-RU" sz="4000" dirty="0" smtClean="0"/>
              <a:t>Операция «Кольцо»</a:t>
            </a:r>
            <a:endParaRPr lang="ru-RU" sz="4000" dirty="0" smtClean="0"/>
          </a:p>
        </p:txBody>
      </p:sp>
      <p:pic>
        <p:nvPicPr>
          <p:cNvPr id="7" name="Рисунок 6" descr="Map_Battle_of_Stalingrad-ru_svg.png"/>
          <p:cNvPicPr>
            <a:picLocks noChangeAspect="1"/>
          </p:cNvPicPr>
          <p:nvPr/>
        </p:nvPicPr>
        <p:blipFill>
          <a:blip r:embed="rId3" cstate="print"/>
          <a:srcRect t="4615" b="3808"/>
          <a:stretch>
            <a:fillRect/>
          </a:stretch>
        </p:blipFill>
        <p:spPr>
          <a:xfrm>
            <a:off x="1619672" y="1844824"/>
            <a:ext cx="6048672" cy="4651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615826"/>
            <a:ext cx="7560840" cy="580926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/>
              <a:t>Операция началась 10 </a:t>
            </a:r>
            <a:r>
              <a:rPr lang="ru-RU" sz="2800" b="1" dirty="0" smtClean="0"/>
              <a:t>января 1943 года и закончилась 2 февраля этого же года.</a:t>
            </a:r>
            <a:endParaRPr lang="ru-RU" sz="2800" b="1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6315985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Рисунок 6" descr="02021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348880"/>
            <a:ext cx="6846888" cy="424847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124744"/>
          <a:ext cx="8136904" cy="437078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Силы</a:t>
                      </a:r>
                      <a:r>
                        <a:rPr lang="ru-RU" b="1" baseline="0" dirty="0" smtClean="0"/>
                        <a:t> армий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Советская армия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Немецкая армия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Соотношение сил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Солдаты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212 000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250 000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:1,2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Артиллерийские орудия</a:t>
                      </a:r>
                      <a:r>
                        <a:rPr lang="ru-RU" b="1" baseline="0" dirty="0" smtClean="0"/>
                        <a:t> и миномёты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6860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4130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1,5:1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Танки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:1,2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Самолёты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3:1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1756"/>
            <a:ext cx="8676456" cy="7890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 smtClean="0"/>
              <a:t>Соединение двух советских армий вблизи Мамаева кургана, капитуляция южной группы армии </a:t>
            </a:r>
            <a:r>
              <a:rPr lang="ru-RU" sz="2600" b="1" dirty="0" err="1" smtClean="0"/>
              <a:t>Паульса</a:t>
            </a:r>
            <a:r>
              <a:rPr lang="ru-RU" sz="2600" b="1" dirty="0" smtClean="0"/>
              <a:t>.</a:t>
            </a:r>
            <a:endParaRPr lang="ru-RU" sz="2600" b="1" dirty="0" smtClean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003800" y="4508500"/>
            <a:ext cx="3960813" cy="1420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FFFFFF"/>
              </a:solidFill>
            </a:endParaRPr>
          </a:p>
          <a:p>
            <a:pPr eaLnBrk="0" hangingPunct="0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FFFFFF"/>
              </a:solidFill>
            </a:endParaRPr>
          </a:p>
          <a:p>
            <a:pPr eaLnBrk="0" hangingPunct="0"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FFFFFF"/>
              </a:solidFill>
            </a:endParaRPr>
          </a:p>
          <a:p>
            <a:pPr eaLnBrk="0" hangingPunct="0"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1296"/>
            <a:ext cx="6672064" cy="5004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32656"/>
            <a:ext cx="8352928" cy="57298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600" b="1" dirty="0" smtClean="0"/>
              <a:t>Капитуляция остальных частей армии </a:t>
            </a:r>
            <a:r>
              <a:rPr lang="ru-RU" sz="2600" b="1" dirty="0" err="1" smtClean="0"/>
              <a:t>П</a:t>
            </a:r>
            <a:r>
              <a:rPr lang="ru-RU" sz="2600" b="1" dirty="0" err="1" smtClean="0"/>
              <a:t>аульса</a:t>
            </a:r>
            <a:endParaRPr lang="ru-RU" sz="2600" b="1" dirty="0" smtClean="0"/>
          </a:p>
        </p:txBody>
      </p:sp>
      <p:pic>
        <p:nvPicPr>
          <p:cNvPr id="5" name="Рисунок 4" descr="0202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888432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899592" y="6165304"/>
            <a:ext cx="3324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Генерал </a:t>
            </a:r>
            <a:r>
              <a:rPr lang="ru-RU" sz="2000" b="1" dirty="0" err="1" smtClean="0">
                <a:solidFill>
                  <a:schemeClr val="tx1"/>
                </a:solidFill>
              </a:rPr>
              <a:t>Паульс</a:t>
            </a:r>
            <a:r>
              <a:rPr lang="ru-RU" sz="2000" b="1" dirty="0" smtClean="0">
                <a:solidFill>
                  <a:schemeClr val="tx1"/>
                </a:solidFill>
              </a:rPr>
              <a:t> в плену.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0935.jpg"/>
          <p:cNvPicPr>
            <a:picLocks noChangeAspect="1"/>
          </p:cNvPicPr>
          <p:nvPr/>
        </p:nvPicPr>
        <p:blipFill>
          <a:blip r:embed="rId4" cstate="print"/>
          <a:srcRect l="25446" r="25000"/>
          <a:stretch>
            <a:fillRect/>
          </a:stretch>
        </p:blipFill>
        <p:spPr>
          <a:xfrm>
            <a:off x="4716016" y="1412776"/>
            <a:ext cx="3845261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932040" y="6165304"/>
            <a:ext cx="3268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Армия </a:t>
            </a:r>
            <a:r>
              <a:rPr lang="ru-RU" sz="2000" b="1" dirty="0" err="1" smtClean="0">
                <a:solidFill>
                  <a:schemeClr val="tx1"/>
                </a:solidFill>
              </a:rPr>
              <a:t>Паульса</a:t>
            </a:r>
            <a:r>
              <a:rPr lang="ru-RU" sz="2000" b="1" dirty="0" smtClean="0">
                <a:solidFill>
                  <a:schemeClr val="tx1"/>
                </a:solidFill>
              </a:rPr>
              <a:t> в плену.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1617"/>
            <a:ext cx="8226425" cy="677143"/>
          </a:xfrm>
        </p:spPr>
        <p:txBody>
          <a:bodyPr/>
          <a:lstStyle/>
          <a:p>
            <a:r>
              <a:rPr lang="ru-RU" sz="3200" b="1" dirty="0" smtClean="0"/>
              <a:t>Трофеи, которые Русская армия получила в результате операции.</a:t>
            </a:r>
            <a:endParaRPr lang="ru-RU" sz="3200" b="1" dirty="0"/>
          </a:p>
        </p:txBody>
      </p:sp>
      <p:pic>
        <p:nvPicPr>
          <p:cNvPr id="5" name="Рисунок 4" descr="a5cf995a5e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47566"/>
            <a:ext cx="7970986" cy="4977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Verdan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Verdana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87</Words>
  <Application>Microsoft Office PowerPoint</Application>
  <PresentationFormat>Экран (4:3)</PresentationFormat>
  <Paragraphs>29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Битва за Сталинград Операция «Кольцо»</vt:lpstr>
      <vt:lpstr>Операция началась 10 января 1943 года и закончилась 2 февраля этого же года.</vt:lpstr>
      <vt:lpstr>Слайд 3</vt:lpstr>
      <vt:lpstr>Соединение двух советских армий вблизи Мамаева кургана, капитуляция южной группы армии Паульса.</vt:lpstr>
      <vt:lpstr>Капитуляция остальных частей армии Паульса</vt:lpstr>
      <vt:lpstr>Трофеи, которые Русская армия получила в результате операции.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«Сталинградская и Курская битва-коренной перелом в ходе Великой Отечественной войны».</dc:title>
  <dc:creator>home</dc:creator>
  <cp:lastModifiedBy>Ник</cp:lastModifiedBy>
  <cp:revision>206</cp:revision>
  <cp:lastPrinted>1601-01-01T00:00:00Z</cp:lastPrinted>
  <dcterms:created xsi:type="dcterms:W3CDTF">2008-01-25T09:24:27Z</dcterms:created>
  <dcterms:modified xsi:type="dcterms:W3CDTF">2013-10-24T19:28:40Z</dcterms:modified>
</cp:coreProperties>
</file>