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4"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6" autoAdjust="0"/>
    <p:restoredTop sz="94660"/>
  </p:normalViewPr>
  <p:slideViewPr>
    <p:cSldViewPr>
      <p:cViewPr varScale="1">
        <p:scale>
          <a:sx n="107" d="100"/>
          <a:sy n="107" d="100"/>
        </p:scale>
        <p:origin x="-11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D8FAEE-0581-45CF-9F82-1F8C42AEE9C1}" type="datetimeFigureOut">
              <a:rPr lang="ru-RU" smtClean="0"/>
              <a:t>02.02.2013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D6B62-6B58-4816-8B80-A103EA05EA7A}" type="slidenum">
              <a:rPr lang="ru-RU" smtClean="0"/>
              <a:t>‹#›</a:t>
            </a:fld>
            <a:endParaRPr lang="ru-RU"/>
          </a:p>
        </p:txBody>
      </p:sp>
    </p:spTree>
    <p:extLst>
      <p:ext uri="{BB962C8B-B14F-4D97-AF65-F5344CB8AC3E}">
        <p14:creationId xmlns:p14="http://schemas.microsoft.com/office/powerpoint/2010/main" val="101842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94D6B62-6B58-4816-8B80-A103EA05EA7A}" type="slidenum">
              <a:rPr lang="ru-RU" smtClean="0"/>
              <a:t>9</a:t>
            </a:fld>
            <a:endParaRPr lang="ru-RU"/>
          </a:p>
        </p:txBody>
      </p:sp>
    </p:spTree>
    <p:extLst>
      <p:ext uri="{BB962C8B-B14F-4D97-AF65-F5344CB8AC3E}">
        <p14:creationId xmlns:p14="http://schemas.microsoft.com/office/powerpoint/2010/main" val="1198103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5D22939-D4B7-4C38-A794-B8DCE4EB82CE}" type="datetimeFigureOut">
              <a:rPr lang="ru-RU" smtClean="0"/>
              <a:t>02.02.2013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BC243-4E56-4E57-98FF-F4237045B2C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5D22939-D4B7-4C38-A794-B8DCE4EB82CE}" type="datetimeFigureOut">
              <a:rPr lang="ru-RU" smtClean="0"/>
              <a:t>02.02.2013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BC243-4E56-4E57-98FF-F4237045B2C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5D22939-D4B7-4C38-A794-B8DCE4EB82CE}" type="datetimeFigureOut">
              <a:rPr lang="ru-RU" smtClean="0"/>
              <a:t>02.02.2013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BC243-4E56-4E57-98FF-F4237045B2CD}"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5D22939-D4B7-4C38-A794-B8DCE4EB82CE}" type="datetimeFigureOut">
              <a:rPr lang="ru-RU" smtClean="0"/>
              <a:t>02.02.2013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BC243-4E56-4E57-98FF-F4237045B2CD}"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5D22939-D4B7-4C38-A794-B8DCE4EB82CE}" type="datetimeFigureOut">
              <a:rPr lang="ru-RU" smtClean="0"/>
              <a:t>02.02.2013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8BC243-4E56-4E57-98FF-F4237045B2C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5D22939-D4B7-4C38-A794-B8DCE4EB82CE}" type="datetimeFigureOut">
              <a:rPr lang="ru-RU" smtClean="0"/>
              <a:t>02.02.2013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8BC243-4E56-4E57-98FF-F4237045B2CD}"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5D22939-D4B7-4C38-A794-B8DCE4EB82CE}" type="datetimeFigureOut">
              <a:rPr lang="ru-RU" smtClean="0"/>
              <a:t>02.02.2013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28BC243-4E56-4E57-98FF-F4237045B2C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5D22939-D4B7-4C38-A794-B8DCE4EB82CE}" type="datetimeFigureOut">
              <a:rPr lang="ru-RU" smtClean="0"/>
              <a:t>02.02.2013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28BC243-4E56-4E57-98FF-F4237045B2C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5D22939-D4B7-4C38-A794-B8DCE4EB82CE}" type="datetimeFigureOut">
              <a:rPr lang="ru-RU" smtClean="0"/>
              <a:t>02.02.2013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28BC243-4E56-4E57-98FF-F4237045B2C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5D22939-D4B7-4C38-A794-B8DCE4EB82CE}" type="datetimeFigureOut">
              <a:rPr lang="ru-RU" smtClean="0"/>
              <a:t>02.02.2013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8BC243-4E56-4E57-98FF-F4237045B2CD}"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5D22939-D4B7-4C38-A794-B8DCE4EB82CE}" type="datetimeFigureOut">
              <a:rPr lang="ru-RU" smtClean="0"/>
              <a:t>02.02.2013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8BC243-4E56-4E57-98FF-F4237045B2CD}"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5D22939-D4B7-4C38-A794-B8DCE4EB82CE}" type="datetimeFigureOut">
              <a:rPr lang="ru-RU" smtClean="0"/>
              <a:t>02.02.2013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28BC243-4E56-4E57-98FF-F4237045B2CD}"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http://stranamasterov.ru/taxonomy/term/1397" TargetMode="External"/><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Новогодняя игрушка</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2412438" y="692696"/>
            <a:ext cx="4319132" cy="923330"/>
          </a:xfrm>
          <a:prstGeom prst="rect">
            <a:avLst/>
          </a:prstGeom>
          <a:noFill/>
        </p:spPr>
        <p:txBody>
          <a:bodyPr wrap="none" lIns="91440" tIns="45720" rIns="91440" bIns="45720">
            <a:spAutoFit/>
          </a:bodyPr>
          <a:lstStyle/>
          <a:p>
            <a:pPr algn="ctr"/>
            <a:r>
              <a:rPr lang="ru-RU"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МАСТЕР КЛСС</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Прямоугольник 4"/>
          <p:cNvSpPr/>
          <p:nvPr/>
        </p:nvSpPr>
        <p:spPr>
          <a:xfrm>
            <a:off x="4399931" y="4365104"/>
            <a:ext cx="412965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Составила воспитатель МБДОУ № 25</a:t>
            </a:r>
          </a:p>
          <a:p>
            <a:pPr algn="ctr"/>
            <a:r>
              <a:rPr lang="ru-RU"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 Нефтеюганск </a:t>
            </a:r>
          </a:p>
          <a:p>
            <a:pPr algn="ctr"/>
            <a:r>
              <a:rPr lang="ru-RU"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Васецкая</a:t>
            </a:r>
            <a:r>
              <a:rPr lang="ru-RU"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Ольга Анатольевна</a:t>
            </a: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34319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3120" y="476672"/>
            <a:ext cx="7268336" cy="830997"/>
          </a:xfrm>
          <a:prstGeom prst="rect">
            <a:avLst/>
          </a:prstGeom>
          <a:noFill/>
        </p:spPr>
        <p:txBody>
          <a:bodyPr wrap="none" lIns="91440" tIns="45720" rIns="91440" bIns="45720">
            <a:spAutoFit/>
          </a:bodyPr>
          <a:lstStyle/>
          <a:p>
            <a:pPr algn="ctr"/>
            <a:r>
              <a:rPr lang="ru-RU" sz="48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Совместная деятельность</a:t>
            </a:r>
            <a:endParaRPr lang="ru-RU" sz="48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pic>
        <p:nvPicPr>
          <p:cNvPr id="1027" name="Picture 3" descr="L:\DCIM\101PHOTO\SAM_32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283" y="4262376"/>
            <a:ext cx="3172669" cy="2115113"/>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L:\DCIM\101PHOTO\SAM_31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334548"/>
            <a:ext cx="4032448" cy="268829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4355976" y="4077710"/>
            <a:ext cx="4496039" cy="369332"/>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Что такое торцевание мы уже знаем</a:t>
            </a:r>
            <a:endParaRPr lang="ru-RU"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30" name="Picture 6" descr="L:\DCIM\101PHOTO\SAM_3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334548"/>
            <a:ext cx="3528392" cy="235226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1" name="Picture 7" descr="L:\DCIM\101PHOTO\SAM_31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4662371"/>
            <a:ext cx="2607088" cy="173805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853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DCIM\101PHOTO\SAM_32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920" y="612334"/>
            <a:ext cx="3312368" cy="2208246"/>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descr="L:\DCIM\101PHOTO\SAM_32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63"/>
          <a:stretch/>
        </p:blipFill>
        <p:spPr bwMode="auto">
          <a:xfrm>
            <a:off x="5572223" y="3501008"/>
            <a:ext cx="2880324" cy="3017478"/>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L:\DCIM\101PHOTO\SAM_32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84" y="3580965"/>
            <a:ext cx="3960440" cy="2640293"/>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3" name="Picture 5" descr="L:\DCIM\101PHOTO\SAM_32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8251" y="828358"/>
            <a:ext cx="2664296" cy="1776197"/>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Прямоугольник 1"/>
          <p:cNvSpPr/>
          <p:nvPr/>
        </p:nvSpPr>
        <p:spPr>
          <a:xfrm>
            <a:off x="1475656" y="2909460"/>
            <a:ext cx="6164508"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НАШИ ПТИЧКИСКОРО УЛЕТЯТ НА УЧАСТОК </a:t>
            </a:r>
            <a:endParaRPr lang="ru-RU"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60219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916832"/>
            <a:ext cx="7920880" cy="23750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ts val="1575"/>
              </a:lnSpc>
              <a:spcBef>
                <a:spcPts val="1125"/>
              </a:spcBef>
              <a:spcAft>
                <a:spcPts val="1125"/>
              </a:spcAft>
            </a:pPr>
            <a:r>
              <a:rPr lang="ru-RU" dirty="0" smtClean="0">
                <a:solidFill>
                  <a:srgbClr val="555555"/>
                </a:solidFill>
                <a:effectLst/>
                <a:latin typeface="Arial"/>
                <a:ea typeface="Times New Roman"/>
                <a:cs typeface="Times New Roman"/>
              </a:rPr>
              <a:t>1. Заинтересовать выполнением игрушки на новогоднюю ёлку. Побуждать к самостоятельному выбору техники и материала</a:t>
            </a:r>
            <a:endParaRPr lang="ru-RU" sz="2000" dirty="0">
              <a:ea typeface="Calibri"/>
              <a:cs typeface="Times New Roman"/>
            </a:endParaRPr>
          </a:p>
          <a:p>
            <a:pPr algn="just">
              <a:lnSpc>
                <a:spcPts val="1575"/>
              </a:lnSpc>
              <a:spcBef>
                <a:spcPts val="1125"/>
              </a:spcBef>
              <a:spcAft>
                <a:spcPts val="1125"/>
              </a:spcAft>
            </a:pPr>
            <a:r>
              <a:rPr lang="ru-RU" dirty="0" smtClean="0">
                <a:solidFill>
                  <a:srgbClr val="555555"/>
                </a:solidFill>
                <a:effectLst/>
                <a:latin typeface="Arial"/>
                <a:ea typeface="Times New Roman"/>
                <a:cs typeface="Times New Roman"/>
              </a:rPr>
              <a:t>2. Развивать мелкую моторику рук, глазомер, усидчивость и аккуратность при работе .</a:t>
            </a:r>
            <a:endParaRPr lang="ru-RU" sz="2000" dirty="0">
              <a:ea typeface="Calibri"/>
              <a:cs typeface="Times New Roman"/>
            </a:endParaRPr>
          </a:p>
          <a:p>
            <a:pPr algn="just">
              <a:lnSpc>
                <a:spcPts val="1575"/>
              </a:lnSpc>
              <a:spcBef>
                <a:spcPts val="1125"/>
              </a:spcBef>
              <a:spcAft>
                <a:spcPts val="1125"/>
              </a:spcAft>
            </a:pPr>
            <a:r>
              <a:rPr lang="ru-RU" dirty="0" smtClean="0">
                <a:solidFill>
                  <a:srgbClr val="555555"/>
                </a:solidFill>
                <a:effectLst/>
                <a:latin typeface="Arial"/>
                <a:ea typeface="Times New Roman"/>
                <a:cs typeface="Times New Roman"/>
              </a:rPr>
              <a:t>3. Воспитывать интерес к выполнению игрушек своими руками.</a:t>
            </a:r>
            <a:endParaRPr lang="ru-RU" sz="2000" dirty="0">
              <a:ea typeface="Calibri"/>
              <a:cs typeface="Times New Roman"/>
            </a:endParaRPr>
          </a:p>
          <a:p>
            <a:pPr algn="just">
              <a:lnSpc>
                <a:spcPts val="1575"/>
              </a:lnSpc>
              <a:spcBef>
                <a:spcPts val="1125"/>
              </a:spcBef>
              <a:spcAft>
                <a:spcPts val="1125"/>
              </a:spcAft>
            </a:pPr>
            <a:r>
              <a:rPr lang="ru-RU" dirty="0" smtClean="0">
                <a:solidFill>
                  <a:srgbClr val="555555"/>
                </a:solidFill>
                <a:effectLst/>
                <a:latin typeface="Arial"/>
                <a:ea typeface="Times New Roman"/>
                <a:cs typeface="Times New Roman"/>
              </a:rPr>
              <a:t>4. Развивать творческий потенциал детей и привлечение родителей к сотворчества с детьми.</a:t>
            </a:r>
            <a:endParaRPr lang="ru-RU" sz="2000" dirty="0">
              <a:ea typeface="Calibri"/>
              <a:cs typeface="Times New Roman"/>
            </a:endParaRPr>
          </a:p>
        </p:txBody>
      </p:sp>
      <p:sp>
        <p:nvSpPr>
          <p:cNvPr id="3" name="Прямоугольник 2"/>
          <p:cNvSpPr/>
          <p:nvPr/>
        </p:nvSpPr>
        <p:spPr>
          <a:xfrm>
            <a:off x="3059832" y="908720"/>
            <a:ext cx="2244974" cy="923330"/>
          </a:xfrm>
          <a:prstGeom prst="rect">
            <a:avLst/>
          </a:prstGeom>
          <a:noFill/>
        </p:spPr>
        <p:txBody>
          <a:bodyPr wrap="none" lIns="91440" tIns="45720" rIns="91440" bIns="45720">
            <a:spAutoFit/>
          </a:bodyPr>
          <a:lstStyle/>
          <a:p>
            <a:pPr algn="ctr"/>
            <a:r>
              <a:rPr lang="ru-RU"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a:ea typeface="Times New Roman"/>
                <a:cs typeface="Times New Roman"/>
              </a:rPr>
              <a:t>Цель:</a:t>
            </a:r>
            <a:endParaRPr lang="ru-RU"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3088531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476672"/>
            <a:ext cx="3623428" cy="95410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Техники выполнения</a:t>
            </a:r>
          </a:p>
          <a:p>
            <a:pPr algn="ct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новогодних игрушек</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2724958" y="1358281"/>
            <a:ext cx="3429080" cy="769441"/>
          </a:xfrm>
          <a:prstGeom prst="rect">
            <a:avLst/>
          </a:prstGeom>
          <a:noFill/>
        </p:spPr>
        <p:txBody>
          <a:bodyPr wrap="none" lIns="91440" tIns="45720" rIns="91440" bIns="45720">
            <a:spAutoFit/>
          </a:bodyPr>
          <a:lstStyle/>
          <a:p>
            <a:pPr algn="ct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торцевание</a:t>
            </a:r>
            <a:endParaRPr lang="ru-RU"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395536" y="2138085"/>
            <a:ext cx="6768752" cy="3693319"/>
          </a:xfrm>
          <a:prstGeom prst="rect">
            <a:avLst/>
          </a:prstGeom>
        </p:spPr>
        <p:txBody>
          <a:bodyPr wrap="square">
            <a:spAutoFit/>
          </a:bodyPr>
          <a:lstStyle/>
          <a:p>
            <a:r>
              <a:rPr lang="ru-RU" b="1" i="0" dirty="0" smtClean="0">
                <a:solidFill>
                  <a:srgbClr val="0070C0"/>
                </a:solidFill>
                <a:effectLst/>
                <a:latin typeface="Arial"/>
              </a:rPr>
              <a:t>Торцевание – один из видов бумажного рукоделия. Эту технику можно отнести и к способу аппликации, и к виду </a:t>
            </a:r>
            <a:r>
              <a:rPr lang="ru-RU" b="1" i="0" dirty="0" err="1" smtClean="0">
                <a:solidFill>
                  <a:srgbClr val="0070C0"/>
                </a:solidFill>
                <a:effectLst/>
                <a:latin typeface="Arial"/>
              </a:rPr>
              <a:t>квиллинга</a:t>
            </a:r>
            <a:r>
              <a:rPr lang="ru-RU" b="1" i="0" dirty="0" smtClean="0">
                <a:solidFill>
                  <a:srgbClr val="0070C0"/>
                </a:solidFill>
                <a:effectLst/>
                <a:latin typeface="Arial"/>
              </a:rPr>
              <a:t> (</a:t>
            </a:r>
            <a:r>
              <a:rPr lang="ru-RU" b="1" i="0" dirty="0" err="1" smtClean="0">
                <a:solidFill>
                  <a:srgbClr val="0070C0"/>
                </a:solidFill>
                <a:effectLst/>
                <a:latin typeface="Arial"/>
              </a:rPr>
              <a:t>бумаговерчения</a:t>
            </a:r>
            <a:r>
              <a:rPr lang="ru-RU" b="1" i="0" dirty="0" smtClean="0">
                <a:solidFill>
                  <a:srgbClr val="0070C0"/>
                </a:solidFill>
                <a:effectLst/>
                <a:latin typeface="Arial"/>
              </a:rPr>
              <a:t>). С помощью торцевания можно создавать удивительные объемные картины, мозаики, панно, декоративные элементы интерьера, открытки. Таким способом возможно украшать практически любые предметы, например, фоторамки. Еще малоизвестная, эта техника очень быстро обретает новых поклонников и завоевывает популярность в мире рукоделия. Столь стремительный рост ее популярности объясняется, во-первых, необычным эффектом «пушистости», который дает торцевание, а во-вторых, очень легким способом исполнения.</a:t>
            </a:r>
            <a:endParaRPr lang="ru-RU" b="1" dirty="0">
              <a:solidFill>
                <a:srgbClr val="0070C0"/>
              </a:solidFill>
            </a:endParaRPr>
          </a:p>
        </p:txBody>
      </p:sp>
      <p:pic>
        <p:nvPicPr>
          <p:cNvPr id="2050" name="Picture 2" descr="http://stranamasterov.ru/files/imagecache/orig_with_logo/i2011/03/01/sdc10302_0.jpg"/>
          <p:cNvPicPr>
            <a:picLocks noChangeAspect="1" noChangeArrowheads="1"/>
          </p:cNvPicPr>
          <p:nvPr/>
        </p:nvPicPr>
        <p:blipFill rotWithShape="1">
          <a:blip r:embed="rId2">
            <a:extLst>
              <a:ext uri="{28A0092B-C50C-407E-A947-70E740481C1C}">
                <a14:useLocalDpi xmlns:a14="http://schemas.microsoft.com/office/drawing/2010/main" val="0"/>
              </a:ext>
            </a:extLst>
          </a:blip>
          <a:srcRect r="11801"/>
          <a:stretch/>
        </p:blipFill>
        <p:spPr bwMode="auto">
          <a:xfrm>
            <a:off x="7151476" y="2348880"/>
            <a:ext cx="1905306" cy="2880320"/>
          </a:xfrm>
          <a:prstGeom prst="rect">
            <a:avLst/>
          </a:prstGeom>
          <a:solidFill>
            <a:srgbClr val="FFFFFF">
              <a:shade val="85000"/>
            </a:srgbClr>
          </a:solidFill>
          <a:ln w="88900"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57833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4854"/>
            <a:ext cx="8568952" cy="3539430"/>
          </a:xfrm>
          <a:prstGeom prst="rect">
            <a:avLst/>
          </a:prstGeom>
        </p:spPr>
        <p:txBody>
          <a:bodyPr wrap="square">
            <a:spAutoFit/>
          </a:bodyPr>
          <a:lstStyle/>
          <a:p>
            <a:pPr algn="ctr" fontAlgn="base"/>
            <a:r>
              <a:rPr lang="ru-RU" sz="1400" b="0" i="1" dirty="0" smtClean="0">
                <a:solidFill>
                  <a:srgbClr val="D31850"/>
                </a:solidFill>
                <a:effectLst/>
                <a:latin typeface="Arial"/>
              </a:rPr>
              <a:t>Принцип торцевания</a:t>
            </a:r>
            <a:endParaRPr lang="ru-RU" sz="1400" b="0" i="0" dirty="0" smtClean="0">
              <a:solidFill>
                <a:srgbClr val="D31850"/>
              </a:solidFill>
              <a:effectLst/>
              <a:latin typeface="Arial"/>
            </a:endParaRPr>
          </a:p>
          <a:p>
            <a:pPr fontAlgn="base"/>
            <a:r>
              <a:rPr lang="ru-RU" sz="1400" b="0" i="0" dirty="0" smtClean="0">
                <a:solidFill>
                  <a:srgbClr val="002060"/>
                </a:solidFill>
                <a:effectLst/>
                <a:latin typeface="Arial"/>
              </a:rPr>
              <a:t>В основе этой техники – создание изображений и предметов с помощью объемных элементов из бумаги. Объемный элемент торцевания называют «торцовкой» или «торчком». Он представляет собой сжатый в виде воронки или конуса кусочек мягкой бумаги. Именно из таких элементов и создается задуманное изделие. Торцевание – работа не сложная, но кропотливая. Она требует не только усидчивости, но и аккуратности, внимания и определенной ловкости.</a:t>
            </a:r>
          </a:p>
          <a:p>
            <a:pPr algn="ctr" fontAlgn="base"/>
            <a:r>
              <a:rPr lang="ru-RU" sz="1400" b="0" i="1" dirty="0" smtClean="0">
                <a:solidFill>
                  <a:srgbClr val="D31850"/>
                </a:solidFill>
                <a:effectLst/>
                <a:latin typeface="Arial"/>
              </a:rPr>
              <a:t>Инструментарий</a:t>
            </a:r>
            <a:endParaRPr lang="ru-RU" sz="1400" b="0" i="0" dirty="0" smtClean="0">
              <a:solidFill>
                <a:srgbClr val="D31850"/>
              </a:solidFill>
              <a:effectLst/>
              <a:latin typeface="Arial"/>
            </a:endParaRPr>
          </a:p>
          <a:p>
            <a:pPr fontAlgn="base"/>
            <a:r>
              <a:rPr lang="ru-RU" sz="1400" b="0" i="0" dirty="0" smtClean="0">
                <a:solidFill>
                  <a:srgbClr val="002060"/>
                </a:solidFill>
                <a:effectLst/>
                <a:latin typeface="Arial"/>
              </a:rPr>
              <a:t>Для выполнения поделок в этой технике нужен минимальный набор материалов и инструментов: бумага, клей, ножницы и, так называемый, «торцовочный» </a:t>
            </a:r>
            <a:r>
              <a:rPr lang="ru-RU" sz="1400" b="0" i="0" dirty="0" err="1" smtClean="0">
                <a:solidFill>
                  <a:srgbClr val="002060"/>
                </a:solidFill>
                <a:effectLst/>
                <a:latin typeface="Arial"/>
              </a:rPr>
              <a:t>инструмент.зубочистка</a:t>
            </a:r>
            <a:r>
              <a:rPr lang="ru-RU" sz="1400" b="0" i="0" dirty="0" smtClean="0">
                <a:solidFill>
                  <a:srgbClr val="002060"/>
                </a:solidFill>
                <a:effectLst/>
                <a:latin typeface="Arial"/>
              </a:rPr>
              <a:t>, шпажка, стержень ручки или карандаш</a:t>
            </a:r>
          </a:p>
          <a:p>
            <a:pPr fontAlgn="base"/>
            <a:r>
              <a:rPr lang="ru-RU" sz="1400" b="0" i="0" dirty="0" smtClean="0">
                <a:solidFill>
                  <a:srgbClr val="002060"/>
                </a:solidFill>
                <a:effectLst/>
                <a:latin typeface="Arial"/>
              </a:rPr>
              <a:t>Бумага для торцевания годится не всякая. Обычно в этой технике используется гофрированная бумага или по-другому креповая. Кроме гофрированной бумаги для торцевания подойдут также обычные бумажные салфетки. Из гофрированной бумаги изготавливают непосредственно «</a:t>
            </a:r>
            <a:r>
              <a:rPr lang="ru-RU" sz="1400" b="0" i="0" dirty="0" err="1" smtClean="0">
                <a:solidFill>
                  <a:srgbClr val="002060"/>
                </a:solidFill>
                <a:effectLst/>
                <a:latin typeface="Arial"/>
              </a:rPr>
              <a:t>торцовочки</a:t>
            </a:r>
            <a:r>
              <a:rPr lang="ru-RU" sz="1400" b="0" i="0" dirty="0" smtClean="0">
                <a:solidFill>
                  <a:srgbClr val="002060"/>
                </a:solidFill>
                <a:effectLst/>
                <a:latin typeface="Arial"/>
              </a:rPr>
              <a:t>» – элементы объемной аппликации. Ножницы и клей понадобятся для вырезания и приклеивания этих </a:t>
            </a:r>
            <a:r>
              <a:rPr lang="ru-RU" sz="1400" b="0" i="0" dirty="0" err="1" smtClean="0">
                <a:solidFill>
                  <a:srgbClr val="002060"/>
                </a:solidFill>
                <a:effectLst/>
                <a:latin typeface="Arial"/>
              </a:rPr>
              <a:t>торцовочек</a:t>
            </a:r>
            <a:r>
              <a:rPr lang="ru-RU" sz="1400" b="0" i="0" dirty="0" smtClean="0">
                <a:solidFill>
                  <a:srgbClr val="002060"/>
                </a:solidFill>
                <a:effectLst/>
                <a:latin typeface="Arial"/>
              </a:rPr>
              <a:t> к основе поделки.</a:t>
            </a:r>
          </a:p>
          <a:p>
            <a:pPr fontAlgn="base"/>
            <a:r>
              <a:rPr lang="ru-RU" sz="1400" b="0" i="0" dirty="0" smtClean="0">
                <a:solidFill>
                  <a:srgbClr val="002060"/>
                </a:solidFill>
                <a:effectLst/>
                <a:latin typeface="Arial"/>
              </a:rPr>
              <a:t>Для объемных поделок делаются заготовки из пенопласта, газет, папье-маше, пластилина.</a:t>
            </a:r>
          </a:p>
        </p:txBody>
      </p:sp>
      <p:pic>
        <p:nvPicPr>
          <p:cNvPr id="1026" name="Picture 2" descr="http://im2-tub-ru.yandex.net/i?id=476915190-05-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61048"/>
            <a:ext cx="1656184" cy="21984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6-tub-ru.yandex.net/i?id=89925353-05-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245910"/>
            <a:ext cx="10763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4-tub-ru.yandex.net/i?id=409969310-12-72&amp;n=21"/>
          <p:cNvPicPr>
            <a:picLocks noChangeAspect="1" noChangeArrowheads="1"/>
          </p:cNvPicPr>
          <p:nvPr/>
        </p:nvPicPr>
        <p:blipFill rotWithShape="1">
          <a:blip r:embed="rId4">
            <a:extLst>
              <a:ext uri="{28A0092B-C50C-407E-A947-70E740481C1C}">
                <a14:useLocalDpi xmlns:a14="http://schemas.microsoft.com/office/drawing/2010/main" val="0"/>
              </a:ext>
            </a:extLst>
          </a:blip>
          <a:srcRect b="8430"/>
          <a:stretch/>
        </p:blipFill>
        <p:spPr bwMode="auto">
          <a:xfrm>
            <a:off x="5148064" y="4240228"/>
            <a:ext cx="1905000" cy="130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808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4-tub-ru.yandex.net/i?id=171044951-21-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47" y="1196752"/>
            <a:ext cx="3072341" cy="2304256"/>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http://7cnew.ucoz.ru/_si/0/701365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844824"/>
            <a:ext cx="5094566" cy="4608512"/>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68183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7808" y="260648"/>
            <a:ext cx="3475631" cy="923330"/>
          </a:xfrm>
          <a:prstGeom prst="rect">
            <a:avLst/>
          </a:prstGeom>
          <a:noFill/>
        </p:spPr>
        <p:txBody>
          <a:bodyPr wrap="none" lIns="91440" tIns="45720" rIns="91440" bIns="45720">
            <a:spAutoFit/>
          </a:bodyPr>
          <a:lstStyle/>
          <a:p>
            <a:pPr algn="ctr"/>
            <a:r>
              <a:rPr lang="ru-RU"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квиллинг</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1043608" y="1052736"/>
            <a:ext cx="7416824" cy="1200329"/>
          </a:xfrm>
          <a:prstGeom prst="rect">
            <a:avLst/>
          </a:prstGeom>
        </p:spPr>
        <p:txBody>
          <a:bodyPr wrap="square">
            <a:spAutoFit/>
          </a:bodyPr>
          <a:lstStyle/>
          <a:p>
            <a:r>
              <a:rPr lang="ru-RU" b="0" i="1" dirty="0" smtClean="0">
                <a:solidFill>
                  <a:srgbClr val="000000"/>
                </a:solidFill>
                <a:effectLst/>
                <a:latin typeface="Times New Roman"/>
              </a:rPr>
              <a:t>Квиллинг</a:t>
            </a:r>
            <a:r>
              <a:rPr lang="ru-RU" b="0" i="0" dirty="0" smtClean="0">
                <a:solidFill>
                  <a:srgbClr val="000000"/>
                </a:solidFill>
                <a:effectLst/>
                <a:latin typeface="Times New Roman"/>
              </a:rPr>
              <a:t>, </a:t>
            </a:r>
            <a:r>
              <a:rPr lang="ru-RU" b="0" i="0" dirty="0" err="1" smtClean="0">
                <a:solidFill>
                  <a:srgbClr val="000000"/>
                </a:solidFill>
                <a:effectLst/>
                <a:latin typeface="Times New Roman"/>
              </a:rPr>
              <a:t>бумагокручение</a:t>
            </a:r>
            <a:r>
              <a:rPr lang="ru-RU" b="0" i="0" dirty="0" smtClean="0">
                <a:solidFill>
                  <a:srgbClr val="000000"/>
                </a:solidFill>
                <a:effectLst/>
                <a:latin typeface="Times New Roman"/>
              </a:rPr>
              <a:t>, бумажная филигрань — </a:t>
            </a:r>
            <a:r>
              <a:rPr lang="ru-RU" b="0" i="0" dirty="0" err="1" smtClean="0">
                <a:solidFill>
                  <a:srgbClr val="000000"/>
                </a:solidFill>
                <a:effectLst/>
                <a:latin typeface="Times New Roman"/>
              </a:rPr>
              <a:t>икусство</a:t>
            </a:r>
            <a:r>
              <a:rPr lang="ru-RU" b="0" i="0" dirty="0" smtClean="0">
                <a:solidFill>
                  <a:srgbClr val="000000"/>
                </a:solidFill>
                <a:effectLst/>
                <a:latin typeface="Times New Roman"/>
              </a:rPr>
              <a:t> скручивать длинные и узкие полоски бумаги в спиральки, видоизменять их форму и составлять из полученных деталей объемные или плоскостные композиции.</a:t>
            </a:r>
            <a:endParaRPr lang="ru-RU" dirty="0"/>
          </a:p>
        </p:txBody>
      </p:sp>
      <p:sp>
        <p:nvSpPr>
          <p:cNvPr id="5" name="Прямоугольник 4"/>
          <p:cNvSpPr/>
          <p:nvPr/>
        </p:nvSpPr>
        <p:spPr>
          <a:xfrm>
            <a:off x="323528" y="2261086"/>
            <a:ext cx="8136904" cy="3139321"/>
          </a:xfrm>
          <a:prstGeom prst="rect">
            <a:avLst/>
          </a:prstGeom>
        </p:spPr>
        <p:txBody>
          <a:bodyPr wrap="square">
            <a:spAutoFit/>
          </a:bodyPr>
          <a:lstStyle/>
          <a:p>
            <a:r>
              <a:rPr lang="ru-RU" b="0" i="1" dirty="0" smtClean="0">
                <a:solidFill>
                  <a:srgbClr val="000000"/>
                </a:solidFill>
                <a:effectLst/>
                <a:latin typeface="Times New Roman"/>
              </a:rPr>
              <a:t>Инструмент для </a:t>
            </a:r>
            <a:r>
              <a:rPr lang="ru-RU" b="0" i="1" dirty="0" err="1" smtClean="0">
                <a:solidFill>
                  <a:srgbClr val="000000"/>
                </a:solidFill>
                <a:effectLst/>
                <a:latin typeface="Times New Roman"/>
              </a:rPr>
              <a:t>квиллинга</a:t>
            </a:r>
            <a:r>
              <a:rPr lang="ru-RU" b="0" i="1" dirty="0" smtClean="0">
                <a:solidFill>
                  <a:srgbClr val="000000"/>
                </a:solidFill>
                <a:effectLst/>
                <a:latin typeface="Times New Roman"/>
              </a:rPr>
              <a:t> </a:t>
            </a:r>
            <a:r>
              <a:rPr lang="ru-RU" b="0" i="0" dirty="0" smtClean="0">
                <a:solidFill>
                  <a:srgbClr val="000000"/>
                </a:solidFill>
                <a:effectLst/>
                <a:latin typeface="Times New Roman"/>
              </a:rPr>
              <a:t>также бывает различный. В Европе для скручивания полосок используют пластмассовую или металлическую палочку с расщепленным концом. Некоторые и сами делают подобный инструмент, например, из стержня для шариковой ручки, на конце которого сделана прорезь.</a:t>
            </a:r>
          </a:p>
          <a:p>
            <a:r>
              <a:rPr lang="ru-RU" b="0" i="0" dirty="0" smtClean="0">
                <a:solidFill>
                  <a:srgbClr val="000000"/>
                </a:solidFill>
                <a:effectLst/>
                <a:latin typeface="Times New Roman"/>
              </a:rPr>
              <a:t>Мастера восточной школы предпочитают выполнять закручивание при помощи тонкого шила. Замену ему можно смастерить из толстой иглы и пробки. Также, у детей хорошо получается накручивание на зубочистку.</a:t>
            </a:r>
          </a:p>
          <a:p>
            <a:r>
              <a:rPr lang="ru-RU" b="0" i="1" dirty="0" smtClean="0">
                <a:solidFill>
                  <a:srgbClr val="000000"/>
                </a:solidFill>
                <a:effectLst/>
                <a:latin typeface="Times New Roman"/>
              </a:rPr>
              <a:t>Бумага.</a:t>
            </a:r>
            <a:r>
              <a:rPr lang="ru-RU" b="0" i="0" dirty="0" smtClean="0">
                <a:solidFill>
                  <a:srgbClr val="000000"/>
                </a:solidFill>
                <a:effectLst/>
                <a:latin typeface="Times New Roman"/>
              </a:rPr>
              <a:t> Бумага должна быть цветной с двух сторон. Готовые нарезанные полоски бумаги можно купить в специальных магазинах. Если же такой возможности нет, то можно полоски нарезать самим. Ширина полосок для </a:t>
            </a:r>
            <a:r>
              <a:rPr lang="ru-RU" b="0" i="0" dirty="0" err="1" smtClean="0">
                <a:solidFill>
                  <a:srgbClr val="000000"/>
                </a:solidFill>
                <a:effectLst/>
                <a:latin typeface="Times New Roman"/>
              </a:rPr>
              <a:t>квиллинга</a:t>
            </a:r>
            <a:r>
              <a:rPr lang="ru-RU" b="0" i="0" dirty="0" smtClean="0">
                <a:solidFill>
                  <a:srgbClr val="000000"/>
                </a:solidFill>
                <a:effectLst/>
                <a:latin typeface="Times New Roman"/>
              </a:rPr>
              <a:t>, обычно, 3—7 мм.</a:t>
            </a:r>
            <a:endParaRPr lang="ru-RU" b="0" i="0" dirty="0">
              <a:solidFill>
                <a:srgbClr val="000000"/>
              </a:solidFill>
              <a:effectLst/>
              <a:latin typeface="Times New Roman"/>
            </a:endParaRPr>
          </a:p>
        </p:txBody>
      </p:sp>
    </p:spTree>
    <p:extLst>
      <p:ext uri="{BB962C8B-B14F-4D97-AF65-F5344CB8AC3E}">
        <p14:creationId xmlns:p14="http://schemas.microsoft.com/office/powerpoint/2010/main" val="1368411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5-tub-ru.yandex.net/i?id=586892178-14-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46" y="476672"/>
            <a:ext cx="3371252" cy="1893962"/>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4" name="Picture 8" descr="http://stranamasterov.ru/files/u1/PICT0859.jpg"/>
          <p:cNvPicPr>
            <a:picLocks noChangeAspect="1" noChangeArrowheads="1"/>
          </p:cNvPicPr>
          <p:nvPr/>
        </p:nvPicPr>
        <p:blipFill rotWithShape="1">
          <a:blip r:embed="rId3">
            <a:extLst>
              <a:ext uri="{28A0092B-C50C-407E-A947-70E740481C1C}">
                <a14:useLocalDpi xmlns:a14="http://schemas.microsoft.com/office/drawing/2010/main" val="0"/>
              </a:ext>
            </a:extLst>
          </a:blip>
          <a:srcRect l="3829" t="2995" r="3623" b="5354"/>
          <a:stretch/>
        </p:blipFill>
        <p:spPr bwMode="auto">
          <a:xfrm>
            <a:off x="3923928" y="13968"/>
            <a:ext cx="2503503" cy="2618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http://stranamasterov.ru/files/u7802/dscn9657_m_small.jpg"/>
          <p:cNvPicPr>
            <a:picLocks noChangeAspect="1" noChangeArrowheads="1"/>
          </p:cNvPicPr>
          <p:nvPr/>
        </p:nvPicPr>
        <p:blipFill rotWithShape="1">
          <a:blip r:embed="rId4">
            <a:extLst>
              <a:ext uri="{28A0092B-C50C-407E-A947-70E740481C1C}">
                <a14:useLocalDpi xmlns:a14="http://schemas.microsoft.com/office/drawing/2010/main" val="0"/>
              </a:ext>
            </a:extLst>
          </a:blip>
          <a:srcRect r="7983"/>
          <a:stretch/>
        </p:blipFill>
        <p:spPr bwMode="auto">
          <a:xfrm>
            <a:off x="4578913" y="2996952"/>
            <a:ext cx="4207037" cy="3429001"/>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8" name="Picture 12" descr="http://www.koipkro.kostroma.ru/Kostroma_EDU/mdou7/DocLib/%D0%B4%D0%BE%D1%88%D0%BA%D0%BE%D0%BB%D1%8C%D0%BD%D0%B8%D0%BA%D0%B8/cc06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146" y="2629682"/>
            <a:ext cx="4104456" cy="3934617"/>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10" name="Picture 14" descr="http://cluclu.ru/uploads/images/00/00/03/2010/10/09/997efb.jpg"/>
          <p:cNvPicPr>
            <a:picLocks noChangeAspect="1" noChangeArrowheads="1"/>
          </p:cNvPicPr>
          <p:nvPr/>
        </p:nvPicPr>
        <p:blipFill rotWithShape="1">
          <a:blip r:embed="rId6">
            <a:extLst>
              <a:ext uri="{28A0092B-C50C-407E-A947-70E740481C1C}">
                <a14:useLocalDpi xmlns:a14="http://schemas.microsoft.com/office/drawing/2010/main" val="0"/>
              </a:ext>
            </a:extLst>
          </a:blip>
          <a:srcRect t="11001" b="8240"/>
          <a:stretch/>
        </p:blipFill>
        <p:spPr bwMode="auto">
          <a:xfrm>
            <a:off x="6516216" y="188640"/>
            <a:ext cx="2377858" cy="2583402"/>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51056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3210" y="566623"/>
            <a:ext cx="5290744" cy="923330"/>
          </a:xfrm>
          <a:prstGeom prst="rect">
            <a:avLst/>
          </a:prstGeom>
          <a:noFill/>
        </p:spPr>
        <p:txBody>
          <a:bodyPr wrap="none" lIns="91440" tIns="45720" rIns="91440" bIns="45720">
            <a:spAutoFit/>
          </a:bodyPr>
          <a:lstStyle/>
          <a:p>
            <a:pPr algn="ctr"/>
            <a:r>
              <a:rPr lang="ru-RU" sz="5400"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гофротрубочки</a:t>
            </a:r>
            <a:endParaRPr lang="ru-RU" sz="54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Прямоугольник 5"/>
          <p:cNvSpPr/>
          <p:nvPr/>
        </p:nvSpPr>
        <p:spPr>
          <a:xfrm>
            <a:off x="1043608" y="1484784"/>
            <a:ext cx="7560840" cy="2031325"/>
          </a:xfrm>
          <a:prstGeom prst="rect">
            <a:avLst/>
          </a:prstGeom>
        </p:spPr>
        <p:txBody>
          <a:bodyPr wrap="square">
            <a:spAutoFit/>
          </a:bodyPr>
          <a:lstStyle/>
          <a:p>
            <a:r>
              <a:rPr lang="ru-RU" b="1" i="1" dirty="0" err="1" smtClean="0">
                <a:solidFill>
                  <a:srgbClr val="000000"/>
                </a:solidFill>
                <a:effectLst/>
                <a:latin typeface="Times New Roman"/>
              </a:rPr>
              <a:t>Гофротрубочки</a:t>
            </a:r>
            <a:r>
              <a:rPr lang="ru-RU" b="1" i="1" dirty="0" smtClean="0">
                <a:solidFill>
                  <a:srgbClr val="000000"/>
                </a:solidFill>
                <a:effectLst/>
                <a:latin typeface="Times New Roman"/>
              </a:rPr>
              <a:t> </a:t>
            </a:r>
            <a:r>
              <a:rPr lang="ru-RU" b="0" i="0" dirty="0" smtClean="0">
                <a:solidFill>
                  <a:srgbClr val="000000"/>
                </a:solidFill>
                <a:effectLst/>
                <a:latin typeface="Times New Roman"/>
              </a:rPr>
              <a:t>— так называется техника выполнения изделий, в которой для декорирования поверхностей или для создания объёмных фигур используют трубочки из гофрированной </a:t>
            </a:r>
            <a:r>
              <a:rPr lang="ru-RU" b="0" i="0" dirty="0" err="1" smtClean="0">
                <a:solidFill>
                  <a:srgbClr val="000000"/>
                </a:solidFill>
                <a:effectLst/>
                <a:latin typeface="Times New Roman"/>
              </a:rPr>
              <a:t>бумаги.</a:t>
            </a:r>
            <a:r>
              <a:rPr lang="ru-RU" b="1" i="1" dirty="0" err="1" smtClean="0">
                <a:solidFill>
                  <a:srgbClr val="000000"/>
                </a:solidFill>
                <a:effectLst/>
                <a:latin typeface="Times New Roman"/>
              </a:rPr>
              <a:t>Гофротрубочки</a:t>
            </a:r>
            <a:r>
              <a:rPr lang="ru-RU" b="1" i="1" dirty="0" smtClean="0">
                <a:solidFill>
                  <a:srgbClr val="000000"/>
                </a:solidFill>
                <a:effectLst/>
                <a:latin typeface="Times New Roman"/>
              </a:rPr>
              <a:t> </a:t>
            </a:r>
            <a:r>
              <a:rPr lang="ru-RU" b="0" i="0" dirty="0" smtClean="0">
                <a:solidFill>
                  <a:srgbClr val="000000"/>
                </a:solidFill>
                <a:effectLst/>
                <a:latin typeface="Times New Roman"/>
              </a:rPr>
              <a:t>получаются путём накручивания полосы бумаги на палочку, карандаш или спицу с последующим сжатием. Сжатая </a:t>
            </a:r>
            <a:r>
              <a:rPr lang="ru-RU" b="1" i="1" dirty="0" err="1" smtClean="0">
                <a:solidFill>
                  <a:srgbClr val="000000"/>
                </a:solidFill>
                <a:effectLst/>
                <a:latin typeface="Times New Roman"/>
              </a:rPr>
              <a:t>гофротрубочка</a:t>
            </a:r>
            <a:r>
              <a:rPr lang="ru-RU" b="1" i="1" dirty="0" smtClean="0">
                <a:solidFill>
                  <a:srgbClr val="000000"/>
                </a:solidFill>
                <a:effectLst/>
                <a:latin typeface="Times New Roman"/>
              </a:rPr>
              <a:t> </a:t>
            </a:r>
            <a:r>
              <a:rPr lang="ru-RU" b="0" i="0" dirty="0" smtClean="0">
                <a:solidFill>
                  <a:srgbClr val="000000"/>
                </a:solidFill>
                <a:effectLst/>
                <a:latin typeface="Times New Roman"/>
              </a:rPr>
              <a:t>хорошо держит форму и имеет множество вариантов исполнения и использования.</a:t>
            </a:r>
            <a:endParaRPr lang="ru-RU" dirty="0"/>
          </a:p>
        </p:txBody>
      </p:sp>
      <p:pic>
        <p:nvPicPr>
          <p:cNvPr id="5122" name="Picture 2" descr=" Мастер-класс Гофротрубочки: Новогодние ёлочки из гофротрубочек Бумага гофрированная Новый го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3433286"/>
            <a:ext cx="2088231" cy="2839521"/>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descr="http://stranamasterov.ru/files/imagecache/orig_with_logo2/images/techno/crepe/PICT33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298" y="3645024"/>
            <a:ext cx="2857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ranamasterov.ru/files/imagecache/orig_with_logo2/images/techno/crepe/PICT33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653136"/>
            <a:ext cx="1905000" cy="65722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 Поделка, изделие Гофротрубочки: снеговичка Бумага гофрированная Новый год. Фото 1"/>
          <p:cNvPicPr>
            <a:picLocks noChangeAspect="1" noChangeArrowheads="1"/>
          </p:cNvPicPr>
          <p:nvPr/>
        </p:nvPicPr>
        <p:blipFill rotWithShape="1">
          <a:blip r:embed="rId5">
            <a:extLst>
              <a:ext uri="{28A0092B-C50C-407E-A947-70E740481C1C}">
                <a14:useLocalDpi xmlns:a14="http://schemas.microsoft.com/office/drawing/2010/main" val="0"/>
              </a:ext>
            </a:extLst>
          </a:blip>
          <a:srcRect t="-89" r="4491" b="10119"/>
          <a:stretch/>
        </p:blipFill>
        <p:spPr bwMode="auto">
          <a:xfrm>
            <a:off x="6372201" y="3228824"/>
            <a:ext cx="2232248" cy="3154221"/>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20458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36692" y="620688"/>
            <a:ext cx="5070619"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моделирование</a:t>
            </a: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Прямоугольник 3"/>
          <p:cNvSpPr/>
          <p:nvPr/>
        </p:nvSpPr>
        <p:spPr>
          <a:xfrm>
            <a:off x="539552" y="1505328"/>
            <a:ext cx="7371693" cy="2585323"/>
          </a:xfrm>
          <a:prstGeom prst="rect">
            <a:avLst/>
          </a:prstGeom>
        </p:spPr>
        <p:txBody>
          <a:bodyPr wrap="square">
            <a:spAutoFit/>
          </a:bodyPr>
          <a:lstStyle/>
          <a:p>
            <a:r>
              <a:rPr lang="ru-RU" b="1" i="1" dirty="0">
                <a:solidFill>
                  <a:srgbClr val="000000"/>
                </a:solidFill>
                <a:latin typeface="Times New Roman"/>
              </a:rPr>
              <a:t>Модель</a:t>
            </a:r>
            <a:r>
              <a:rPr lang="ru-RU" i="1" dirty="0">
                <a:solidFill>
                  <a:srgbClr val="000000"/>
                </a:solidFill>
                <a:latin typeface="Times New Roman"/>
              </a:rPr>
              <a:t> </a:t>
            </a:r>
            <a:r>
              <a:rPr lang="ru-RU" dirty="0">
                <a:solidFill>
                  <a:srgbClr val="000000"/>
                </a:solidFill>
                <a:latin typeface="Times New Roman"/>
              </a:rPr>
              <a:t>- это действующий </a:t>
            </a:r>
            <a:r>
              <a:rPr lang="ru-RU" b="1" dirty="0">
                <a:solidFill>
                  <a:srgbClr val="6F4A00"/>
                </a:solidFill>
                <a:latin typeface="Times New Roman"/>
                <a:hlinkClick r:id="rId3"/>
              </a:rPr>
              <a:t>макет</a:t>
            </a:r>
            <a:r>
              <a:rPr lang="ru-RU" dirty="0">
                <a:solidFill>
                  <a:srgbClr val="000000"/>
                </a:solidFill>
                <a:latin typeface="Times New Roman"/>
              </a:rPr>
              <a:t>, который изображает (имитирует) какие-либо существенные особенности оригинала. Причём, внимание концентрируется на определённых сторонах моделируемого объекта или в равной степени детализации оного. </a:t>
            </a:r>
            <a:r>
              <a:rPr lang="ru-RU" b="1" i="1" dirty="0">
                <a:solidFill>
                  <a:srgbClr val="000000"/>
                </a:solidFill>
                <a:latin typeface="Times New Roman"/>
              </a:rPr>
              <a:t>Модель</a:t>
            </a:r>
            <a:r>
              <a:rPr lang="ru-RU" dirty="0">
                <a:solidFill>
                  <a:srgbClr val="000000"/>
                </a:solidFill>
                <a:latin typeface="Times New Roman"/>
              </a:rPr>
              <a:t> создают, чтобы использовать, например, для наглядно-модельного </a:t>
            </a:r>
            <a:r>
              <a:rPr lang="ru-RU" dirty="0" smtClean="0">
                <a:solidFill>
                  <a:srgbClr val="000000"/>
                </a:solidFill>
                <a:latin typeface="Times New Roman"/>
              </a:rPr>
              <a:t>обучения. В </a:t>
            </a:r>
            <a:r>
              <a:rPr lang="ru-RU" dirty="0">
                <a:solidFill>
                  <a:srgbClr val="000000"/>
                </a:solidFill>
                <a:latin typeface="Times New Roman"/>
              </a:rPr>
              <a:t>моделировании применяют разнообразные материалы: воздушные шарики, легкая и пластичная масса, воск, глина, гипс, папье-маше, солёное тесто, бумага, пенопласт, поролон, спички, нитки для вязания, </a:t>
            </a:r>
            <a:r>
              <a:rPr lang="ru-RU" dirty="0" smtClean="0">
                <a:solidFill>
                  <a:srgbClr val="000000"/>
                </a:solidFill>
                <a:latin typeface="Times New Roman"/>
              </a:rPr>
              <a:t>ткань, салфетки…</a:t>
            </a:r>
            <a:endParaRPr lang="ru-RU" dirty="0"/>
          </a:p>
        </p:txBody>
      </p:sp>
      <p:pic>
        <p:nvPicPr>
          <p:cNvPr id="3074" name="Picture 2" descr="http://im0-tub-ru.yandex.net/i?id=357007070-30-72&amp;n=21"/>
          <p:cNvPicPr>
            <a:picLocks noChangeAspect="1" noChangeArrowheads="1"/>
          </p:cNvPicPr>
          <p:nvPr/>
        </p:nvPicPr>
        <p:blipFill rotWithShape="1">
          <a:blip r:embed="rId4">
            <a:extLst>
              <a:ext uri="{28A0092B-C50C-407E-A947-70E740481C1C}">
                <a14:useLocalDpi xmlns:a14="http://schemas.microsoft.com/office/drawing/2010/main" val="0"/>
              </a:ext>
            </a:extLst>
          </a:blip>
          <a:srcRect b="9092"/>
          <a:stretch/>
        </p:blipFill>
        <p:spPr bwMode="auto">
          <a:xfrm>
            <a:off x="683568" y="4365104"/>
            <a:ext cx="1905000" cy="1298849"/>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http://im0-tub-ru.yandex.net/i?id=299579017-47-72&amp;n=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073" y="4005064"/>
            <a:ext cx="1076325" cy="142875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8" name="Picture 6" descr="http://im0-tub-ru.yandex.net/i?id=299207123-33-72&amp;n=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014528"/>
            <a:ext cx="2066925" cy="142875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80" name="Picture 8" descr="http://im0-tub-ru.yandex.net/i?id=30413786-38-72&amp;n=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0207" y="3926954"/>
            <a:ext cx="1362075" cy="8763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20370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231</TotalTime>
  <Words>390</Words>
  <Application>Microsoft Office PowerPoint</Application>
  <PresentationFormat>Экран (4:3)</PresentationFormat>
  <Paragraphs>33</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Волна</vt:lpstr>
      <vt:lpstr>Новогодняя игрушка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Новогодняя игрушка</dc:title>
  <dc:creator>Мама</dc:creator>
  <cp:lastModifiedBy>Мама</cp:lastModifiedBy>
  <cp:revision>15</cp:revision>
  <dcterms:created xsi:type="dcterms:W3CDTF">2012-12-05T15:11:56Z</dcterms:created>
  <dcterms:modified xsi:type="dcterms:W3CDTF">2013-02-02T17:51:25Z</dcterms:modified>
</cp:coreProperties>
</file>