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57" r:id="rId4"/>
    <p:sldId id="258" r:id="rId5"/>
    <p:sldId id="259" r:id="rId6"/>
    <p:sldId id="260" r:id="rId7"/>
    <p:sldId id="261" r:id="rId8"/>
    <p:sldId id="262" r:id="rId9"/>
    <p:sldId id="265"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5B106E36-FD25-4E2D-B0AA-010F637433A0}" type="datetimeFigureOut">
              <a:rPr lang="ru-RU" smtClean="0"/>
              <a:pPr/>
              <a:t>17.05.2012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17.05.2012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17.05.2012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17.05.2012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17.05.2012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17.05.2012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17.05.2012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17.05.2012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17.05.2012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17.05.2012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17.05.2012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B106E36-FD25-4E2D-B0AA-010F637433A0}" type="datetimeFigureOut">
              <a:rPr lang="ru-RU" smtClean="0"/>
              <a:pPr/>
              <a:t>17.05.2012</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708920"/>
            <a:ext cx="7772400" cy="1828800"/>
          </a:xfrm>
        </p:spPr>
        <p:txBody>
          <a:bodyPr/>
          <a:lstStyle/>
          <a:p>
            <a:r>
              <a:rPr lang="ru-RU" dirty="0" smtClean="0"/>
              <a:t>День защиты детей</a:t>
            </a:r>
            <a:endParaRPr lang="ru-RU" dirty="0"/>
          </a:p>
        </p:txBody>
      </p:sp>
      <p:sp>
        <p:nvSpPr>
          <p:cNvPr id="3" name="Подзаголовок 2"/>
          <p:cNvSpPr>
            <a:spLocks noGrp="1"/>
          </p:cNvSpPr>
          <p:nvPr>
            <p:ph type="subTitle" idx="1"/>
          </p:nvPr>
        </p:nvSpPr>
        <p:spPr>
          <a:xfrm>
            <a:off x="755576" y="4869160"/>
            <a:ext cx="7772400" cy="914400"/>
          </a:xfrm>
        </p:spPr>
        <p:txBody>
          <a:bodyPr>
            <a:normAutofit lnSpcReduction="10000"/>
          </a:bodyPr>
          <a:lstStyle/>
          <a:p>
            <a:r>
              <a:rPr lang="ru-RU" dirty="0" smtClean="0"/>
              <a:t>Подготовила учитель – логопед МАДОУ </a:t>
            </a:r>
            <a:r>
              <a:rPr lang="ru-RU" dirty="0" err="1" smtClean="0"/>
              <a:t>Большеалексеевского</a:t>
            </a:r>
            <a:r>
              <a:rPr lang="ru-RU" dirty="0" smtClean="0"/>
              <a:t> </a:t>
            </a:r>
            <a:r>
              <a:rPr lang="ru-RU" dirty="0" err="1" smtClean="0"/>
              <a:t>д</a:t>
            </a:r>
            <a:r>
              <a:rPr lang="ru-RU" dirty="0" smtClean="0"/>
              <a:t>/с комбинированного вида «Калинка» </a:t>
            </a:r>
            <a:r>
              <a:rPr lang="ru-RU" dirty="0" err="1" smtClean="0"/>
              <a:t>Салащенко</a:t>
            </a:r>
            <a:r>
              <a:rPr lang="ru-RU" dirty="0" smtClean="0"/>
              <a:t> Елена Николаевна</a:t>
            </a:r>
            <a:endParaRPr lang="ru-RU" dirty="0"/>
          </a:p>
        </p:txBody>
      </p:sp>
      <p:pic>
        <p:nvPicPr>
          <p:cNvPr id="1026" name="Picture 2" descr="C:\Users\Елена\Desktop\мои документы\картинки\g_28800_20142_663952379_3.jpg"/>
          <p:cNvPicPr>
            <a:picLocks noChangeAspect="1" noChangeArrowheads="1"/>
          </p:cNvPicPr>
          <p:nvPr/>
        </p:nvPicPr>
        <p:blipFill>
          <a:blip r:embed="rId3" cstate="print"/>
          <a:srcRect/>
          <a:stretch>
            <a:fillRect/>
          </a:stretch>
        </p:blipFill>
        <p:spPr bwMode="auto">
          <a:xfrm>
            <a:off x="2555776" y="332656"/>
            <a:ext cx="4530080" cy="315143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newsflash/>
    <p:sndAc>
      <p:stSnd>
        <p:snd r:embed="rId2" name="chimes.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Елена\Desktop\мои документы\d8f25de67453.jpg"/>
          <p:cNvPicPr>
            <a:picLocks noChangeAspect="1" noChangeArrowheads="1"/>
          </p:cNvPicPr>
          <p:nvPr/>
        </p:nvPicPr>
        <p:blipFill>
          <a:blip r:embed="rId3" cstate="print"/>
          <a:srcRect/>
          <a:stretch>
            <a:fillRect/>
          </a:stretch>
        </p:blipFill>
        <p:spPr bwMode="auto">
          <a:xfrm>
            <a:off x="683568" y="620688"/>
            <a:ext cx="7776864" cy="5616624"/>
          </a:xfrm>
          <a:prstGeom prst="rect">
            <a:avLst/>
          </a:prstGeom>
          <a:noFill/>
        </p:spPr>
      </p:pic>
    </p:spTree>
  </p:cSld>
  <p:clrMapOvr>
    <a:masterClrMapping/>
  </p:clrMapOvr>
  <p:transition>
    <p:newsflash/>
    <p:sndAc>
      <p:stSnd>
        <p:snd r:embed="rId2" name="chimes.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Елена\Desktop\мои документы\картинки\d18dd0bcd0b1d0bbd0b5d0bcd0b0.png"/>
          <p:cNvPicPr>
            <a:picLocks noGrp="1" noChangeAspect="1" noChangeArrowheads="1"/>
          </p:cNvPicPr>
          <p:nvPr>
            <p:ph idx="4294967295"/>
          </p:nvPr>
        </p:nvPicPr>
        <p:blipFill>
          <a:blip r:embed="rId3" cstate="print"/>
          <a:srcRect/>
          <a:stretch>
            <a:fillRect/>
          </a:stretch>
        </p:blipFill>
        <p:spPr bwMode="auto">
          <a:xfrm>
            <a:off x="4427984" y="2060848"/>
            <a:ext cx="4106862" cy="4187825"/>
          </a:xfrm>
          <a:prstGeom prst="rect">
            <a:avLst/>
          </a:prstGeom>
          <a:noFill/>
        </p:spPr>
      </p:pic>
      <p:sp>
        <p:nvSpPr>
          <p:cNvPr id="2051" name="Rectangle 3"/>
          <p:cNvSpPr>
            <a:spLocks noChangeArrowheads="1"/>
          </p:cNvSpPr>
          <p:nvPr/>
        </p:nvSpPr>
        <p:spPr bwMode="auto">
          <a:xfrm>
            <a:off x="827584" y="836712"/>
            <a:ext cx="7560840" cy="1877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Зал празднично украшен, звучит музыка </a:t>
            </a:r>
            <a:r>
              <a:rPr kumimoji="0" lang="ru-RU" sz="1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Вано</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Мурадели</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1"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Улица мира</a:t>
            </a:r>
            <a:r>
              <a:rPr kumimoji="0" lang="ru-RU" sz="1400" b="0" i="1"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Дети входят в зал и садятся на приготовленные места.)</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Ведущий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Замечательная пора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детство. Весело и беззаботно оно проходит. Во всём мире в первый день лета отмечают праздник День защиты детей. И наш праздник мы посвящаем самому прекрасному на земле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детям. Наши дети, как цветы, и растут не по дням, а по часам. Правда, правда</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Дети подготовительной к школе группы читают стихи</a:t>
            </a:r>
            <a:r>
              <a:rPr kumimoji="0" lang="ru-RU" sz="12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2" name="Rectangle 4"/>
          <p:cNvSpPr>
            <a:spLocks noChangeArrowheads="1"/>
          </p:cNvSpPr>
          <p:nvPr/>
        </p:nvSpPr>
        <p:spPr bwMode="auto">
          <a:xfrm>
            <a:off x="827584" y="2708920"/>
            <a:ext cx="3120470" cy="310854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1-й ребёнок: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Что за чудо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человек</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Родился весёлый!</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Звонкий голос</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 растёт,  как</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Пшеничный колос.</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2-й ребёнок: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Не пройдёт и года, сын</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Скоро скажет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Мама</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Станет на ноги, пойдёт</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Твёрдыми шагами.</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3-й ребёнок: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Скажет мама:</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Ты расти, расти, сынок,</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 не знай тревоги,</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Ждут героя впереди</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Дальние дороги</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newsflash/>
    <p:sndAc>
      <p:stSnd>
        <p:snd r:embed="rId2" name="chimes.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683568" y="873007"/>
            <a:ext cx="7704856"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Фунтик: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Ребята, я убежал от злой Белладонны, которая заставляла меня обманывать и обижать маленьких детей. И совсем не разрешала играть, прыгать, бегать и веселиться. Защитите меня от неё и помогите мне найти дорогу к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Фокусу-Мокусу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Ведущий: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Ребята, вы готовы помочь Фунтику?</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Дети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(хором): Да, мы тебе поможем.</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Ведущий: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Тогда давайте прямо сейчас пойдём по дальним дорогам весело и все вместе.</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Дети исполняют песню </a:t>
            </a:r>
            <a:r>
              <a:rPr kumimoji="0" lang="ru-RU" sz="1400" b="0" i="1"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Вместе весело шагать</a:t>
            </a:r>
            <a:r>
              <a:rPr kumimoji="0" lang="ru-RU" sz="1400" b="0" i="1"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Муз. В </a:t>
            </a:r>
            <a:r>
              <a:rPr kumimoji="0" lang="ru-RU" sz="1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Шаинского</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сл. М. </a:t>
            </a:r>
            <a:r>
              <a:rPr kumimoji="0" lang="ru-RU" sz="1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Матусовского</a:t>
            </a:r>
            <a:r>
              <a:rPr kumimoji="0" lang="ru-RU" sz="12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362" name="Rectangle 2"/>
          <p:cNvSpPr>
            <a:spLocks noChangeArrowheads="1"/>
          </p:cNvSpPr>
          <p:nvPr/>
        </p:nvSpPr>
        <p:spPr bwMode="auto">
          <a:xfrm>
            <a:off x="4283968" y="2529190"/>
            <a:ext cx="8423920"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(Дети подготовительной к школе группы читают стихи</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1-й ребёнок: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Что такое лето?</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Это много света,</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Это поле это лес,</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Это тысяча чудес.</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Это быстрая река,</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Это в небе облака.</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2-й ребёнок: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День первый лета, стань ещё светлей,</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Ведь это день защиты</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Всех на земле детей!</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3-й ребёнок: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Солнце нас обогрело лучами,</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Лето нас одарило цветами.</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Будем праздник мы встречать,</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Вальс с цветами танцевать.</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5363" name="Picture 3" descr="C:\Users\Елена\Desktop\мои документы\оформление\c5a1957edd05.jpg"/>
          <p:cNvPicPr>
            <a:picLocks noChangeAspect="1" noChangeArrowheads="1"/>
          </p:cNvPicPr>
          <p:nvPr/>
        </p:nvPicPr>
        <p:blipFill>
          <a:blip r:embed="rId3" cstate="print"/>
          <a:srcRect t="39713" r="4665" b="10675"/>
          <a:stretch>
            <a:fillRect/>
          </a:stretch>
        </p:blipFill>
        <p:spPr bwMode="auto">
          <a:xfrm>
            <a:off x="611560" y="2636912"/>
            <a:ext cx="3600400" cy="3456384"/>
          </a:xfrm>
          <a:prstGeom prst="ellipse">
            <a:avLst/>
          </a:prstGeom>
          <a:ln>
            <a:noFill/>
          </a:ln>
          <a:effectLst>
            <a:softEdge rad="112500"/>
          </a:effectLst>
        </p:spPr>
      </p:pic>
    </p:spTree>
  </p:cSld>
  <p:clrMapOvr>
    <a:masterClrMapping/>
  </p:clrMapOvr>
  <p:transition>
    <p:newsflash/>
    <p:sndAc>
      <p:stSnd>
        <p:snd r:embed="rId2" name="chimes.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755576" y="2751981"/>
            <a:ext cx="7704856"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Фунтик: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Ребята, я знаю интересную, весёлую игру и хочу с вами в неё поиграть.</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Игра </a:t>
            </a:r>
            <a:r>
              <a:rPr kumimoji="0" lang="ru-RU" sz="14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Платочки и погремушки</a:t>
            </a:r>
            <a:r>
              <a:rPr kumimoji="0" lang="ru-RU" sz="1400" b="1" i="0" u="none" strike="noStrike" cap="none" normalizeH="0" baseline="0" dirty="0" smtClean="0">
                <a:ln>
                  <a:noFill/>
                </a:ln>
                <a:solidFill>
                  <a:schemeClr val="tx1"/>
                </a:solidFill>
                <a:effectLst/>
                <a:latin typeface="Calibri"/>
                <a:ea typeface="Calibri" pitchFamily="34" charset="0"/>
                <a:cs typeface="Times New Roman" pitchFamily="18" charset="0"/>
              </a:rPr>
              <a:t>»</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Дети младших групп встают в круг. Одной подгруппе раздаются платочки, а другой </a:t>
            </a:r>
            <a:r>
              <a:rPr kumimoji="0" lang="ru-RU" sz="1400" b="0" i="1"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погремушки. Пока звучит музыка, дети танцуют. После её окончании дошкольники с платочками в руках собираются в один круг, а с погремушками </a:t>
            </a:r>
            <a:r>
              <a:rPr kumimoji="0" lang="ru-RU" sz="1400" b="0" i="1"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другой.</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Ведущий: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Дети, а кто вас всегда окружает заботой?</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Дети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Мама, папа, бабушка, дедушка, брат, сестра.</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Ведущий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Правильно, ваши родные.</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Дети младшей группы читают стихи.)</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1-й ребёнок: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 твои заботы, мама,</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 тебя благодарю.</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Поцелуй свой нежный самый</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этот день тебе дарю.</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2-й ребёнок: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Мамочка милая, мама моя,</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Пусть эта песенка звучит только для тебя.</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(Дети младшей группы исполняют песню </a:t>
            </a:r>
            <a:r>
              <a:rPr kumimoji="0" lang="ru-RU" sz="1400" b="0" i="1"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Ах, какая мама!</a:t>
            </a:r>
            <a:r>
              <a:rPr kumimoji="0" lang="ru-RU" sz="1400" b="0" i="1"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муз. И. Понамарёвой)</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descr="C:\Users\Елена\Desktop\мои документы\3ba2b1ba757a.jpg"/>
          <p:cNvPicPr>
            <a:picLocks noChangeAspect="1" noChangeArrowheads="1"/>
          </p:cNvPicPr>
          <p:nvPr/>
        </p:nvPicPr>
        <p:blipFill>
          <a:blip r:embed="rId3" cstate="print"/>
          <a:srcRect/>
          <a:stretch>
            <a:fillRect/>
          </a:stretch>
        </p:blipFill>
        <p:spPr bwMode="auto">
          <a:xfrm>
            <a:off x="3059832" y="548680"/>
            <a:ext cx="3121152" cy="2206752"/>
          </a:xfrm>
          <a:prstGeom prst="ellipse">
            <a:avLst/>
          </a:prstGeom>
          <a:ln>
            <a:noFill/>
          </a:ln>
          <a:effectLst>
            <a:softEdge rad="112500"/>
          </a:effectLst>
        </p:spPr>
      </p:pic>
      <p:pic>
        <p:nvPicPr>
          <p:cNvPr id="2" name="Picture 2" descr="C:\Users\Елена\Desktop\мои документы\дымковска игрушка\1336497117_1.jpg"/>
          <p:cNvPicPr>
            <a:picLocks noChangeAspect="1" noChangeArrowheads="1"/>
          </p:cNvPicPr>
          <p:nvPr/>
        </p:nvPicPr>
        <p:blipFill>
          <a:blip r:embed="rId4" cstate="print"/>
          <a:srcRect l="80167" t="66800" r="1504"/>
          <a:stretch>
            <a:fillRect/>
          </a:stretch>
        </p:blipFill>
        <p:spPr bwMode="auto">
          <a:xfrm>
            <a:off x="7092280" y="3717032"/>
            <a:ext cx="1333575" cy="22768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newsflash/>
    <p:sndAc>
      <p:stSnd>
        <p:snd r:embed="rId2" name="chimes.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755576" y="589419"/>
            <a:ext cx="6264696"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Ведущий: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Папы тоже заботятся о своих детях не меньше, чем мамы.</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Ребёнок: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Не терпит мой папа</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Безделья и скуки.</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папы умелые сильные руки.</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 если кому-нибудь надо помочь,</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Мой папа всегда поработать не прочь.</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Ведущий: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Вот о папе и его талантах наша следующая песня.</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Исполнение песни </a:t>
            </a:r>
            <a:r>
              <a:rPr kumimoji="0" lang="ru-RU" sz="1400" b="0" i="1"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Папа</a:t>
            </a:r>
            <a:r>
              <a:rPr kumimoji="0" lang="ru-RU" sz="1400" b="0" i="1"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детьми старшей группы.)</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10" name="Rectangle 2"/>
          <p:cNvSpPr>
            <a:spLocks noChangeArrowheads="1"/>
          </p:cNvSpPr>
          <p:nvPr/>
        </p:nvSpPr>
        <p:spPr bwMode="auto">
          <a:xfrm>
            <a:off x="755576" y="4617423"/>
            <a:ext cx="7776864"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Фунтик: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 теперь давайте ещё поиграем.</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Игра </a:t>
            </a:r>
            <a:r>
              <a:rPr kumimoji="0" lang="ru-RU" sz="14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Скорей возьми</a:t>
            </a:r>
            <a:r>
              <a:rPr kumimoji="0" lang="ru-RU" sz="14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игре участвуют дети старшей группы. По кругу раскладываются игрушки, на одну меньше, чем количество участвующих дошкольников. Дети стоят по кругу. Звучит весёлая музыка, играющие бегут по кругу. По окончании музыки ребята останавливаются и берут игрушку, а тот, кому не досталась игрушки, выходит в середину круга. Игра проводится 2-3 раза, каждый раз убирается по одной игрушке. Дети, оказавшиеся  середине круга, исполняют танец.</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descr="C:\Users\Елена\Desktop\43c3097393966c48167ccde53882fb2a_full.jpg"/>
          <p:cNvPicPr>
            <a:picLocks noChangeAspect="1" noChangeArrowheads="1"/>
          </p:cNvPicPr>
          <p:nvPr/>
        </p:nvPicPr>
        <p:blipFill>
          <a:blip r:embed="rId3" cstate="print"/>
          <a:srcRect t="-399" r="35368"/>
          <a:stretch>
            <a:fillRect/>
          </a:stretch>
        </p:blipFill>
        <p:spPr bwMode="auto">
          <a:xfrm>
            <a:off x="5148064" y="692696"/>
            <a:ext cx="2952328" cy="4086771"/>
          </a:xfrm>
          <a:prstGeom prst="ellipse">
            <a:avLst/>
          </a:prstGeom>
          <a:ln>
            <a:noFill/>
          </a:ln>
          <a:effectLst>
            <a:softEdge rad="112500"/>
          </a:effectLst>
        </p:spPr>
      </p:pic>
      <p:pic>
        <p:nvPicPr>
          <p:cNvPr id="1027" name="Picture 3" descr="C:\Users\Елена\Desktop\4_4192.jpg"/>
          <p:cNvPicPr>
            <a:picLocks noChangeAspect="1" noChangeArrowheads="1"/>
          </p:cNvPicPr>
          <p:nvPr/>
        </p:nvPicPr>
        <p:blipFill>
          <a:blip r:embed="rId4" cstate="print"/>
          <a:srcRect l="51333" t="34222" r="2001"/>
          <a:stretch>
            <a:fillRect/>
          </a:stretch>
        </p:blipFill>
        <p:spPr bwMode="auto">
          <a:xfrm>
            <a:off x="3851920" y="3212976"/>
            <a:ext cx="1296144" cy="1810519"/>
          </a:xfrm>
          <a:prstGeom prst="ellipse">
            <a:avLst/>
          </a:prstGeom>
          <a:ln>
            <a:noFill/>
          </a:ln>
          <a:effectLst>
            <a:softEdge rad="112500"/>
          </a:effectLst>
        </p:spPr>
      </p:pic>
      <p:pic>
        <p:nvPicPr>
          <p:cNvPr id="6" name="Picture 2" descr="C:\Users\Елена\Desktop\мои документы\дымковска игрушка\1336497117_1.jpg"/>
          <p:cNvPicPr>
            <a:picLocks noChangeAspect="1" noChangeArrowheads="1"/>
          </p:cNvPicPr>
          <p:nvPr/>
        </p:nvPicPr>
        <p:blipFill>
          <a:blip r:embed="rId5" cstate="print"/>
          <a:srcRect t="21178" r="68128" b="51197"/>
          <a:stretch>
            <a:fillRect/>
          </a:stretch>
        </p:blipFill>
        <p:spPr bwMode="auto">
          <a:xfrm>
            <a:off x="827584" y="2420888"/>
            <a:ext cx="2644155" cy="2160240"/>
          </a:xfrm>
          <a:prstGeom prst="ellipse">
            <a:avLst/>
          </a:prstGeom>
          <a:ln>
            <a:noFill/>
          </a:ln>
          <a:effectLst>
            <a:softEdge rad="112500"/>
          </a:effectLst>
        </p:spPr>
      </p:pic>
    </p:spTree>
  </p:cSld>
  <p:clrMapOvr>
    <a:masterClrMapping/>
  </p:clrMapOvr>
  <p:transition>
    <p:newsflash/>
    <p:sndAc>
      <p:stSnd>
        <p:snd r:embed="rId2" name="chimes.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611560" y="523419"/>
            <a:ext cx="8855968"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Ведущий: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 рядышком с мамами и папами о вас заботятся любимые бабушки и дедушки.</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Ребёнок: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Сколько у бабушки с нами хлопот.</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Варит нам бабушка вкусный компот.</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Шапочки тёплые надо связать, </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Сказку весёлую нам рассказать.</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(Дети старшей группы исполняют песню </a:t>
            </a:r>
            <a:r>
              <a:rPr kumimoji="0" lang="ru-RU" sz="1400" b="0" i="1"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Бабушка моя</a:t>
            </a:r>
            <a:r>
              <a:rPr kumimoji="0" lang="ru-RU" sz="1400" b="0" i="1"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муз. и сл. В. </a:t>
            </a:r>
            <a:r>
              <a:rPr kumimoji="0" lang="ru-RU" sz="1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Гомоновой</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Ведущий: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Вот какие наши дети,</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Дети лучшие на свете.</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Так давайте не скучать,</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Будем весело плясать.</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(Дети младшей группы исполняют танец </a:t>
            </a:r>
            <a:r>
              <a:rPr kumimoji="0" lang="ru-RU" sz="1400" b="0" i="1"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Человечки</a:t>
            </a:r>
            <a:r>
              <a:rPr kumimoji="0" lang="ru-RU" sz="1400" b="0" i="1"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2" descr="C:\Users\Елена\Desktop\мои документы\дымковска игрушка\1336497117_1.jpg"/>
          <p:cNvPicPr>
            <a:picLocks noChangeAspect="1" noChangeArrowheads="1"/>
          </p:cNvPicPr>
          <p:nvPr/>
        </p:nvPicPr>
        <p:blipFill>
          <a:blip r:embed="rId3" cstate="print"/>
          <a:srcRect l="34718" t="13057" r="43583" b="51031"/>
          <a:stretch>
            <a:fillRect/>
          </a:stretch>
        </p:blipFill>
        <p:spPr bwMode="auto">
          <a:xfrm>
            <a:off x="6660232" y="2204864"/>
            <a:ext cx="1800200" cy="280831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098" name="Picture 2" descr="C:\Users\Елена\Desktop\65362828_1.jpg"/>
          <p:cNvPicPr>
            <a:picLocks noChangeAspect="1" noChangeArrowheads="1"/>
          </p:cNvPicPr>
          <p:nvPr/>
        </p:nvPicPr>
        <p:blipFill>
          <a:blip r:embed="rId4" cstate="print"/>
          <a:srcRect/>
          <a:stretch>
            <a:fillRect/>
          </a:stretch>
        </p:blipFill>
        <p:spPr bwMode="auto">
          <a:xfrm>
            <a:off x="755576" y="3068960"/>
            <a:ext cx="5524500" cy="32575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newsflash/>
    <p:sndAc>
      <p:stSnd>
        <p:snd r:embed="rId2" name="chimes.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611560" y="170056"/>
            <a:ext cx="7848872"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1-й ребёнок: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мире везде одинаковые дети!</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 ребятишкам по сердцу всегда</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Птицы, стрекозы, кораблики, ветер,</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Только война им не нужна.</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2-й ребёнок: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Дети купаются в солнечном свете,</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Смотрят, как месяц сияет вдали,</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мире везде одинаковые дети,</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Радостный мир нужен детям земли!</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(Дети исполняют песню </a:t>
            </a:r>
            <a:r>
              <a:rPr kumimoji="0" lang="ru-RU" sz="1400" b="0" i="1"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Пусть всегда будет солнце</a:t>
            </a:r>
            <a:r>
              <a:rPr kumimoji="0" lang="ru-RU" sz="1400" b="0" i="1"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муз</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 Островского, </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сл</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Л. </a:t>
            </a:r>
            <a:r>
              <a:rPr kumimoji="0" lang="ru-RU" sz="1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Ошанина</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(Дети старшей группы исполняют танец </a:t>
            </a:r>
            <a:r>
              <a:rPr kumimoji="0" lang="ru-RU" sz="1400" b="0" i="1"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 ты меня любишь</a:t>
            </a:r>
            <a:r>
              <a:rPr kumimoji="0" lang="ru-RU" sz="1400" b="0" i="1"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(Звучит музыка, в зале появляется клоун Фокус </a:t>
            </a:r>
            <a:r>
              <a:rPr kumimoji="0" lang="ru-RU" sz="1400" b="0" i="1"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Мокус</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Фокус </a:t>
            </a:r>
            <a:r>
              <a:rPr kumimoji="0" lang="ru-RU" sz="14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Мокус</a:t>
            </a: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Здравствуйте, дорогие ребятишки!</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Здравствуйте, девчонки и мальчишки!</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Здравствуй, мой милый Фунтик!</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Фунтик: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Здравствуй, дядюшка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Мокус</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Представляешь, эти замечательные ребята помогли мне справиться с моей бедой и, наконец-то, встретиться с тобой.</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Фокус </a:t>
            </a:r>
            <a:r>
              <a:rPr kumimoji="0" lang="ru-RU" sz="14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Мокус</a:t>
            </a: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Вот видишь, Фунтик, когда есть на свете столько друзей, тогда и с бедой справиться легко. Всегда найдётся человек, который тебе поможет и защитит от злой Белладонны. И у меня для вас, друзья, в этот замечательный День защиты детей есть подарки.</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Для любимой детворы</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Я принёс воздушные шары.</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Будем с ними танцевать</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 весело кружиться.</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Фокус </a:t>
            </a:r>
            <a:r>
              <a:rPr kumimoji="0" lang="ru-RU" sz="1400" b="0" i="1"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Мокус</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раздаёт шары, дети с ними танцуют общий танец.)</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Ведущий:</a:t>
            </a:r>
            <a:r>
              <a:rPr kumimoji="0" lang="ru-RU" sz="1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Праздник наш удался на славу, а вам, дети, он понравился? Я желаю вам улыбок, мира и счастья. Пусть всегда будет солнце, пусть всегда будет мир, пусть всегда улыбаются дети!</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(Звучит мелодия песни </a:t>
            </a:r>
            <a:r>
              <a:rPr kumimoji="0" lang="ru-RU" sz="1400" b="0" i="1"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Пусть всегда будет солнце</a:t>
            </a:r>
            <a:r>
              <a:rPr kumimoji="0" lang="ru-RU" sz="1400" b="0" i="1"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дети идут в группы пить чай и приглашают гостей.)</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0" name="Picture 2" descr="C:\Users\Елена\Desktop\kids_with_globe_257211847_std.jpg"/>
          <p:cNvPicPr>
            <a:picLocks noChangeAspect="1" noChangeArrowheads="1"/>
          </p:cNvPicPr>
          <p:nvPr/>
        </p:nvPicPr>
        <p:blipFill>
          <a:blip r:embed="rId3" cstate="print"/>
          <a:srcRect/>
          <a:stretch>
            <a:fillRect/>
          </a:stretch>
        </p:blipFill>
        <p:spPr bwMode="auto">
          <a:xfrm>
            <a:off x="5508104" y="332656"/>
            <a:ext cx="3240360" cy="2880320"/>
          </a:xfrm>
          <a:prstGeom prst="ellipse">
            <a:avLst/>
          </a:prstGeom>
          <a:ln>
            <a:noFill/>
          </a:ln>
          <a:effectLst>
            <a:softEdge rad="112500"/>
          </a:effectLst>
        </p:spPr>
      </p:pic>
    </p:spTree>
  </p:cSld>
  <p:clrMapOvr>
    <a:masterClrMapping/>
  </p:clrMapOvr>
  <p:transition>
    <p:newsflash/>
    <p:sndAc>
      <p:stSnd>
        <p:snd r:embed="rId2" name="chimes.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Елена\Desktop\__1_~2.JPG"/>
          <p:cNvPicPr>
            <a:picLocks noChangeAspect="1" noChangeArrowheads="1"/>
          </p:cNvPicPr>
          <p:nvPr/>
        </p:nvPicPr>
        <p:blipFill>
          <a:blip r:embed="rId3" cstate="print"/>
          <a:srcRect/>
          <a:stretch>
            <a:fillRect/>
          </a:stretch>
        </p:blipFill>
        <p:spPr bwMode="auto">
          <a:xfrm>
            <a:off x="251520" y="404664"/>
            <a:ext cx="4543648" cy="4109814"/>
          </a:xfrm>
          <a:prstGeom prst="ellipse">
            <a:avLst/>
          </a:prstGeom>
          <a:ln>
            <a:noFill/>
          </a:ln>
          <a:effectLst>
            <a:softEdge rad="112500"/>
          </a:effectLst>
        </p:spPr>
      </p:pic>
      <p:pic>
        <p:nvPicPr>
          <p:cNvPr id="3" name="Picture 2" descr="C:\Users\Елена\Desktop\db17e4ac88b924579b67eb4df4f53d42.jpg"/>
          <p:cNvPicPr>
            <a:picLocks noChangeAspect="1" noChangeArrowheads="1"/>
          </p:cNvPicPr>
          <p:nvPr/>
        </p:nvPicPr>
        <p:blipFill>
          <a:blip r:embed="rId4" cstate="print"/>
          <a:srcRect/>
          <a:stretch>
            <a:fillRect/>
          </a:stretch>
        </p:blipFill>
        <p:spPr bwMode="auto">
          <a:xfrm>
            <a:off x="3995936" y="2780928"/>
            <a:ext cx="4680520" cy="3801020"/>
          </a:xfrm>
          <a:prstGeom prst="ellipse">
            <a:avLst/>
          </a:prstGeom>
          <a:ln>
            <a:noFill/>
          </a:ln>
          <a:effectLst>
            <a:softEdge rad="112500"/>
          </a:effectLst>
        </p:spPr>
      </p:pic>
      <p:sp>
        <p:nvSpPr>
          <p:cNvPr id="4" name="Прямоугольник 3"/>
          <p:cNvSpPr/>
          <p:nvPr/>
        </p:nvSpPr>
        <p:spPr>
          <a:xfrm>
            <a:off x="4644008" y="1052736"/>
            <a:ext cx="4211960" cy="1384995"/>
          </a:xfrm>
          <a:prstGeom prst="rect">
            <a:avLst/>
          </a:prstGeom>
        </p:spPr>
        <p:txBody>
          <a:bodyPr wrap="square">
            <a:spAutoFit/>
          </a:bodyPr>
          <a:lstStyle/>
          <a:p>
            <a:r>
              <a:rPr lang="ru-RU" sz="2800" dirty="0" smtClean="0">
                <a:solidFill>
                  <a:srgbClr val="00B0F0"/>
                </a:solidFill>
                <a:latin typeface="Times New Roman" pitchFamily="18" charset="0"/>
                <a:ea typeface="Calibri" pitchFamily="34" charset="0"/>
                <a:cs typeface="Times New Roman" pitchFamily="18" charset="0"/>
              </a:rPr>
              <a:t>Пусть всегда будет </a:t>
            </a:r>
            <a:r>
              <a:rPr lang="ru-RU" sz="2800" dirty="0" smtClean="0">
                <a:solidFill>
                  <a:srgbClr val="00B0F0"/>
                </a:solidFill>
                <a:latin typeface="Times New Roman" pitchFamily="18" charset="0"/>
                <a:ea typeface="Calibri" pitchFamily="34" charset="0"/>
                <a:cs typeface="Times New Roman" pitchFamily="18" charset="0"/>
              </a:rPr>
              <a:t>солнце</a:t>
            </a:r>
            <a:r>
              <a:rPr lang="ru-RU" sz="2800" dirty="0" smtClean="0">
                <a:solidFill>
                  <a:srgbClr val="00B0F0"/>
                </a:solidFill>
                <a:latin typeface="Times New Roman" pitchFamily="18" charset="0"/>
                <a:ea typeface="Calibri" pitchFamily="34" charset="0"/>
                <a:cs typeface="Times New Roman" pitchFamily="18" charset="0"/>
              </a:rPr>
              <a:t>!</a:t>
            </a:r>
            <a:endParaRPr lang="ru-RU" sz="2800" dirty="0" smtClean="0">
              <a:solidFill>
                <a:srgbClr val="00B0F0"/>
              </a:solidFill>
              <a:latin typeface="Times New Roman" pitchFamily="18" charset="0"/>
              <a:ea typeface="Calibri" pitchFamily="34" charset="0"/>
              <a:cs typeface="Times New Roman" pitchFamily="18" charset="0"/>
            </a:endParaRPr>
          </a:p>
          <a:p>
            <a:r>
              <a:rPr lang="ru-RU" sz="2800" dirty="0" smtClean="0">
                <a:solidFill>
                  <a:srgbClr val="00B0F0"/>
                </a:solidFill>
                <a:latin typeface="Times New Roman" pitchFamily="18" charset="0"/>
                <a:ea typeface="Calibri" pitchFamily="34" charset="0"/>
                <a:cs typeface="Times New Roman" pitchFamily="18" charset="0"/>
              </a:rPr>
              <a:t> Пусть </a:t>
            </a:r>
            <a:r>
              <a:rPr lang="ru-RU" sz="2800" dirty="0" smtClean="0">
                <a:solidFill>
                  <a:srgbClr val="00B0F0"/>
                </a:solidFill>
                <a:latin typeface="Times New Roman" pitchFamily="18" charset="0"/>
                <a:ea typeface="Calibri" pitchFamily="34" charset="0"/>
                <a:cs typeface="Times New Roman" pitchFamily="18" charset="0"/>
              </a:rPr>
              <a:t>всегда будет </a:t>
            </a:r>
            <a:r>
              <a:rPr lang="ru-RU" sz="2800" dirty="0" smtClean="0">
                <a:solidFill>
                  <a:srgbClr val="00B0F0"/>
                </a:solidFill>
                <a:latin typeface="Times New Roman" pitchFamily="18" charset="0"/>
                <a:ea typeface="Calibri" pitchFamily="34" charset="0"/>
                <a:cs typeface="Times New Roman" pitchFamily="18" charset="0"/>
              </a:rPr>
              <a:t>мир! </a:t>
            </a:r>
            <a:endParaRPr lang="ru-RU" sz="2800" dirty="0">
              <a:solidFill>
                <a:srgbClr val="00B0F0"/>
              </a:solidFill>
            </a:endParaRPr>
          </a:p>
        </p:txBody>
      </p:sp>
      <p:sp>
        <p:nvSpPr>
          <p:cNvPr id="5" name="Прямоугольник 4"/>
          <p:cNvSpPr/>
          <p:nvPr/>
        </p:nvSpPr>
        <p:spPr>
          <a:xfrm>
            <a:off x="323528" y="5013176"/>
            <a:ext cx="3918317" cy="954107"/>
          </a:xfrm>
          <a:prstGeom prst="rect">
            <a:avLst/>
          </a:prstGeom>
        </p:spPr>
        <p:txBody>
          <a:bodyPr wrap="none">
            <a:spAutoFit/>
          </a:bodyPr>
          <a:lstStyle/>
          <a:p>
            <a:pPr algn="ctr"/>
            <a:r>
              <a:rPr lang="ru-RU" sz="2800" dirty="0" smtClean="0">
                <a:solidFill>
                  <a:srgbClr val="00B0F0"/>
                </a:solidFill>
                <a:latin typeface="Times New Roman" pitchFamily="18" charset="0"/>
                <a:ea typeface="Calibri" pitchFamily="34" charset="0"/>
                <a:cs typeface="Times New Roman" pitchFamily="18" charset="0"/>
              </a:rPr>
              <a:t>П</a:t>
            </a:r>
            <a:r>
              <a:rPr lang="ru-RU" sz="2800" dirty="0" smtClean="0">
                <a:solidFill>
                  <a:srgbClr val="00B0F0"/>
                </a:solidFill>
                <a:latin typeface="Times New Roman" pitchFamily="18" charset="0"/>
                <a:ea typeface="Calibri" pitchFamily="34" charset="0"/>
                <a:cs typeface="Times New Roman" pitchFamily="18" charset="0"/>
              </a:rPr>
              <a:t>усть </a:t>
            </a:r>
            <a:r>
              <a:rPr lang="ru-RU" sz="2800" dirty="0" smtClean="0">
                <a:solidFill>
                  <a:srgbClr val="00B0F0"/>
                </a:solidFill>
                <a:latin typeface="Times New Roman" pitchFamily="18" charset="0"/>
                <a:ea typeface="Calibri" pitchFamily="34" charset="0"/>
                <a:cs typeface="Times New Roman" pitchFamily="18" charset="0"/>
              </a:rPr>
              <a:t>всегда </a:t>
            </a:r>
            <a:r>
              <a:rPr lang="ru-RU" sz="2800" dirty="0" smtClean="0">
                <a:solidFill>
                  <a:srgbClr val="00B0F0"/>
                </a:solidFill>
                <a:latin typeface="Times New Roman" pitchFamily="18" charset="0"/>
                <a:ea typeface="Calibri" pitchFamily="34" charset="0"/>
                <a:cs typeface="Times New Roman" pitchFamily="18" charset="0"/>
              </a:rPr>
              <a:t>улыбаются</a:t>
            </a:r>
          </a:p>
          <a:p>
            <a:pPr algn="ctr"/>
            <a:r>
              <a:rPr lang="ru-RU" sz="2800" dirty="0" smtClean="0">
                <a:solidFill>
                  <a:srgbClr val="00B0F0"/>
                </a:solidFill>
                <a:latin typeface="Times New Roman" pitchFamily="18" charset="0"/>
                <a:ea typeface="Calibri" pitchFamily="34" charset="0"/>
                <a:cs typeface="Times New Roman" pitchFamily="18" charset="0"/>
              </a:rPr>
              <a:t> </a:t>
            </a:r>
            <a:r>
              <a:rPr lang="ru-RU" sz="2800" dirty="0" smtClean="0">
                <a:solidFill>
                  <a:srgbClr val="00B0F0"/>
                </a:solidFill>
                <a:latin typeface="Times New Roman" pitchFamily="18" charset="0"/>
                <a:ea typeface="Calibri" pitchFamily="34" charset="0"/>
                <a:cs typeface="Times New Roman" pitchFamily="18" charset="0"/>
              </a:rPr>
              <a:t>дети!</a:t>
            </a:r>
            <a:endParaRPr lang="ru-RU" sz="2800" dirty="0"/>
          </a:p>
        </p:txBody>
      </p:sp>
    </p:spTree>
  </p:cSld>
  <p:clrMapOvr>
    <a:masterClrMapping/>
  </p:clrMapOvr>
  <p:transition>
    <p:newsflash/>
    <p:sndAc>
      <p:stSnd>
        <p:snd r:embed="rId2" name="chimes.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115</TotalTime>
  <Words>1116</Words>
  <Application>Microsoft Office PowerPoint</Application>
  <PresentationFormat>Экран (4:3)</PresentationFormat>
  <Paragraphs>103</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Аспект</vt:lpstr>
      <vt:lpstr>День защиты детей</vt:lpstr>
      <vt:lpstr>Слайд 2</vt:lpstr>
      <vt:lpstr>Слайд 3</vt:lpstr>
      <vt:lpstr>Слайд 4</vt:lpstr>
      <vt:lpstr>Слайд 5</vt:lpstr>
      <vt:lpstr>Слайд 6</vt:lpstr>
      <vt:lpstr>Слайд 7</vt:lpstr>
      <vt:lpstr>Слайд 8</vt:lpstr>
      <vt:lpstr>Слайд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День защиты детей</dc:title>
  <dc:creator>Елена</dc:creator>
  <cp:lastModifiedBy>Елена</cp:lastModifiedBy>
  <cp:revision>18</cp:revision>
  <dcterms:created xsi:type="dcterms:W3CDTF">2012-05-17T11:21:14Z</dcterms:created>
  <dcterms:modified xsi:type="dcterms:W3CDTF">2012-05-17T15:14:37Z</dcterms:modified>
</cp:coreProperties>
</file>