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93" r:id="rId3"/>
    <p:sldId id="310" r:id="rId4"/>
    <p:sldId id="278" r:id="rId5"/>
    <p:sldId id="279" r:id="rId6"/>
    <p:sldId id="286" r:id="rId7"/>
    <p:sldId id="287" r:id="rId8"/>
    <p:sldId id="314" r:id="rId9"/>
    <p:sldId id="257" r:id="rId10"/>
    <p:sldId id="288" r:id="rId11"/>
    <p:sldId id="258" r:id="rId12"/>
    <p:sldId id="285" r:id="rId13"/>
    <p:sldId id="277" r:id="rId14"/>
    <p:sldId id="259" r:id="rId15"/>
    <p:sldId id="260" r:id="rId16"/>
    <p:sldId id="280" r:id="rId17"/>
    <p:sldId id="261" r:id="rId18"/>
    <p:sldId id="265" r:id="rId19"/>
    <p:sldId id="289" r:id="rId20"/>
    <p:sldId id="290" r:id="rId21"/>
    <p:sldId id="304" r:id="rId22"/>
    <p:sldId id="291" r:id="rId23"/>
    <p:sldId id="266" r:id="rId24"/>
    <p:sldId id="294" r:id="rId25"/>
    <p:sldId id="292" r:id="rId26"/>
    <p:sldId id="315" r:id="rId27"/>
    <p:sldId id="267" r:id="rId28"/>
    <p:sldId id="295" r:id="rId29"/>
    <p:sldId id="296" r:id="rId30"/>
    <p:sldId id="297" r:id="rId31"/>
    <p:sldId id="298" r:id="rId32"/>
    <p:sldId id="299" r:id="rId33"/>
    <p:sldId id="300" r:id="rId34"/>
    <p:sldId id="301" r:id="rId35"/>
    <p:sldId id="302" r:id="rId36"/>
    <p:sldId id="303" r:id="rId37"/>
    <p:sldId id="305" r:id="rId38"/>
    <p:sldId id="262" r:id="rId39"/>
    <p:sldId id="263" r:id="rId40"/>
    <p:sldId id="317" r:id="rId41"/>
    <p:sldId id="316" r:id="rId42"/>
    <p:sldId id="306" r:id="rId43"/>
    <p:sldId id="307" r:id="rId44"/>
    <p:sldId id="308" r:id="rId45"/>
    <p:sldId id="309" r:id="rId46"/>
    <p:sldId id="264" r:id="rId47"/>
    <p:sldId id="311" r:id="rId48"/>
    <p:sldId id="312" r:id="rId49"/>
    <p:sldId id="313" r:id="rId50"/>
    <p:sldId id="318" r:id="rId51"/>
    <p:sldId id="276" r:id="rId52"/>
    <p:sldId id="319"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1F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4" d="100"/>
          <a:sy n="84" d="100"/>
        </p:scale>
        <p:origin x="-1110" y="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16" name="Номер слайда 15"/>
          <p:cNvSpPr>
            <a:spLocks noGrp="1"/>
          </p:cNvSpPr>
          <p:nvPr>
            <p:ph type="sldNum" sz="quarter" idx="11"/>
          </p:nvPr>
        </p:nvSpPr>
        <p:spPr/>
        <p:txBody>
          <a:bodyPr/>
          <a:lstStyle/>
          <a:p>
            <a:fld id="{EEC37D19-60CD-4D03-8DC3-AE746FE3CCFC}"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C37D19-60CD-4D03-8DC3-AE746FE3CCF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C37D19-60CD-4D03-8DC3-AE746FE3CCF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05F12BA1-7F92-49D5-A4DA-F879F677105C}" type="datetimeFigureOut">
              <a:rPr lang="ru-RU" smtClean="0"/>
              <a:pPr/>
              <a:t>23.06.2011</a:t>
            </a:fld>
            <a:endParaRPr lang="ru-RU"/>
          </a:p>
        </p:txBody>
      </p:sp>
      <p:sp>
        <p:nvSpPr>
          <p:cNvPr id="15" name="Номер слайда 14"/>
          <p:cNvSpPr>
            <a:spLocks noGrp="1"/>
          </p:cNvSpPr>
          <p:nvPr>
            <p:ph type="sldNum" sz="quarter" idx="15"/>
          </p:nvPr>
        </p:nvSpPr>
        <p:spPr/>
        <p:txBody>
          <a:bodyPr/>
          <a:lstStyle>
            <a:lvl1pPr algn="ctr">
              <a:defRPr/>
            </a:lvl1pPr>
          </a:lstStyle>
          <a:p>
            <a:fld id="{EEC37D19-60CD-4D03-8DC3-AE746FE3CCFC}"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C37D19-60CD-4D03-8DC3-AE746FE3CCFC}"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C37D19-60CD-4D03-8DC3-AE746FE3CCFC}"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EEC37D19-60CD-4D03-8DC3-AE746FE3CCFC}"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EC37D19-60CD-4D03-8DC3-AE746FE3CCFC}"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EC37D19-60CD-4D03-8DC3-AE746FE3CCF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05F12BA1-7F92-49D5-A4DA-F879F677105C}" type="datetimeFigureOut">
              <a:rPr lang="ru-RU" smtClean="0"/>
              <a:pPr/>
              <a:t>23.06.2011</a:t>
            </a:fld>
            <a:endParaRPr lang="ru-RU"/>
          </a:p>
        </p:txBody>
      </p:sp>
      <p:sp>
        <p:nvSpPr>
          <p:cNvPr id="9" name="Номер слайда 8"/>
          <p:cNvSpPr>
            <a:spLocks noGrp="1"/>
          </p:cNvSpPr>
          <p:nvPr>
            <p:ph type="sldNum" sz="quarter" idx="15"/>
          </p:nvPr>
        </p:nvSpPr>
        <p:spPr/>
        <p:txBody>
          <a:bodyPr/>
          <a:lstStyle/>
          <a:p>
            <a:fld id="{EEC37D19-60CD-4D03-8DC3-AE746FE3CCFC}"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05F12BA1-7F92-49D5-A4DA-F879F677105C}" type="datetimeFigureOut">
              <a:rPr lang="ru-RU" smtClean="0"/>
              <a:pPr/>
              <a:t>23.06.2011</a:t>
            </a:fld>
            <a:endParaRPr lang="ru-RU"/>
          </a:p>
        </p:txBody>
      </p:sp>
      <p:sp>
        <p:nvSpPr>
          <p:cNvPr id="9" name="Номер слайда 8"/>
          <p:cNvSpPr>
            <a:spLocks noGrp="1"/>
          </p:cNvSpPr>
          <p:nvPr>
            <p:ph type="sldNum" sz="quarter" idx="11"/>
          </p:nvPr>
        </p:nvSpPr>
        <p:spPr/>
        <p:txBody>
          <a:bodyPr/>
          <a:lstStyle/>
          <a:p>
            <a:fld id="{EEC37D19-60CD-4D03-8DC3-AE746FE3CCFC}"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05F12BA1-7F92-49D5-A4DA-F879F677105C}" type="datetimeFigureOut">
              <a:rPr lang="ru-RU" smtClean="0"/>
              <a:pPr/>
              <a:t>23.06.2011</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EEC37D19-60CD-4D03-8DC3-AE746FE3CCFC}"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miles.33b.ru/smile.94690.html" TargetMode="External"/><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0.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3.gif"/><Relationship Id="rId4" Type="http://schemas.openxmlformats.org/officeDocument/2006/relationships/hyperlink" Target="http://smiles.33b.ru/smile.94686.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 Id="rId5" Type="http://schemas.openxmlformats.org/officeDocument/2006/relationships/image" Target="../media/image27.gif"/><Relationship Id="rId4" Type="http://schemas.openxmlformats.org/officeDocument/2006/relationships/image" Target="../media/image26.gif"/></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7.xml"/><Relationship Id="rId4" Type="http://schemas.openxmlformats.org/officeDocument/2006/relationships/image" Target="../media/image30.gif"/></Relationships>
</file>

<file path=ppt/slides/_rels/slide15.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gi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60.gif"/><Relationship Id="rId3" Type="http://schemas.openxmlformats.org/officeDocument/2006/relationships/image" Target="../media/image55.gif"/><Relationship Id="rId7" Type="http://schemas.openxmlformats.org/officeDocument/2006/relationships/image" Target="../media/image59.gif"/><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58.gif"/><Relationship Id="rId5" Type="http://schemas.openxmlformats.org/officeDocument/2006/relationships/image" Target="../media/image57.gif"/><Relationship Id="rId10" Type="http://schemas.openxmlformats.org/officeDocument/2006/relationships/image" Target="../media/image62.gif"/><Relationship Id="rId4" Type="http://schemas.openxmlformats.org/officeDocument/2006/relationships/image" Target="../media/image56.gif"/><Relationship Id="rId9" Type="http://schemas.openxmlformats.org/officeDocument/2006/relationships/image" Target="../media/image61.gif"/></Relationships>
</file>

<file path=ppt/slides/_rels/slide3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9.gif"/><Relationship Id="rId7" Type="http://schemas.openxmlformats.org/officeDocument/2006/relationships/image" Target="../media/image13.gif"/><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hyperlink" Target="http://smiles.33b.ru/smile.108352.html" TargetMode="External"/><Relationship Id="rId2" Type="http://schemas.openxmlformats.org/officeDocument/2006/relationships/image" Target="../media/image66.jpeg"/><Relationship Id="rId1" Type="http://schemas.openxmlformats.org/officeDocument/2006/relationships/slideLayout" Target="../slideLayouts/slideLayout7.xml"/><Relationship Id="rId4" Type="http://schemas.openxmlformats.org/officeDocument/2006/relationships/image" Target="../media/image67.gif"/></Relationships>
</file>

<file path=ppt/slides/_rels/slide4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http://smiles.33b.ru/smile.104337.html" TargetMode="External"/><Relationship Id="rId2" Type="http://schemas.openxmlformats.org/officeDocument/2006/relationships/image" Target="../media/image69.jpeg"/><Relationship Id="rId1" Type="http://schemas.openxmlformats.org/officeDocument/2006/relationships/slideLayout" Target="../slideLayouts/slideLayout7.xml"/><Relationship Id="rId4" Type="http://schemas.openxmlformats.org/officeDocument/2006/relationships/image" Target="../media/image15.gif"/></Relationships>
</file>

<file path=ppt/slides/_rels/slide4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hyperlink" Target="http://smiles.33b.ru/smile.104337.html" TargetMode="External"/><Relationship Id="rId1" Type="http://schemas.openxmlformats.org/officeDocument/2006/relationships/slideLayout" Target="../slideLayouts/slideLayout7.xml"/><Relationship Id="rId5" Type="http://schemas.openxmlformats.org/officeDocument/2006/relationships/image" Target="../media/image16.gif"/><Relationship Id="rId4" Type="http://schemas.openxmlformats.org/officeDocument/2006/relationships/hyperlink" Target="http://smiles.33b.ru/smile.99954.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Отцы и дети в романе Л.Н.Толстого</a:t>
            </a:r>
            <a:b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ru-RU" b="1"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«Война и мир»</a:t>
            </a:r>
            <a:endParaRPr lang="ru-RU" b="1"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24578" name="Picture 2" descr="http://miranimashek.com/_ph/287/2/938856264.gif"/>
          <p:cNvPicPr>
            <a:picLocks noChangeAspect="1" noChangeArrowheads="1" noCrop="1"/>
          </p:cNvPicPr>
          <p:nvPr/>
        </p:nvPicPr>
        <p:blipFill>
          <a:blip r:embed="rId2" cstate="print"/>
          <a:srcRect/>
          <a:stretch>
            <a:fillRect/>
          </a:stretch>
        </p:blipFill>
        <p:spPr bwMode="auto">
          <a:xfrm>
            <a:off x="1857356" y="4214818"/>
            <a:ext cx="5295900" cy="857251"/>
          </a:xfrm>
          <a:prstGeom prst="rect">
            <a:avLst/>
          </a:prstGeom>
          <a:noFill/>
        </p:spPr>
      </p:pic>
      <p:pic>
        <p:nvPicPr>
          <p:cNvPr id="7" name="Picture 4" descr="1b3"/>
          <p:cNvPicPr>
            <a:picLocks noChangeAspect="1" noChangeArrowheads="1" noCrop="1"/>
          </p:cNvPicPr>
          <p:nvPr/>
        </p:nvPicPr>
        <p:blipFill>
          <a:blip r:embed="rId3" cstate="print"/>
          <a:srcRect/>
          <a:stretch>
            <a:fillRect/>
          </a:stretch>
        </p:blipFill>
        <p:spPr bwMode="auto">
          <a:xfrm>
            <a:off x="571472" y="5033963"/>
            <a:ext cx="3203575" cy="1824037"/>
          </a:xfrm>
          <a:prstGeom prst="rect">
            <a:avLst/>
          </a:prstGeom>
          <a:noFill/>
        </p:spPr>
      </p:pic>
      <p:sp>
        <p:nvSpPr>
          <p:cNvPr id="8" name="TextBox 7"/>
          <p:cNvSpPr txBox="1"/>
          <p:nvPr/>
        </p:nvSpPr>
        <p:spPr>
          <a:xfrm>
            <a:off x="3071802" y="5572140"/>
            <a:ext cx="5532646" cy="923330"/>
          </a:xfrm>
          <a:prstGeom prst="rect">
            <a:avLst/>
          </a:prstGeom>
          <a:noFill/>
        </p:spPr>
        <p:txBody>
          <a:bodyPr wrap="square" rtlCol="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Скворцова В.М., учитель русского языка и литературы, </a:t>
            </a:r>
            <a:r>
              <a:rPr lang="ru-RU" b="1" dirty="0" err="1"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Миленина</a:t>
            </a:r>
            <a:r>
              <a:rPr lang="ru-RU"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Юлия, ученица 10 класса</a:t>
            </a:r>
            <a:endParaRPr lang="ru-RU"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28992" y="285728"/>
            <a:ext cx="5143504" cy="5632311"/>
          </a:xfrm>
          <a:prstGeom prst="rect">
            <a:avLst/>
          </a:prstGeom>
        </p:spPr>
        <p:style>
          <a:lnRef idx="0">
            <a:schemeClr val="dk1"/>
          </a:lnRef>
          <a:fillRef idx="3">
            <a:schemeClr val="dk1"/>
          </a:fillRef>
          <a:effectRef idx="3">
            <a:schemeClr val="dk1"/>
          </a:effectRef>
          <a:fontRef idx="minor">
            <a:schemeClr val="lt1"/>
          </a:fontRef>
        </p:style>
        <p:txBody>
          <a:bodyPr wrap="square">
            <a:spAutoFit/>
          </a:bodyPr>
          <a:lstStyle/>
          <a:p>
            <a:r>
              <a:rPr lang="ru-RU" sz="2000" dirty="0" smtClean="0"/>
              <a:t>Ростова отличает нежная глубокая любовь и сердечная доброта по отношению к жене и детям. При выезде из Москвы после Бородинского сражения именно старый граф начинает потихоньку отдавать подводы под раненых, нанося тем самым один из последних ударов своему состоянию. События 1812—1813 гг. и потеря Пети окончательно сломили душевные и физические силы героя. Последнее событие, которым он по старой привычке руководит, производя прежнее деятельное впечатление, — свадьба Наташи и Пьера; в том же году граф умирает «именно в то время, когда дела... так запутались, что нельзя было себе представить, чем все это кончится», и оставляет по себе добрую память.</a:t>
            </a:r>
            <a:endParaRPr lang="ru-RU" sz="2000" dirty="0"/>
          </a:p>
        </p:txBody>
      </p:sp>
      <p:pic>
        <p:nvPicPr>
          <p:cNvPr id="3" name="Рисунок 2" descr="vojna.i.mir.1.avi_snapshot_00.21.21_[2011.03.05_18.13.14].jpg"/>
          <p:cNvPicPr>
            <a:picLocks noChangeAspect="1"/>
          </p:cNvPicPr>
          <p:nvPr/>
        </p:nvPicPr>
        <p:blipFill>
          <a:blip r:embed="rId2" cstate="print"/>
          <a:srcRect l="51042" r="26041"/>
          <a:stretch>
            <a:fillRect/>
          </a:stretch>
        </p:blipFill>
        <p:spPr>
          <a:xfrm>
            <a:off x="785786" y="642918"/>
            <a:ext cx="2071702" cy="4017818"/>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85720" y="4857760"/>
            <a:ext cx="2928958" cy="1077218"/>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ru-RU" sz="3200" dirty="0" smtClean="0"/>
              <a:t>С любимицей - Наташей</a:t>
            </a:r>
            <a:endParaRPr lang="ru-RU" sz="3200" dirty="0"/>
          </a:p>
        </p:txBody>
      </p:sp>
      <p:pic>
        <p:nvPicPr>
          <p:cNvPr id="5" name="Picture 12" descr="96af3a3d67fc123575389ec061ebfc9b">
            <a:hlinkClick r:id="rId3"/>
          </p:cNvPr>
          <p:cNvPicPr>
            <a:picLocks noChangeAspect="1" noChangeArrowheads="1"/>
          </p:cNvPicPr>
          <p:nvPr/>
        </p:nvPicPr>
        <p:blipFill>
          <a:blip r:embed="rId4" cstate="print"/>
          <a:srcRect/>
          <a:stretch>
            <a:fillRect/>
          </a:stretch>
        </p:blipFill>
        <p:spPr bwMode="auto">
          <a:xfrm>
            <a:off x="3000364" y="5357826"/>
            <a:ext cx="5962662" cy="131178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428604"/>
            <a:ext cx="8143932"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3600" dirty="0" smtClean="0"/>
              <a:t>Графиня Наталья Ростова (</a:t>
            </a:r>
            <a:r>
              <a:rPr lang="ru-RU" sz="3600" dirty="0" err="1" smtClean="0"/>
              <a:t>Шиншина</a:t>
            </a:r>
            <a:r>
              <a:rPr lang="ru-RU" sz="3600" dirty="0" smtClean="0"/>
              <a:t>)</a:t>
            </a:r>
            <a:endParaRPr lang="ru-RU" sz="3600" dirty="0"/>
          </a:p>
        </p:txBody>
      </p:sp>
      <p:sp>
        <p:nvSpPr>
          <p:cNvPr id="5" name="Прямоугольник 4"/>
          <p:cNvSpPr/>
          <p:nvPr/>
        </p:nvSpPr>
        <p:spPr>
          <a:xfrm>
            <a:off x="611560" y="1142984"/>
            <a:ext cx="8175282" cy="470898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just"/>
            <a:r>
              <a:rPr lang="ru-RU" sz="3000" dirty="0"/>
              <a:t>Г</a:t>
            </a:r>
            <a:r>
              <a:rPr lang="ru-RU" sz="3000" dirty="0" smtClean="0"/>
              <a:t>рафиня, «женщина с восточным типом худого лица, лет сорока пяти, видимо изнуренная детьми... Медлительность ее движений и говора, происходившая от слабости сил, придавала ей значительный вид, внушающий уважение». При создании образа графини, Толстым были использованы черты характера и некоторые обстоятельства жизни его бабушки по отцу П. Н. Толстой и тещи Л. А. Берс.</a:t>
            </a:r>
            <a:endParaRPr lang="ru-RU" sz="3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с наташей.jpg"/>
          <p:cNvPicPr>
            <a:picLocks noChangeAspect="1"/>
          </p:cNvPicPr>
          <p:nvPr/>
        </p:nvPicPr>
        <p:blipFill>
          <a:blip r:embed="rId2" cstate="print"/>
          <a:srcRect l="19792" t="16406" r="11458"/>
          <a:stretch>
            <a:fillRect/>
          </a:stretch>
        </p:blipFill>
        <p:spPr>
          <a:xfrm>
            <a:off x="714348" y="428604"/>
            <a:ext cx="4714908" cy="2547934"/>
          </a:xfrm>
          <a:prstGeom prst="rect">
            <a:avLst/>
          </a:prstGeom>
          <a:ln>
            <a:noFill/>
          </a:ln>
          <a:effectLst>
            <a:outerShdw blurRad="292100" dist="139700" dir="2700000" algn="tl" rotWithShape="0">
              <a:srgbClr val="333333">
                <a:alpha val="65000"/>
              </a:srgbClr>
            </a:outerShdw>
          </a:effectLst>
        </p:spPr>
      </p:pic>
      <p:pic>
        <p:nvPicPr>
          <p:cNvPr id="3" name="Рисунок 2" descr="андрей просит руку наташи.jpg"/>
          <p:cNvPicPr>
            <a:picLocks noChangeAspect="1"/>
          </p:cNvPicPr>
          <p:nvPr/>
        </p:nvPicPr>
        <p:blipFill>
          <a:blip r:embed="rId3" cstate="print"/>
          <a:stretch>
            <a:fillRect/>
          </a:stretch>
        </p:blipFill>
        <p:spPr>
          <a:xfrm>
            <a:off x="1142976" y="3500438"/>
            <a:ext cx="6858000" cy="3048000"/>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5572132" y="642918"/>
            <a:ext cx="3000396" cy="267765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marL="342900" indent="-342900" algn="ctr">
              <a:buAutoNum type="arabicPeriod"/>
            </a:pPr>
            <a:r>
              <a:rPr lang="ru-RU" sz="2400" dirty="0" smtClean="0"/>
              <a:t>С Наташей</a:t>
            </a:r>
          </a:p>
          <a:p>
            <a:pPr marL="342900" indent="-342900" algn="ctr">
              <a:buAutoNum type="arabicPeriod"/>
            </a:pPr>
            <a:r>
              <a:rPr lang="ru-RU" sz="2400" dirty="0" smtClean="0"/>
              <a:t>Андрей Болконский приехал просить руку дочери графини - Наташи</a:t>
            </a:r>
            <a:endParaRPr lang="ru-RU" sz="2400" dirty="0"/>
          </a:p>
        </p:txBody>
      </p:sp>
      <p:pic>
        <p:nvPicPr>
          <p:cNvPr id="5" name="Picture 10" descr="0f94a4ef70a1d04cae12a6bf4e462ccf">
            <a:hlinkClick r:id="rId4"/>
          </p:cNvPr>
          <p:cNvPicPr>
            <a:picLocks noChangeAspect="1" noChangeArrowheads="1"/>
          </p:cNvPicPr>
          <p:nvPr/>
        </p:nvPicPr>
        <p:blipFill>
          <a:blip r:embed="rId5" cstate="print"/>
          <a:srcRect/>
          <a:stretch>
            <a:fillRect/>
          </a:stretch>
        </p:blipFill>
        <p:spPr bwMode="auto">
          <a:xfrm>
            <a:off x="1000100" y="2786058"/>
            <a:ext cx="4572032" cy="100584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Фото"/>
          <p:cNvPicPr>
            <a:picLocks noChangeAspect="1" noChangeArrowheads="1"/>
          </p:cNvPicPr>
          <p:nvPr/>
        </p:nvPicPr>
        <p:blipFill>
          <a:blip r:embed="rId2" cstate="print"/>
          <a:srcRect/>
          <a:stretch>
            <a:fillRect/>
          </a:stretch>
        </p:blipFill>
        <p:spPr bwMode="auto">
          <a:xfrm>
            <a:off x="642910" y="1643050"/>
            <a:ext cx="1905000" cy="1800225"/>
          </a:xfrm>
          <a:prstGeom prst="rect">
            <a:avLst/>
          </a:prstGeom>
          <a:ln>
            <a:noFill/>
          </a:ln>
          <a:effectLst>
            <a:outerShdw blurRad="190500" algn="tl" rotWithShape="0">
              <a:srgbClr val="000000">
                <a:alpha val="70000"/>
              </a:srgbClr>
            </a:outerShdw>
          </a:effectLst>
        </p:spPr>
      </p:pic>
      <p:sp>
        <p:nvSpPr>
          <p:cNvPr id="4" name="Прямоугольник 3"/>
          <p:cNvSpPr/>
          <p:nvPr/>
        </p:nvSpPr>
        <p:spPr>
          <a:xfrm>
            <a:off x="642910" y="3929066"/>
            <a:ext cx="1928826"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ru-RU" dirty="0" smtClean="0"/>
              <a:t>Людмила Савельева в роли Наташи Ростовой</a:t>
            </a:r>
            <a:endParaRPr lang="ru-RU" dirty="0"/>
          </a:p>
        </p:txBody>
      </p:sp>
      <p:pic>
        <p:nvPicPr>
          <p:cNvPr id="27652" name="Picture 4" descr="Портрет"/>
          <p:cNvPicPr>
            <a:picLocks noChangeAspect="1" noChangeArrowheads="1"/>
          </p:cNvPicPr>
          <p:nvPr/>
        </p:nvPicPr>
        <p:blipFill>
          <a:blip r:embed="rId3" cstate="print"/>
          <a:srcRect/>
          <a:stretch>
            <a:fillRect/>
          </a:stretch>
        </p:blipFill>
        <p:spPr bwMode="auto">
          <a:xfrm>
            <a:off x="6572264" y="1214422"/>
            <a:ext cx="2095500" cy="1571626"/>
          </a:xfrm>
          <a:prstGeom prst="rect">
            <a:avLst/>
          </a:prstGeom>
          <a:ln>
            <a:noFill/>
          </a:ln>
          <a:effectLst>
            <a:outerShdw blurRad="190500" algn="tl" rotWithShape="0">
              <a:srgbClr val="000000">
                <a:alpha val="70000"/>
              </a:srgbClr>
            </a:outerShdw>
          </a:effectLst>
        </p:spPr>
      </p:pic>
      <p:sp>
        <p:nvSpPr>
          <p:cNvPr id="6" name="Прямоугольник 5"/>
          <p:cNvSpPr/>
          <p:nvPr/>
        </p:nvSpPr>
        <p:spPr>
          <a:xfrm>
            <a:off x="6572264" y="2857496"/>
            <a:ext cx="2071702" cy="1477328"/>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ru-RU" dirty="0" err="1" smtClean="0"/>
              <a:t>Одри</a:t>
            </a:r>
            <a:r>
              <a:rPr lang="ru-RU" dirty="0" smtClean="0"/>
              <a:t> </a:t>
            </a:r>
            <a:r>
              <a:rPr lang="ru-RU" dirty="0" err="1" smtClean="0"/>
              <a:t>Хепбёрн</a:t>
            </a:r>
            <a:r>
              <a:rPr lang="ru-RU" dirty="0" smtClean="0"/>
              <a:t> в роли Наташи в голливудской экранизации 1956 года.</a:t>
            </a:r>
            <a:endParaRPr lang="ru-RU" dirty="0"/>
          </a:p>
        </p:txBody>
      </p:sp>
      <p:sp>
        <p:nvSpPr>
          <p:cNvPr id="7" name="TextBox 6"/>
          <p:cNvSpPr txBox="1"/>
          <p:nvPr/>
        </p:nvSpPr>
        <p:spPr>
          <a:xfrm>
            <a:off x="1928794" y="214290"/>
            <a:ext cx="5214974" cy="923330"/>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ru-RU" sz="5400" dirty="0" smtClean="0"/>
              <a:t>Наташа Ростова</a:t>
            </a:r>
            <a:endParaRPr lang="ru-RU" sz="5400" dirty="0"/>
          </a:p>
        </p:txBody>
      </p:sp>
      <p:pic>
        <p:nvPicPr>
          <p:cNvPr id="27654" name="Picture 6" descr="http://miranimashek.com/_ph/66/2/919398664.gif"/>
          <p:cNvPicPr>
            <a:picLocks noChangeAspect="1" noChangeArrowheads="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5720" y="1214422"/>
            <a:ext cx="2714614" cy="2714614"/>
          </a:xfrm>
          <a:prstGeom prst="rect">
            <a:avLst/>
          </a:prstGeom>
          <a:noFill/>
        </p:spPr>
      </p:pic>
      <p:pic>
        <p:nvPicPr>
          <p:cNvPr id="27656" name="Picture 8" descr="http://miranimashek.com/_ph/66/2/116353374.g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400000">
            <a:off x="6786577" y="857235"/>
            <a:ext cx="1643075" cy="2214578"/>
          </a:xfrm>
          <a:prstGeom prst="rect">
            <a:avLst/>
          </a:prstGeom>
          <a:noFill/>
        </p:spPr>
      </p:pic>
      <p:sp>
        <p:nvSpPr>
          <p:cNvPr id="10" name="Прямоугольник 9"/>
          <p:cNvSpPr/>
          <p:nvPr/>
        </p:nvSpPr>
        <p:spPr>
          <a:xfrm>
            <a:off x="3000364" y="1214422"/>
            <a:ext cx="3429024" cy="4801314"/>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ctr"/>
            <a:r>
              <a:rPr lang="ru-RU" dirty="0" smtClean="0"/>
              <a:t>В романе Наташа Ростова представляет собой утончённую, одухотворённую девушку.</a:t>
            </a:r>
          </a:p>
          <a:p>
            <a:pPr algn="ctr"/>
            <a:r>
              <a:rPr lang="ru-RU" dirty="0" smtClean="0"/>
              <a:t>"Черноглазая, с большим ртом, некрасивая, но живая девочка, с своими детскими открытыми плечиками, которые, сжимаясь, двигались в своем корсаже от быстрого бега, с своими сбившимися назад черными кудрями, тоненькими оголенными руками и маленькими ножками в кружевных панталончиках и открытых башмачках..."</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miranimashek.com/_ph/287/2/894665395.gif"/>
          <p:cNvPicPr>
            <a:picLocks noChangeAspect="1" noChangeArrowheads="1" noCrop="1"/>
          </p:cNvPicPr>
          <p:nvPr/>
        </p:nvPicPr>
        <p:blipFill>
          <a:blip r:embed="rId2" cstate="print"/>
          <a:srcRect/>
          <a:stretch>
            <a:fillRect/>
          </a:stretch>
        </p:blipFill>
        <p:spPr bwMode="auto">
          <a:xfrm>
            <a:off x="285720" y="2857496"/>
            <a:ext cx="4248150" cy="1485900"/>
          </a:xfrm>
          <a:prstGeom prst="rect">
            <a:avLst/>
          </a:prstGeom>
          <a:noFill/>
        </p:spPr>
      </p:pic>
      <p:sp>
        <p:nvSpPr>
          <p:cNvPr id="3" name="Прямоугольник 2"/>
          <p:cNvSpPr/>
          <p:nvPr/>
        </p:nvSpPr>
        <p:spPr>
          <a:xfrm>
            <a:off x="1857356" y="500042"/>
            <a:ext cx="4572000" cy="341632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r>
              <a:rPr lang="ru-RU" dirty="0"/>
              <a:t>Этот образ зародился у писателя, когда возник первоначальный замысел повести о вернувшемся в Россию декабристе и его жене, переносившей с ним все тяготы изгнания. Прототипом Н.Р. считается свояченица писателя Татьяна Андреевна Берс, в замужестве </a:t>
            </a:r>
            <a:r>
              <a:rPr lang="ru-RU" dirty="0" err="1"/>
              <a:t>Кузминская</a:t>
            </a:r>
            <a:r>
              <a:rPr lang="ru-RU" dirty="0"/>
              <a:t>, обладавшая музыкальностью и красивым голосом. Второй прототип — жена писателя, который признавался, что «взял Таню, перетолок с Соней, и получилась Наташа».</a:t>
            </a:r>
          </a:p>
        </p:txBody>
      </p:sp>
      <p:sp>
        <p:nvSpPr>
          <p:cNvPr id="4" name="Пятно 1 3"/>
          <p:cNvSpPr/>
          <p:nvPr/>
        </p:nvSpPr>
        <p:spPr>
          <a:xfrm>
            <a:off x="2928926" y="4071942"/>
            <a:ext cx="3286148" cy="2428868"/>
          </a:xfrm>
          <a:prstGeom prst="irregularSeal1">
            <a:avLst/>
          </a:prstGeom>
          <a:ln w="19050">
            <a:solidFill>
              <a:srgbClr val="0070C0"/>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5" name="TextBox 4"/>
          <p:cNvSpPr txBox="1"/>
          <p:nvPr/>
        </p:nvSpPr>
        <p:spPr>
          <a:xfrm>
            <a:off x="3498019" y="4857760"/>
            <a:ext cx="2071702" cy="923330"/>
          </a:xfrm>
          <a:prstGeom prst="rect">
            <a:avLst/>
          </a:prstGeom>
          <a:noFill/>
        </p:spPr>
        <p:txBody>
          <a:bodyPr wrap="square" rtlCol="0">
            <a:spAutoFit/>
          </a:bodyPr>
          <a:lstStyle/>
          <a:p>
            <a:pPr algn="ctr"/>
            <a:r>
              <a:rPr lang="ru-RU" b="1" dirty="0" smtClean="0">
                <a:solidFill>
                  <a:schemeClr val="bg1"/>
                </a:solidFill>
              </a:rPr>
              <a:t>В начале романа – 13 лет, в конце – 20 лет</a:t>
            </a:r>
            <a:endParaRPr lang="ru-RU" b="1" dirty="0">
              <a:solidFill>
                <a:schemeClr val="bg1"/>
              </a:solidFill>
            </a:endParaRPr>
          </a:p>
        </p:txBody>
      </p:sp>
      <p:pic>
        <p:nvPicPr>
          <p:cNvPr id="46083" name="Picture 3" descr="C:\Users\ПК\Desktop\война и мир\kinopoisk.ru-War-and-Peace-1420774.jpg"/>
          <p:cNvPicPr>
            <a:picLocks noChangeAspect="1" noChangeArrowheads="1"/>
          </p:cNvPicPr>
          <p:nvPr/>
        </p:nvPicPr>
        <p:blipFill>
          <a:blip r:embed="rId3" cstate="email">
            <a:extLst>
              <a:ext uri="{28A0092B-C50C-407E-A947-70E740481C1C}">
                <a14:useLocalDpi xmlns:a14="http://schemas.microsoft.com/office/drawing/2010/main"/>
              </a:ext>
            </a:extLst>
          </a:blip>
          <a:srcRect l="16406" r="28906" b="10106"/>
          <a:stretch>
            <a:fillRect/>
          </a:stretch>
        </p:blipFill>
        <p:spPr bwMode="auto">
          <a:xfrm>
            <a:off x="6572264" y="428604"/>
            <a:ext cx="2219236" cy="2428892"/>
          </a:xfrm>
          <a:prstGeom prst="rect">
            <a:avLst/>
          </a:prstGeom>
          <a:ln>
            <a:noFill/>
          </a:ln>
          <a:effectLst>
            <a:outerShdw blurRad="190500" algn="tl" rotWithShape="0">
              <a:srgbClr val="000000">
                <a:alpha val="70000"/>
              </a:srgbClr>
            </a:outerShdw>
          </a:effectLst>
        </p:spPr>
      </p:pic>
      <p:sp>
        <p:nvSpPr>
          <p:cNvPr id="7" name="TextBox 6"/>
          <p:cNvSpPr txBox="1"/>
          <p:nvPr/>
        </p:nvSpPr>
        <p:spPr>
          <a:xfrm>
            <a:off x="6572264" y="3071810"/>
            <a:ext cx="2143140" cy="120032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ru-RU" dirty="0" err="1"/>
              <a:t>Клеманс</a:t>
            </a:r>
            <a:r>
              <a:rPr lang="ru-RU" dirty="0"/>
              <a:t> </a:t>
            </a:r>
            <a:r>
              <a:rPr lang="ru-RU" dirty="0" err="1"/>
              <a:t>Поэзи</a:t>
            </a:r>
            <a:endParaRPr lang="ru-RU" dirty="0"/>
          </a:p>
          <a:p>
            <a:pPr algn="ctr"/>
            <a:r>
              <a:rPr lang="ru-RU" dirty="0" smtClean="0"/>
              <a:t>в роли Наташи в сериале «Война и мир» 2007г.</a:t>
            </a:r>
            <a:endParaRPr lang="ru-RU" dirty="0"/>
          </a:p>
        </p:txBody>
      </p:sp>
      <p:pic>
        <p:nvPicPr>
          <p:cNvPr id="9" name="Picture 16" descr="54"/>
          <p:cNvPicPr>
            <a:picLocks noChangeAspect="1" noChangeArrowheads="1" noCrop="1"/>
          </p:cNvPicPr>
          <p:nvPr/>
        </p:nvPicPr>
        <p:blipFill>
          <a:blip r:embed="rId4" cstate="print"/>
          <a:srcRect/>
          <a:stretch>
            <a:fillRect/>
          </a:stretch>
        </p:blipFill>
        <p:spPr bwMode="auto">
          <a:xfrm>
            <a:off x="428596" y="214290"/>
            <a:ext cx="1241425" cy="21336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Война и мир "/>
          <p:cNvPicPr>
            <a:picLocks noChangeAspect="1" noChangeArrowheads="1"/>
          </p:cNvPicPr>
          <p:nvPr/>
        </p:nvPicPr>
        <p:blipFill>
          <a:blip r:embed="rId2" cstate="email">
            <a:extLst>
              <a:ext uri="{28A0092B-C50C-407E-A947-70E740481C1C}">
                <a14:useLocalDpi xmlns:a14="http://schemas.microsoft.com/office/drawing/2010/main"/>
              </a:ext>
            </a:extLst>
          </a:blip>
          <a:srcRect t="7509" r="67500" b="30538"/>
          <a:stretch>
            <a:fillRect/>
          </a:stretch>
        </p:blipFill>
        <p:spPr bwMode="auto">
          <a:xfrm>
            <a:off x="571472" y="857232"/>
            <a:ext cx="2500330" cy="3173539"/>
          </a:xfrm>
          <a:prstGeom prst="rect">
            <a:avLst/>
          </a:prstGeom>
          <a:ln>
            <a:noFill/>
          </a:ln>
          <a:effectLst>
            <a:outerShdw blurRad="190500" algn="tl" rotWithShape="0">
              <a:srgbClr val="000000">
                <a:alpha val="70000"/>
              </a:srgbClr>
            </a:outerShdw>
          </a:effectLst>
        </p:spPr>
      </p:pic>
      <p:sp>
        <p:nvSpPr>
          <p:cNvPr id="4" name="Прямоугольник 3"/>
          <p:cNvSpPr/>
          <p:nvPr/>
        </p:nvSpPr>
        <p:spPr>
          <a:xfrm>
            <a:off x="428596" y="4071942"/>
            <a:ext cx="2768422" cy="923330"/>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gn="ctr" fontAlgn="ctr"/>
            <a:r>
              <a:rPr lang="ru-RU" dirty="0" err="1"/>
              <a:t>Ана</a:t>
            </a:r>
            <a:r>
              <a:rPr lang="ru-RU" dirty="0"/>
              <a:t> Катерина </a:t>
            </a:r>
            <a:r>
              <a:rPr lang="ru-RU" dirty="0" err="1" smtClean="0"/>
              <a:t>Морарью</a:t>
            </a:r>
            <a:r>
              <a:rPr lang="ru-RU" dirty="0" smtClean="0"/>
              <a:t> в образе Сони в сериале «Война и мир» 2007 г.</a:t>
            </a:r>
            <a:endParaRPr lang="ru-RU" dirty="0"/>
          </a:p>
        </p:txBody>
      </p:sp>
      <p:sp>
        <p:nvSpPr>
          <p:cNvPr id="5" name="TextBox 4"/>
          <p:cNvSpPr txBox="1"/>
          <p:nvPr/>
        </p:nvSpPr>
        <p:spPr>
          <a:xfrm>
            <a:off x="3286116" y="142852"/>
            <a:ext cx="2786082" cy="830997"/>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ru-RU" sz="4800" dirty="0" smtClean="0"/>
              <a:t>Соня </a:t>
            </a:r>
            <a:endParaRPr lang="ru-RU" sz="4800" dirty="0"/>
          </a:p>
        </p:txBody>
      </p:sp>
      <p:sp>
        <p:nvSpPr>
          <p:cNvPr id="9" name="Прямоугольник 8"/>
          <p:cNvSpPr/>
          <p:nvPr/>
        </p:nvSpPr>
        <p:spPr>
          <a:xfrm>
            <a:off x="3214678" y="1000108"/>
            <a:ext cx="5572164" cy="3816429"/>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ru-RU" sz="2200" dirty="0"/>
              <a:t>Соня — племянница и воспитанница старого графа Ростова, выросшая в его семье. В основу сюжетной линии </a:t>
            </a:r>
            <a:r>
              <a:rPr lang="ru-RU" sz="2200" dirty="0" smtClean="0"/>
              <a:t>Сони положены </a:t>
            </a:r>
            <a:r>
              <a:rPr lang="ru-RU" sz="2200" dirty="0"/>
              <a:t>судьба Т. А. Ергольской, родственницы, близкого друга и воспитательницы писателя, прожившей до конца своих дней в Ясной Поляне и во многом побудившей Толстого к занятиям литературным трудом. Однако духовный облик Ергольской достаточно далек от характера и внутреннего мира героини. </a:t>
            </a:r>
          </a:p>
        </p:txBody>
      </p:sp>
      <p:pic>
        <p:nvPicPr>
          <p:cNvPr id="12" name="Picture 23" descr="9"/>
          <p:cNvPicPr>
            <a:picLocks noChangeAspect="1" noChangeArrowheads="1" noCrop="1"/>
          </p:cNvPicPr>
          <p:nvPr/>
        </p:nvPicPr>
        <p:blipFill>
          <a:blip r:embed="rId3" cstate="print"/>
          <a:srcRect/>
          <a:stretch>
            <a:fillRect/>
          </a:stretch>
        </p:blipFill>
        <p:spPr bwMode="auto">
          <a:xfrm>
            <a:off x="2051720" y="5357826"/>
            <a:ext cx="5400600" cy="78105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429124" y="357166"/>
            <a:ext cx="4143404" cy="3170099"/>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ru-RU" sz="2000" dirty="0" smtClean="0"/>
              <a:t>В начале романа ей 15 лет, она «тоненькая, </a:t>
            </a:r>
            <a:r>
              <a:rPr lang="ru-RU" sz="2000" dirty="0" err="1" smtClean="0"/>
              <a:t>миниатюрненькая</a:t>
            </a:r>
            <a:r>
              <a:rPr lang="ru-RU" sz="2000" dirty="0" smtClean="0"/>
              <a:t> брюнетка с мягким, оттененным длинными ресницами взглядом, густой черной косой, два раза обвивавшею ее голову, и желтоватым оттенком кожи на лице и в особенности на обнаженных худощавых, но грациозных руках и шее.»</a:t>
            </a:r>
            <a:endParaRPr lang="ru-RU" sz="2000" dirty="0"/>
          </a:p>
        </p:txBody>
      </p:sp>
      <p:sp>
        <p:nvSpPr>
          <p:cNvPr id="3" name="Прямоугольник 2"/>
          <p:cNvSpPr/>
          <p:nvPr/>
        </p:nvSpPr>
        <p:spPr>
          <a:xfrm>
            <a:off x="4357686" y="3714752"/>
            <a:ext cx="4214842" cy="255454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ru-RU" sz="2000" dirty="0" smtClean="0"/>
              <a:t>«Плавностью движений, мягкостью и гибкостью маленьких членов и несколько хитрою и сдержанною манерой она напоминает красивого, но еще не сформировавшегося котенка, который будет прелестною кошечкой».</a:t>
            </a:r>
            <a:endParaRPr lang="ru-RU" sz="2000" dirty="0"/>
          </a:p>
        </p:txBody>
      </p:sp>
      <p:pic>
        <p:nvPicPr>
          <p:cNvPr id="38913" name="Picture 1" descr="C:\Users\ПК\Pictures\vojna.i.mir.1.avi_snapshot_00.26.23_[2011.03.05_18.18.23].jpg"/>
          <p:cNvPicPr>
            <a:picLocks noChangeAspect="1" noChangeArrowheads="1"/>
          </p:cNvPicPr>
          <p:nvPr/>
        </p:nvPicPr>
        <p:blipFill>
          <a:blip r:embed="rId2" cstate="print"/>
          <a:srcRect l="9375" r="60417"/>
          <a:stretch>
            <a:fillRect/>
          </a:stretch>
        </p:blipFill>
        <p:spPr bwMode="auto">
          <a:xfrm>
            <a:off x="357158" y="357166"/>
            <a:ext cx="3920166" cy="576756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43306" y="1357298"/>
            <a:ext cx="5286380" cy="5078313"/>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r>
              <a:rPr lang="ru-RU" dirty="0" smtClean="0"/>
              <a:t>Ростов Николай — сын графа Ростова, брат Веры, Наташи и Пети, офицер, гусар; в конце романа муж княжны Марьи Болконской. «Невысокий курчавый молодой человек с открытым выражением лица», в котором виделись «стремительность и восторженность». Николаю писателем приданы некоторые черты отца, Н. И. Толстого, участника войны 1812 г. Герой отличается во многом теми же чертами открытости, веселости, доброжелательности, самопожертвования, музыкальности и эмоциональности, что и все </a:t>
            </a:r>
            <a:r>
              <a:rPr lang="ru-RU" dirty="0" err="1" smtClean="0"/>
              <a:t>Ростовы</a:t>
            </a:r>
            <a:r>
              <a:rPr lang="ru-RU" dirty="0" smtClean="0"/>
              <a:t>. Будучи уверен в том, что он не чиновник и не дипломат, Николай в начале романа оставляет университет и поступает в </a:t>
            </a:r>
            <a:r>
              <a:rPr lang="ru-RU" dirty="0" err="1" smtClean="0"/>
              <a:t>Павлоградский</a:t>
            </a:r>
            <a:r>
              <a:rPr lang="ru-RU" dirty="0" smtClean="0"/>
              <a:t> гусарский полк, в котором на долгое время сосредоточивается вся его жизнь. Он участвует в военных кампаниях и Отечественной войне 1812 г. </a:t>
            </a:r>
            <a:endParaRPr lang="ru-RU" dirty="0"/>
          </a:p>
        </p:txBody>
      </p:sp>
      <p:sp>
        <p:nvSpPr>
          <p:cNvPr id="4" name="TextBox 3"/>
          <p:cNvSpPr txBox="1"/>
          <p:nvPr/>
        </p:nvSpPr>
        <p:spPr>
          <a:xfrm>
            <a:off x="1428728" y="214290"/>
            <a:ext cx="5929354" cy="1015663"/>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ru-RU" sz="6000" dirty="0" smtClean="0"/>
              <a:t>Николай Ростов</a:t>
            </a:r>
            <a:endParaRPr lang="ru-RU" sz="6000" dirty="0"/>
          </a:p>
        </p:txBody>
      </p:sp>
      <p:pic>
        <p:nvPicPr>
          <p:cNvPr id="15362" name="Picture 2" descr="http://moscvichka.ru/article/2007_42/foto/42-10-10_resize.jpg"/>
          <p:cNvPicPr>
            <a:picLocks noChangeAspect="1" noChangeArrowheads="1"/>
          </p:cNvPicPr>
          <p:nvPr/>
        </p:nvPicPr>
        <p:blipFill>
          <a:blip r:embed="rId2" cstate="print"/>
          <a:srcRect r="45407"/>
          <a:stretch>
            <a:fillRect/>
          </a:stretch>
        </p:blipFill>
        <p:spPr bwMode="auto">
          <a:xfrm>
            <a:off x="500034" y="1357298"/>
            <a:ext cx="3000396" cy="4286250"/>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00034" y="5857892"/>
            <a:ext cx="2928958" cy="646331"/>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ctr"/>
            <a:r>
              <a:rPr lang="ru-RU" dirty="0" smtClean="0"/>
              <a:t>Дмитрий Исаев в роли Николая Ростова</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Картинка 1 из 1192"/>
          <p:cNvPicPr>
            <a:picLocks noChangeAspect="1" noChangeArrowheads="1"/>
          </p:cNvPicPr>
          <p:nvPr/>
        </p:nvPicPr>
        <p:blipFill>
          <a:blip r:embed="rId2" cstate="print"/>
          <a:srcRect t="9375" r="30921" b="9999"/>
          <a:stretch>
            <a:fillRect/>
          </a:stretch>
        </p:blipFill>
        <p:spPr bwMode="auto">
          <a:xfrm>
            <a:off x="285720" y="1142984"/>
            <a:ext cx="2500330" cy="3071834"/>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2357422" y="214290"/>
            <a:ext cx="4572032" cy="83099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ru-RU" sz="4800" dirty="0" smtClean="0"/>
              <a:t>Петя Ростов</a:t>
            </a:r>
            <a:endParaRPr lang="ru-RU" sz="4800" dirty="0"/>
          </a:p>
        </p:txBody>
      </p:sp>
      <p:sp>
        <p:nvSpPr>
          <p:cNvPr id="5" name="Прямоугольник 4"/>
          <p:cNvSpPr/>
          <p:nvPr/>
        </p:nvSpPr>
        <p:spPr>
          <a:xfrm>
            <a:off x="2928926" y="1071546"/>
            <a:ext cx="5786478" cy="2585323"/>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r>
              <a:rPr lang="ru-RU" dirty="0" smtClean="0"/>
              <a:t>Ростов Петя — младший сын графов Ростовых, брат Веры, Николая, Наташи. В начале романа Петя еще маленький мальчик, с увлечением поддающийся общей атмосфере жизни в ростовском доме. Он музыкален, как все </a:t>
            </a:r>
            <a:r>
              <a:rPr lang="ru-RU" dirty="0" err="1" smtClean="0"/>
              <a:t>Ростовы</a:t>
            </a:r>
            <a:r>
              <a:rPr lang="ru-RU" dirty="0" smtClean="0"/>
              <a:t>, добр и весел. После вступления Николая в армию, Петя желает подражать брату, а в 1812 г., увлеченный патриотическим порывом и восторженным отношением к государю, отпрашивается в армию. </a:t>
            </a:r>
            <a:endParaRPr lang="ru-RU" dirty="0"/>
          </a:p>
        </p:txBody>
      </p:sp>
      <p:pic>
        <p:nvPicPr>
          <p:cNvPr id="2" name="Picture 2" descr="Картинка 3 из 217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43372" y="3786190"/>
            <a:ext cx="4429156" cy="2819897"/>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857224" y="5643578"/>
            <a:ext cx="3286148" cy="923330"/>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r>
              <a:rPr lang="ru-RU" b="1" dirty="0" smtClean="0">
                <a:solidFill>
                  <a:schemeClr val="bg1"/>
                </a:solidFill>
              </a:rPr>
              <a:t>Сцена боя. Наташа и Петя </a:t>
            </a:r>
            <a:r>
              <a:rPr lang="ru-RU" b="1" dirty="0" err="1" smtClean="0">
                <a:solidFill>
                  <a:schemeClr val="bg1"/>
                </a:solidFill>
              </a:rPr>
              <a:t>Ростовы</a:t>
            </a:r>
            <a:r>
              <a:rPr lang="ru-RU" b="1" dirty="0" smtClean="0">
                <a:solidFill>
                  <a:schemeClr val="bg1"/>
                </a:solidFill>
              </a:rPr>
              <a:t> помогают раненым.</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Петечка.jpg"/>
          <p:cNvPicPr>
            <a:picLocks noChangeAspect="1"/>
          </p:cNvPicPr>
          <p:nvPr/>
        </p:nvPicPr>
        <p:blipFill>
          <a:blip r:embed="rId2" cstate="print"/>
          <a:srcRect l="20834" r="38541"/>
          <a:stretch>
            <a:fillRect/>
          </a:stretch>
        </p:blipFill>
        <p:spPr>
          <a:xfrm>
            <a:off x="3923928" y="3606379"/>
            <a:ext cx="2786082" cy="3048000"/>
          </a:xfrm>
          <a:prstGeom prst="rect">
            <a:avLst/>
          </a:prstGeom>
        </p:spPr>
      </p:pic>
      <p:sp>
        <p:nvSpPr>
          <p:cNvPr id="2" name="Прямоугольник 1"/>
          <p:cNvSpPr/>
          <p:nvPr/>
        </p:nvSpPr>
        <p:spPr>
          <a:xfrm>
            <a:off x="2714612" y="500042"/>
            <a:ext cx="6143636" cy="3139321"/>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ru-RU" dirty="0" smtClean="0"/>
              <a:t>«Курносый Петя, с своими веселыми черными глазами, свежим румянцем и чуть пробивающимся пушком на щеках» становится после отъезда главной заботой матери, осознающей только в это время всю глубину своей любви к младшему ребенку. Во время войны Петя случайно попадает с поручением в отряд Денисова, где остается, желая принимать участие в настоящем деле. Он случайно гибнет, проявляя накануне смерти в отношениях с товарищами все лучшие черты «ростовской породы», унаследованные им в родном доме.</a:t>
            </a:r>
            <a:endParaRPr lang="ru-RU" dirty="0"/>
          </a:p>
        </p:txBody>
      </p:sp>
      <p:pic>
        <p:nvPicPr>
          <p:cNvPr id="3" name="Рисунок 2" descr="vojna.i.mir.1.avi_snapshot_00.26.23_[2011.03.05_18.18.23].jpg"/>
          <p:cNvPicPr>
            <a:picLocks noChangeAspect="1"/>
          </p:cNvPicPr>
          <p:nvPr/>
        </p:nvPicPr>
        <p:blipFill>
          <a:blip r:embed="rId3" cstate="print"/>
          <a:srcRect l="38541" r="35417"/>
          <a:stretch>
            <a:fillRect/>
          </a:stretch>
        </p:blipFill>
        <p:spPr>
          <a:xfrm>
            <a:off x="785786" y="2092050"/>
            <a:ext cx="1785950"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785794"/>
            <a:ext cx="8572560" cy="2554545"/>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«Чтобы жить честно, надо рваться, путаться, биться, ошибаться, начинать и бросать, и опять начинать, и опять бросать, и вечно бороться и лишаться. А спокойствие — душевная подлость».</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Прямоугольник 2"/>
          <p:cNvSpPr/>
          <p:nvPr/>
        </p:nvSpPr>
        <p:spPr>
          <a:xfrm>
            <a:off x="3071802" y="3429000"/>
            <a:ext cx="5500726" cy="954107"/>
          </a:xfrm>
          <a:prstGeom prst="rect">
            <a:avLst/>
          </a:prstGeom>
        </p:spPr>
        <p:txBody>
          <a:bodyPr wrap="square">
            <a:spAutoFit/>
            <a:scene3d>
              <a:camera prst="orthographicFront"/>
              <a:lightRig rig="balanced" dir="t">
                <a:rot lat="0" lon="0" rev="2100000"/>
              </a:lightRig>
            </a:scene3d>
            <a:sp3d extrusionH="57150" prstMaterial="metal">
              <a:bevelT w="38100" h="25400"/>
              <a:contourClr>
                <a:schemeClr val="bg2"/>
              </a:contourClr>
            </a:sp3d>
          </a:bodyPr>
          <a:lstStyle/>
          <a:p>
            <a:pPr algn="r"/>
            <a:r>
              <a:rPr lang="ru-RU" sz="2800" b="1" dirty="0" smtClean="0">
                <a:ln w="50800"/>
                <a:solidFill>
                  <a:schemeClr val="bg1">
                    <a:shade val="50000"/>
                  </a:schemeClr>
                </a:solidFill>
              </a:rPr>
              <a:t>(Из письма Л. Н. Толстого от 18 октября 1857 года.)</a:t>
            </a:r>
            <a:endParaRPr lang="ru-RU" sz="2800" b="1" dirty="0">
              <a:ln w="50800"/>
              <a:solidFill>
                <a:schemeClr val="bg1">
                  <a:shade val="50000"/>
                </a:schemeClr>
              </a:solidFill>
            </a:endParaRPr>
          </a:p>
        </p:txBody>
      </p:sp>
      <p:pic>
        <p:nvPicPr>
          <p:cNvPr id="4" name="Picture 4" descr="http://miranimashek.com/_ph/287/2/897670194.gif"/>
          <p:cNvPicPr>
            <a:picLocks noChangeAspect="1" noChangeArrowheads="1" noCrop="1"/>
          </p:cNvPicPr>
          <p:nvPr/>
        </p:nvPicPr>
        <p:blipFill>
          <a:blip r:embed="rId2" cstate="print"/>
          <a:srcRect/>
          <a:stretch>
            <a:fillRect/>
          </a:stretch>
        </p:blipFill>
        <p:spPr bwMode="auto">
          <a:xfrm>
            <a:off x="1571604" y="4286256"/>
            <a:ext cx="6357982" cy="839735"/>
          </a:xfrm>
          <a:prstGeom prst="rect">
            <a:avLst/>
          </a:prstGeom>
          <a:noFill/>
        </p:spPr>
      </p:pic>
      <p:pic>
        <p:nvPicPr>
          <p:cNvPr id="5" name="Picture 10" descr="карандаш"/>
          <p:cNvPicPr>
            <a:picLocks noChangeAspect="1" noChangeArrowheads="1" noCrop="1"/>
          </p:cNvPicPr>
          <p:nvPr/>
        </p:nvPicPr>
        <p:blipFill>
          <a:blip r:embed="rId3" cstate="print"/>
          <a:srcRect/>
          <a:stretch>
            <a:fillRect/>
          </a:stretch>
        </p:blipFill>
        <p:spPr bwMode="auto">
          <a:xfrm>
            <a:off x="428596" y="3571876"/>
            <a:ext cx="2776538" cy="2524125"/>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57356" y="1285860"/>
            <a:ext cx="5786478" cy="5078313"/>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ru-RU" dirty="0" smtClean="0"/>
              <a:t>Она появляется в романе очень редко, но в эти моменты успевает поразить нас своей холодностью и надменной «правильностью». Вера, единственная из всей семьи, производит неприятное впечатление, несмотря на ее красоту и хорошие манеры. Воспитание – вот что определило непохожесть Веры на остальных Ростовых. Граф Илья Андреевич объясняет это тем, что «</a:t>
            </a:r>
            <a:r>
              <a:rPr lang="ru-RU" dirty="0" err="1" smtClean="0"/>
              <a:t>графинюшка</a:t>
            </a:r>
            <a:r>
              <a:rPr lang="ru-RU" dirty="0" smtClean="0"/>
              <a:t> мудрила» со старшей дочерью. Да и сама графиня-мать говорит, что, в отличие от Наташи, Веру она «держала строго». Она уже с детства поняла, что остальные дети ей только мешают, она начинает постоянно делать им замечания. Вера и дети не понимают друг друга, не могут найти общий язык, и разница в возрасте здесь ни при чем. Душевный мир Веры не похож на мир Наташи или Николая. В нем нет места открытым чувствам, простоте, доверию.  В нем только холодность и расчетливость.</a:t>
            </a:r>
            <a:endParaRPr lang="ru-RU" dirty="0"/>
          </a:p>
        </p:txBody>
      </p:sp>
      <p:sp>
        <p:nvSpPr>
          <p:cNvPr id="3" name="TextBox 2"/>
          <p:cNvSpPr txBox="1"/>
          <p:nvPr/>
        </p:nvSpPr>
        <p:spPr>
          <a:xfrm>
            <a:off x="2500298" y="214290"/>
            <a:ext cx="4429156" cy="923330"/>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ru-RU" sz="5400" dirty="0" smtClean="0"/>
              <a:t>Вера Ростова</a:t>
            </a:r>
            <a:endParaRPr lang="ru-RU" sz="5400" dirty="0"/>
          </a:p>
        </p:txBody>
      </p:sp>
      <p:pic>
        <p:nvPicPr>
          <p:cNvPr id="4" name="Picture 4" descr="http://miranimashek.com/_ph/287/2/897670194.gif"/>
          <p:cNvPicPr>
            <a:picLocks noChangeAspect="1" noChangeArrowheads="1" noCrop="1"/>
          </p:cNvPicPr>
          <p:nvPr/>
        </p:nvPicPr>
        <p:blipFill>
          <a:blip r:embed="rId2" cstate="print"/>
          <a:srcRect/>
          <a:stretch>
            <a:fillRect/>
          </a:stretch>
        </p:blipFill>
        <p:spPr bwMode="auto">
          <a:xfrm rot="16200000">
            <a:off x="-1973336" y="3044851"/>
            <a:ext cx="6357982" cy="839735"/>
          </a:xfrm>
          <a:prstGeom prst="rect">
            <a:avLst/>
          </a:prstGeom>
          <a:noFill/>
        </p:spPr>
      </p:pic>
      <p:pic>
        <p:nvPicPr>
          <p:cNvPr id="5" name="Picture 4" descr="http://miranimashek.com/_ph/287/2/897670194.gif"/>
          <p:cNvPicPr>
            <a:picLocks noChangeAspect="1" noChangeArrowheads="1" noCrop="1"/>
          </p:cNvPicPr>
          <p:nvPr/>
        </p:nvPicPr>
        <p:blipFill>
          <a:blip r:embed="rId2" cstate="print"/>
          <a:srcRect/>
          <a:stretch>
            <a:fillRect/>
          </a:stretch>
        </p:blipFill>
        <p:spPr bwMode="auto">
          <a:xfrm rot="5400000">
            <a:off x="5241900" y="2901975"/>
            <a:ext cx="6357982" cy="83973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57356" y="357166"/>
            <a:ext cx="5643602" cy="92333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5400" dirty="0" smtClean="0"/>
              <a:t>Андрюша Ростов </a:t>
            </a:r>
            <a:endParaRPr lang="ru-RU" sz="5400" dirty="0"/>
          </a:p>
        </p:txBody>
      </p:sp>
      <p:pic>
        <p:nvPicPr>
          <p:cNvPr id="3" name="Рисунок 2" descr="vojna.i.mir.3.avi_snapshot_01.09.49_[2011.03.16_20.57.48].jpg"/>
          <p:cNvPicPr>
            <a:picLocks noChangeAspect="1"/>
          </p:cNvPicPr>
          <p:nvPr/>
        </p:nvPicPr>
        <p:blipFill>
          <a:blip r:embed="rId2" cstate="print"/>
          <a:srcRect r="46875"/>
          <a:stretch>
            <a:fillRect/>
          </a:stretch>
        </p:blipFill>
        <p:spPr>
          <a:xfrm>
            <a:off x="571472" y="1571612"/>
            <a:ext cx="3643314" cy="3048000"/>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4214810" y="1357298"/>
            <a:ext cx="4929190" cy="5355312"/>
          </a:xfrm>
          <a:prstGeom prst="rect">
            <a:avLst/>
          </a:prstGeom>
        </p:spPr>
        <p:txBody>
          <a:bodyPr wrap="square">
            <a:spAutoFit/>
          </a:bodyPr>
          <a:lstStyle/>
          <a:p>
            <a:r>
              <a:rPr lang="ru-RU" i="1" dirty="0" smtClean="0"/>
              <a:t>«Графиня Марья оглянулась, увидала за собой Андрюшу, почувствовала, что Соня права, и именно от этого вспыхнула и, видимо, с трудом удержалась от жесткого слова. Она ничего не сказала и, чтобы не послушаться ее, сделала знак рукой, чтобы Андрюша не шумел, а все-таки шел за ней, и подошла к двери. Соня прошла в другую дверь. Из комнаты, в которой спал Николай, слышалось его ровное, знакомое жене до малейших оттенков дыхание. Она, слыша это дыхание, видела перед собой его гладкий красивый лоб, усы, все лицо, на которое она так часто подолгу глядела, когда он спал, в тишине ночи. Николай вдруг пошевелился и крякнул. И в то же мгновение Андрюша из-за двери закричал:</a:t>
            </a:r>
          </a:p>
          <a:p>
            <a:r>
              <a:rPr lang="ru-RU" i="1" dirty="0" smtClean="0"/>
              <a:t>- Папенька, маменька тут стоит…</a:t>
            </a:r>
          </a:p>
          <a:p>
            <a:endParaRPr lang="ru-RU" i="1" dirty="0" smtClean="0"/>
          </a:p>
        </p:txBody>
      </p:sp>
      <p:sp>
        <p:nvSpPr>
          <p:cNvPr id="5" name="Прямоугольник 4"/>
          <p:cNvSpPr/>
          <p:nvPr/>
        </p:nvSpPr>
        <p:spPr>
          <a:xfrm>
            <a:off x="285720" y="4643446"/>
            <a:ext cx="3929090" cy="2031325"/>
          </a:xfrm>
          <a:prstGeom prst="rect">
            <a:avLst/>
          </a:prstGeom>
        </p:spPr>
        <p:txBody>
          <a:bodyPr wrap="square">
            <a:spAutoFit/>
          </a:bodyPr>
          <a:lstStyle/>
          <a:p>
            <a:r>
              <a:rPr lang="ru-RU" i="1" dirty="0" smtClean="0"/>
              <a:t>Графиня Марья побледнела от испуга и стала делать знаки сыну. Он замолк, и с минуту продолжалось страшное для графини Марьи молчание. Она знала, как не любил Николай, чтобы его будили.»</a:t>
            </a:r>
            <a:endParaRPr lang="ru-RU" i="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2643182"/>
            <a:ext cx="8072494" cy="1323439"/>
          </a:xfrm>
          <a:prstGeom prst="rect">
            <a:avLst/>
          </a:prstGeom>
          <a:noFill/>
        </p:spPr>
        <p:txBody>
          <a:bodyPr wrap="square" rtlCol="0">
            <a:spAutoFit/>
            <a:scene3d>
              <a:camera prst="isometricOffAxis1Righ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8000" b="1" cap="all" dirty="0" smtClean="0">
                <a:ln/>
                <a:solidFill>
                  <a:schemeClr val="accent1"/>
                </a:solidFill>
                <a:effectLst>
                  <a:outerShdw blurRad="50800" dist="38100" dir="5400000" algn="t" rotWithShape="0">
                    <a:prstClr val="black">
                      <a:alpha val="40000"/>
                    </a:prstClr>
                  </a:outerShdw>
                  <a:reflection blurRad="10000" stA="55000" endPos="48000" dist="500" dir="5400000" sy="-100000" algn="bl" rotWithShape="0"/>
                </a:effectLst>
              </a:rPr>
              <a:t>БОЛКОНСКИЕ</a:t>
            </a:r>
            <a:endParaRPr lang="ru-RU" sz="8000" b="1" cap="all" dirty="0">
              <a:ln/>
              <a:solidFill>
                <a:schemeClr val="accent1"/>
              </a:solidFill>
              <a:effectLst>
                <a:outerShdw blurRad="50800" dist="38100" dir="5400000" algn="t" rotWithShape="0">
                  <a:prstClr val="black">
                    <a:alpha val="40000"/>
                  </a:prstClr>
                </a:outerShdw>
                <a:reflection blurRad="10000" stA="55000" endPos="48000" dist="500" dir="5400000" sy="-100000" algn="bl" rotWithShape="0"/>
              </a:effectLst>
            </a:endParaRPr>
          </a:p>
        </p:txBody>
      </p:sp>
      <p:sp>
        <p:nvSpPr>
          <p:cNvPr id="3" name="Прямоугольник 2"/>
          <p:cNvSpPr/>
          <p:nvPr/>
        </p:nvSpPr>
        <p:spPr>
          <a:xfrm>
            <a:off x="2357422" y="4429132"/>
            <a:ext cx="6429420" cy="1938992"/>
          </a:xfrm>
          <a:prstGeom prst="rect">
            <a:avLst/>
          </a:prstGeom>
        </p:spPr>
        <p:txBody>
          <a:bodyPr wrap="square">
            <a:spAutoFit/>
          </a:bodyPr>
          <a:lstStyle/>
          <a:p>
            <a:r>
              <a:rPr lang="ru-RU" sz="2400" b="1" i="1" dirty="0" smtClean="0">
                <a:solidFill>
                  <a:schemeClr val="bg1"/>
                </a:solidFill>
                <a:effectLst>
                  <a:outerShdw blurRad="38100" dist="38100" dir="2700000" algn="tl">
                    <a:srgbClr val="000000">
                      <a:alpha val="43137"/>
                    </a:srgbClr>
                  </a:outerShdw>
                </a:effectLst>
              </a:rPr>
              <a:t>Все счастливые семьи похожи друг на друга, каждая несчастливая семья </a:t>
            </a:r>
          </a:p>
          <a:p>
            <a:r>
              <a:rPr lang="ru-RU" sz="2400" b="1" i="1" dirty="0" smtClean="0">
                <a:solidFill>
                  <a:schemeClr val="bg1"/>
                </a:solidFill>
                <a:effectLst>
                  <a:outerShdw blurRad="38100" dist="38100" dir="2700000" algn="tl">
                    <a:srgbClr val="000000">
                      <a:alpha val="43137"/>
                    </a:srgbClr>
                  </a:outerShdw>
                </a:effectLst>
              </a:rPr>
              <a:t>несчастлива по-своему.</a:t>
            </a:r>
          </a:p>
          <a:p>
            <a:endParaRPr lang="ru-RU" sz="2400" b="1" i="1" dirty="0" smtClean="0">
              <a:solidFill>
                <a:schemeClr val="bg1"/>
              </a:solidFill>
              <a:effectLst>
                <a:outerShdw blurRad="38100" dist="38100" dir="2700000" algn="tl">
                  <a:srgbClr val="000000">
                    <a:alpha val="43137"/>
                  </a:srgbClr>
                </a:outerShdw>
              </a:effectLst>
            </a:endParaRPr>
          </a:p>
          <a:p>
            <a:pPr algn="r"/>
            <a:r>
              <a:rPr lang="ru-RU" sz="2400" b="1" i="1" dirty="0" smtClean="0">
                <a:solidFill>
                  <a:schemeClr val="bg2"/>
                </a:solidFill>
                <a:effectLst>
                  <a:outerShdw blurRad="38100" dist="38100" dir="2700000" algn="tl">
                    <a:srgbClr val="000000">
                      <a:alpha val="43137"/>
                    </a:srgbClr>
                  </a:outerShdw>
                </a:effectLst>
              </a:rPr>
              <a:t>Лев Николаевич Толстой</a:t>
            </a:r>
            <a:endParaRPr lang="ru-RU" sz="2400" b="1" i="1" dirty="0">
              <a:solidFill>
                <a:schemeClr val="bg2"/>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571481"/>
            <a:ext cx="8215370" cy="34163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lgn="ctr"/>
            <a:r>
              <a:rPr lang="ru-RU" b="1" dirty="0" smtClean="0"/>
              <a:t>Состав семьи:</a:t>
            </a:r>
          </a:p>
          <a:p>
            <a:pPr marL="342900" indent="-342900">
              <a:buFont typeface="+mj-lt"/>
              <a:buAutoNum type="arabicPeriod"/>
            </a:pPr>
            <a:r>
              <a:rPr lang="ru-RU" dirty="0" smtClean="0"/>
              <a:t>Князь Николай Андреевич Болконский — старый князь, видный деятель екатерининской эпохи. </a:t>
            </a:r>
          </a:p>
          <a:p>
            <a:pPr marL="342900" indent="-342900">
              <a:buFont typeface="+mj-lt"/>
              <a:buAutoNum type="arabicPeriod"/>
            </a:pPr>
            <a:r>
              <a:rPr lang="ru-RU" dirty="0" smtClean="0"/>
              <a:t>Князь Андрей Николаевич Болконский (фр. </a:t>
            </a:r>
            <a:r>
              <a:rPr lang="ru-RU" dirty="0" err="1" smtClean="0"/>
              <a:t>André</a:t>
            </a:r>
            <a:r>
              <a:rPr lang="ru-RU" dirty="0" smtClean="0"/>
              <a:t>) — сын старого князя.</a:t>
            </a:r>
          </a:p>
          <a:p>
            <a:pPr marL="342900" indent="-342900">
              <a:buFont typeface="+mj-lt"/>
              <a:buAutoNum type="arabicPeriod"/>
            </a:pPr>
            <a:r>
              <a:rPr lang="ru-RU" dirty="0" smtClean="0"/>
              <a:t>Княжна Мария Николаевна (фр. </a:t>
            </a:r>
            <a:r>
              <a:rPr lang="ru-RU" dirty="0" err="1" smtClean="0"/>
              <a:t>Marie</a:t>
            </a:r>
            <a:r>
              <a:rPr lang="ru-RU" dirty="0" smtClean="0"/>
              <a:t>) — дочь старого князя, сестра князя Андрея, в замужестве графиня Ростова (жена Николая Ильича Ростова). </a:t>
            </a:r>
          </a:p>
          <a:p>
            <a:pPr marL="342900" indent="-342900">
              <a:buFont typeface="+mj-lt"/>
              <a:buAutoNum type="arabicPeriod"/>
            </a:pPr>
            <a:r>
              <a:rPr lang="ru-RU" dirty="0" smtClean="0"/>
              <a:t>Лиза (фр. </a:t>
            </a:r>
            <a:r>
              <a:rPr lang="ru-RU" dirty="0" err="1" smtClean="0"/>
              <a:t>Lise</a:t>
            </a:r>
            <a:r>
              <a:rPr lang="ru-RU" dirty="0" smtClean="0"/>
              <a:t>)</a:t>
            </a:r>
            <a:r>
              <a:rPr lang="ru-RU" dirty="0"/>
              <a:t> (</a:t>
            </a:r>
            <a:r>
              <a:rPr lang="ru-RU" dirty="0" err="1"/>
              <a:t>урожд</a:t>
            </a:r>
            <a:r>
              <a:rPr lang="ru-RU" dirty="0"/>
              <a:t>. </a:t>
            </a:r>
            <a:r>
              <a:rPr lang="ru-RU" dirty="0" err="1"/>
              <a:t>Мейнен</a:t>
            </a:r>
            <a:r>
              <a:rPr lang="ru-RU" dirty="0"/>
              <a:t>)</a:t>
            </a:r>
            <a:r>
              <a:rPr lang="ru-RU" dirty="0" smtClean="0"/>
              <a:t> — первая жена князя Андрея Болконского, умерла родами сына Николая.</a:t>
            </a:r>
          </a:p>
          <a:p>
            <a:pPr marL="342900" indent="-342900">
              <a:buFont typeface="+mj-lt"/>
              <a:buAutoNum type="arabicPeriod"/>
            </a:pPr>
            <a:r>
              <a:rPr lang="ru-RU" dirty="0" smtClean="0"/>
              <a:t>Молодой князь Николай Андреевич Болконский (Николенька) — сын князя Андрея.</a:t>
            </a:r>
            <a:endParaRPr lang="ru-RU" b="1" dirty="0" smtClean="0"/>
          </a:p>
          <a:p>
            <a:pPr marL="342900" indent="-342900">
              <a:buFont typeface="+mj-lt"/>
              <a:buAutoNum type="arabicPeriod"/>
            </a:pPr>
            <a:endParaRPr lang="ru-RU" dirty="0" smtClean="0"/>
          </a:p>
        </p:txBody>
      </p:sp>
      <p:pic>
        <p:nvPicPr>
          <p:cNvPr id="4" name="Picture 4" descr="http://miranimashek.com/_ph/287/2/897670194.gif"/>
          <p:cNvPicPr>
            <a:picLocks noChangeAspect="1" noChangeArrowheads="1" noCrop="1"/>
          </p:cNvPicPr>
          <p:nvPr/>
        </p:nvPicPr>
        <p:blipFill>
          <a:blip r:embed="rId2" cstate="print"/>
          <a:srcRect/>
          <a:stretch>
            <a:fillRect/>
          </a:stretch>
        </p:blipFill>
        <p:spPr bwMode="auto">
          <a:xfrm>
            <a:off x="857224" y="4143380"/>
            <a:ext cx="7572415" cy="1000132"/>
          </a:xfrm>
          <a:prstGeom prst="rect">
            <a:avLst/>
          </a:prstGeom>
          <a:noFill/>
        </p:spPr>
      </p:pic>
      <p:sp>
        <p:nvSpPr>
          <p:cNvPr id="5" name="TextBox 4"/>
          <p:cNvSpPr txBox="1"/>
          <p:nvPr/>
        </p:nvSpPr>
        <p:spPr>
          <a:xfrm>
            <a:off x="3571868" y="5000636"/>
            <a:ext cx="200026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dirty="0" smtClean="0"/>
              <a:t>Статус семьи:</a:t>
            </a:r>
          </a:p>
          <a:p>
            <a:r>
              <a:rPr lang="ru-RU" dirty="0" smtClean="0"/>
              <a:t>Неполная семья</a:t>
            </a:r>
            <a:endParaRPr lang="ru-RU"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357166"/>
            <a:ext cx="7786742" cy="64633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ru-RU" sz="3600" dirty="0" smtClean="0"/>
              <a:t>Характерные черты семьи:</a:t>
            </a:r>
          </a:p>
        </p:txBody>
      </p:sp>
      <p:sp>
        <p:nvSpPr>
          <p:cNvPr id="3" name="TextBox 2"/>
          <p:cNvSpPr txBox="1"/>
          <p:nvPr/>
        </p:nvSpPr>
        <p:spPr>
          <a:xfrm>
            <a:off x="357158" y="1214422"/>
            <a:ext cx="8358246" cy="5078313"/>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marL="342900" indent="-342900">
              <a:buFont typeface="+mj-lt"/>
              <a:buAutoNum type="arabicPeriod"/>
            </a:pPr>
            <a:r>
              <a:rPr lang="ru-RU" dirty="0" smtClean="0">
                <a:solidFill>
                  <a:schemeClr val="bg1"/>
                </a:solidFill>
              </a:rPr>
              <a:t>Старшее поколение </a:t>
            </a:r>
            <a:r>
              <a:rPr lang="ru-RU" dirty="0" smtClean="0"/>
              <a:t>- старый князь Николай Андреевич Болконский — упрямый и властный старик, не склоняющийся ни перед чем. Генерал-аншеф при Павле I, был сослан в деревню. Хотя ему при новом царствовании был уже разрешен въезд в столицы, он не мог простить обиду и продолжал жить в Лысых Горах. Он считал пороками праздность и суеверие, добродетелями — деятельность и ум. «Постоянно был занят то писанием своих мемуаров, то выкладками из высшей математики, то точением табакерок на станке, то работой в саду и наблюдением над постройками». Главное — честь.</a:t>
            </a:r>
          </a:p>
          <a:p>
            <a:endParaRPr lang="ru-RU" dirty="0" smtClean="0">
              <a:solidFill>
                <a:schemeClr val="bg1"/>
              </a:solidFill>
            </a:endParaRPr>
          </a:p>
          <a:p>
            <a:pPr marL="342900" indent="-342900"/>
            <a:r>
              <a:rPr lang="ru-RU" dirty="0" smtClean="0">
                <a:solidFill>
                  <a:schemeClr val="bg1"/>
                </a:solidFill>
              </a:rPr>
              <a:t>2.   Отношения в семье между взрослыми и детьми </a:t>
            </a:r>
            <a:r>
              <a:rPr lang="ru-RU" dirty="0" smtClean="0"/>
              <a:t>- отношения без сентиментальностей. Отец — непререкаемый авторитет, хотя он «с людьми, окружающими его, от дочери до слуг… был резок и неизменно требователен, и потому, не быв жестоким, он возбуждал к себе страх и почтительность». Почтение к отцу, который сам занимался воспитанием Марьи, отрицая нормы воспитания в придворных кругах. Скрытая любовь отца, мужская. Главное — жизнь по законам ума</a:t>
            </a:r>
          </a:p>
          <a:p>
            <a:endParaRPr lang="ru-RU"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00034" y="285728"/>
            <a:ext cx="8286808" cy="2585323"/>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marL="342900" indent="-342900">
              <a:buFont typeface="+mj-lt"/>
              <a:buAutoNum type="arabicPeriod" startAt="3"/>
            </a:pPr>
            <a:r>
              <a:rPr lang="ru-RU" dirty="0" smtClean="0">
                <a:solidFill>
                  <a:schemeClr val="bg1"/>
                </a:solidFill>
              </a:rPr>
              <a:t>Отношения между детьми </a:t>
            </a:r>
            <a:r>
              <a:rPr lang="ru-RU" dirty="0" smtClean="0"/>
              <a:t>- сложность положения княжны Марьи в семье — ей не с кем поделиться. В отношениях с Андреем — глубокая привязанность и любовь. В детях Болконских — высокая честность и чувство собственного достоинства. Религиозность, доброта княжны Марьи. </a:t>
            </a:r>
          </a:p>
          <a:p>
            <a:pPr marL="342900" indent="-342900">
              <a:buFont typeface="+mj-lt"/>
              <a:buAutoNum type="arabicPeriod" startAt="4"/>
            </a:pPr>
            <a:r>
              <a:rPr lang="ru-RU" dirty="0" smtClean="0">
                <a:solidFill>
                  <a:schemeClr val="bg1"/>
                </a:solidFill>
              </a:rPr>
              <a:t>Отношение к народу </a:t>
            </a:r>
            <a:r>
              <a:rPr lang="ru-RU" dirty="0" smtClean="0"/>
              <a:t>- разумное восприятие народных проблем: преобразования в селе </a:t>
            </a:r>
            <a:r>
              <a:rPr lang="ru-RU" dirty="0" err="1" smtClean="0"/>
              <a:t>Богучарове</a:t>
            </a:r>
            <a:r>
              <a:rPr lang="ru-RU" dirty="0" smtClean="0"/>
              <a:t>, направленные на улучшение жизни крестьян. Отношения Андрея с солдатами.</a:t>
            </a:r>
          </a:p>
          <a:p>
            <a:endParaRPr lang="ru-RU" dirty="0" smtClean="0"/>
          </a:p>
        </p:txBody>
      </p:sp>
      <p:sp>
        <p:nvSpPr>
          <p:cNvPr id="6" name="Прямоугольник 5"/>
          <p:cNvSpPr/>
          <p:nvPr/>
        </p:nvSpPr>
        <p:spPr>
          <a:xfrm>
            <a:off x="4286248" y="2500306"/>
            <a:ext cx="4572000" cy="3970318"/>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marL="342900" indent="-342900">
              <a:buFont typeface="+mj-lt"/>
              <a:buAutoNum type="arabicPeriod" startAt="5"/>
            </a:pPr>
            <a:r>
              <a:rPr lang="ru-RU" dirty="0" smtClean="0">
                <a:solidFill>
                  <a:schemeClr val="bg1"/>
                </a:solidFill>
              </a:rPr>
              <a:t>Патриотизм</a:t>
            </a:r>
            <a:r>
              <a:rPr lang="ru-RU" dirty="0" smtClean="0"/>
              <a:t> - Глубокий патриотизм и отца, и детей. Андрей сражается во время войны 1805—1807 годов, уходит в отряд Багратиона, в 1812 году уходит из штаба, командует полком (солдаты называют его «наш князь»). Старый Болконский сам пытается защищать свою землю. Княжна Марья отказывается от покровительства французов и уезжает из Лысых Гор, которые должны захватить французы.</a:t>
            </a:r>
          </a:p>
          <a:p>
            <a:pPr marL="342900" indent="-342900">
              <a:buFont typeface="+mj-lt"/>
              <a:buAutoNum type="arabicPeriod" startAt="6"/>
            </a:pPr>
            <a:r>
              <a:rPr lang="ru-RU" dirty="0" smtClean="0">
                <a:solidFill>
                  <a:schemeClr val="bg1"/>
                </a:solidFill>
              </a:rPr>
              <a:t>Недостатки</a:t>
            </a:r>
            <a:r>
              <a:rPr lang="ru-RU" dirty="0" smtClean="0"/>
              <a:t> - тяжелый, иногда </a:t>
            </a:r>
            <a:r>
              <a:rPr lang="ru-RU" dirty="0" err="1" smtClean="0"/>
              <a:t>самодурный</a:t>
            </a:r>
            <a:r>
              <a:rPr lang="ru-RU" dirty="0" smtClean="0"/>
              <a:t> характер старого Болконского.</a:t>
            </a:r>
            <a:endParaRPr lang="ru-RU" dirty="0"/>
          </a:p>
        </p:txBody>
      </p:sp>
      <p:grpSp>
        <p:nvGrpSpPr>
          <p:cNvPr id="5" name="Группа 4"/>
          <p:cNvGrpSpPr/>
          <p:nvPr/>
        </p:nvGrpSpPr>
        <p:grpSpPr>
          <a:xfrm>
            <a:off x="357158" y="3000372"/>
            <a:ext cx="4214842" cy="3357586"/>
            <a:chOff x="428596" y="2928934"/>
            <a:chExt cx="4357718" cy="3429024"/>
          </a:xfrm>
        </p:grpSpPr>
        <p:sp>
          <p:nvSpPr>
            <p:cNvPr id="3" name="Облако 2"/>
            <p:cNvSpPr/>
            <p:nvPr/>
          </p:nvSpPr>
          <p:spPr>
            <a:xfrm>
              <a:off x="428596" y="2928934"/>
              <a:ext cx="4357718" cy="3429024"/>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2" name="Прямоугольник 1"/>
            <p:cNvSpPr/>
            <p:nvPr/>
          </p:nvSpPr>
          <p:spPr>
            <a:xfrm>
              <a:off x="1142976" y="3857628"/>
              <a:ext cx="2928942" cy="1754326"/>
            </a:xfrm>
            <a:prstGeom prst="rect">
              <a:avLst/>
            </a:prstGeom>
          </p:spPr>
          <p:txBody>
            <a:bodyPr wrap="square">
              <a:spAutoFit/>
            </a:bodyPr>
            <a:lstStyle/>
            <a:p>
              <a:pPr algn="ctr"/>
              <a:r>
                <a:rPr lang="ru-RU" b="1" dirty="0" smtClean="0">
                  <a:solidFill>
                    <a:schemeClr val="bg1"/>
                  </a:solidFill>
                </a:rPr>
                <a:t>Княжна Марья — тоже идеал женщины, по мнению Толстого, его любимая героиня, способная быть хранительницей очага</a:t>
              </a:r>
              <a:endParaRPr lang="ru-RU" b="1" dirty="0">
                <a:solidFill>
                  <a:schemeClr val="bg1"/>
                </a:solidFill>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785794"/>
            <a:ext cx="8858280" cy="5262979"/>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Строгость</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карьеризм</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Сдержанность</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Гордость</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Интеллект</a:t>
            </a:r>
          </a:p>
          <a:p>
            <a:pPr marL="342900" indent="-342900" algn="ctr">
              <a:buFont typeface="+mj-lt"/>
              <a:buAutoNum type="arabicPeriod"/>
            </a:pPr>
            <a:r>
              <a:rPr lang="ru-RU" sz="4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Самообразованность</a:t>
            </a:r>
            <a:endPar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достоинство</a:t>
            </a:r>
            <a:endParaRPr lang="ru-RU" sz="4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0166" y="357166"/>
            <a:ext cx="6000792" cy="830997"/>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4800" dirty="0" smtClean="0"/>
              <a:t>Андрей Болконский</a:t>
            </a:r>
            <a:endParaRPr lang="ru-RU" sz="4800" dirty="0"/>
          </a:p>
        </p:txBody>
      </p:sp>
      <p:sp>
        <p:nvSpPr>
          <p:cNvPr id="5" name="Прямоугольник 4"/>
          <p:cNvSpPr/>
          <p:nvPr/>
        </p:nvSpPr>
        <p:spPr>
          <a:xfrm>
            <a:off x="4143372" y="1285860"/>
            <a:ext cx="4572000" cy="4524315"/>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just"/>
            <a:r>
              <a:rPr lang="ru-RU" i="1" dirty="0" smtClean="0">
                <a:solidFill>
                  <a:schemeClr val="bg1"/>
                </a:solidFill>
              </a:rPr>
              <a:t>«Князь Болконский был небольшого роста, весьма красивый молодой человек с определенными и сухими чертами. Всё в его фигуре, начиная от усталого, скучающего взгляда до тихого мерного шага, представляло самую резкую противоположность с его маленькою, оживленною женой. Ему, видимо, все бывшие в гостиной не только были знакомы, но уж надоели так, что и смотреть на них и слушать их ему было очень скучно. Из всех же прискучивших ему лиц, лицо его хорошенькой жены, казалось, больше всех ему надоело. С гримасой, портившею его красивое лицо, он отвернулся от нее…»</a:t>
            </a:r>
            <a:endParaRPr lang="ru-RU" dirty="0">
              <a:solidFill>
                <a:schemeClr val="bg1"/>
              </a:solidFill>
            </a:endParaRPr>
          </a:p>
        </p:txBody>
      </p:sp>
      <p:pic>
        <p:nvPicPr>
          <p:cNvPr id="6" name="Рисунок 5" descr="vojna.i.mir.1.avi_snapshot_00.45.15_[2011.03.05_19.03.12].jpg"/>
          <p:cNvPicPr>
            <a:picLocks noChangeAspect="1"/>
          </p:cNvPicPr>
          <p:nvPr/>
        </p:nvPicPr>
        <p:blipFill>
          <a:blip r:embed="rId2" cstate="print"/>
          <a:srcRect l="28125" r="28125"/>
          <a:stretch>
            <a:fillRect/>
          </a:stretch>
        </p:blipFill>
        <p:spPr>
          <a:xfrm>
            <a:off x="827584" y="2024017"/>
            <a:ext cx="3000396"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vojna.i.mir.2.avi_snapshot_00.17.08_[2011.03.17_00.08.51].jpg"/>
          <p:cNvPicPr>
            <a:picLocks noChangeAspect="1"/>
          </p:cNvPicPr>
          <p:nvPr/>
        </p:nvPicPr>
        <p:blipFill>
          <a:blip r:embed="rId2" cstate="print"/>
          <a:srcRect l="14583" r="32292"/>
          <a:stretch>
            <a:fillRect/>
          </a:stretch>
        </p:blipFill>
        <p:spPr>
          <a:xfrm>
            <a:off x="5000628" y="2714620"/>
            <a:ext cx="3643338" cy="3048000"/>
          </a:xfrm>
          <a:prstGeom prst="rect">
            <a:avLst/>
          </a:prstGeom>
          <a:ln>
            <a:noFill/>
          </a:ln>
          <a:effectLst>
            <a:outerShdw blurRad="292100" dist="139700" dir="2700000" algn="tl" rotWithShape="0">
              <a:srgbClr val="333333">
                <a:alpha val="65000"/>
              </a:srgbClr>
            </a:outerShdw>
          </a:effectLst>
        </p:spPr>
      </p:pic>
      <p:sp>
        <p:nvSpPr>
          <p:cNvPr id="2" name="Прямоугольник 1"/>
          <p:cNvSpPr/>
          <p:nvPr/>
        </p:nvSpPr>
        <p:spPr>
          <a:xfrm>
            <a:off x="4286248" y="428604"/>
            <a:ext cx="4572000" cy="2308324"/>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just"/>
            <a:r>
              <a:rPr lang="ru-RU" dirty="0" smtClean="0">
                <a:solidFill>
                  <a:schemeClr val="bg1"/>
                </a:solidFill>
              </a:rPr>
              <a:t>В отличие от многих персонажей романа, у которых были легко узнаваемые прототипы среди людей 1810-1820 годов или современников Толстого, а также его близких, у Андрея Болконского не было явно угадываемого прототипа. Автор настаивал на вымышленное имя этого героя. </a:t>
            </a:r>
            <a:endParaRPr lang="ru-RU" dirty="0">
              <a:solidFill>
                <a:schemeClr val="bg1"/>
              </a:solidFill>
            </a:endParaRPr>
          </a:p>
        </p:txBody>
      </p:sp>
      <p:sp>
        <p:nvSpPr>
          <p:cNvPr id="3" name="Прямоугольник 2"/>
          <p:cNvSpPr/>
          <p:nvPr/>
        </p:nvSpPr>
        <p:spPr>
          <a:xfrm>
            <a:off x="500034" y="3786190"/>
            <a:ext cx="4572000" cy="1754326"/>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just"/>
            <a:r>
              <a:rPr lang="ru-RU" dirty="0" smtClean="0">
                <a:solidFill>
                  <a:schemeClr val="bg1"/>
                </a:solidFill>
              </a:rPr>
              <a:t>Он умен, смел, глубоко порядочен, безукоризненно честен и горд. Андрей Болконский обладает сильной волей, он сдержан и практичен. Его чувство собственного достоинства выходит за рамки привычных представлений.</a:t>
            </a:r>
            <a:endParaRPr lang="ru-RU" dirty="0">
              <a:solidFill>
                <a:schemeClr val="bg1"/>
              </a:solidFill>
            </a:endParaRPr>
          </a:p>
        </p:txBody>
      </p:sp>
      <p:pic>
        <p:nvPicPr>
          <p:cNvPr id="4" name="Рисунок 3" descr="vojna.i.mir.1.avi_snapshot_00.45.20_[2011.03.05_19.03.22].jpg"/>
          <p:cNvPicPr>
            <a:picLocks noChangeAspect="1"/>
          </p:cNvPicPr>
          <p:nvPr/>
        </p:nvPicPr>
        <p:blipFill>
          <a:blip r:embed="rId3" cstate="print"/>
          <a:srcRect l="21875" r="27083"/>
          <a:stretch>
            <a:fillRect/>
          </a:stretch>
        </p:blipFill>
        <p:spPr>
          <a:xfrm>
            <a:off x="428596" y="571480"/>
            <a:ext cx="3500462" cy="3048000"/>
          </a:xfrm>
          <a:prstGeom prst="rect">
            <a:avLst/>
          </a:prstGeom>
          <a:ln>
            <a:noFill/>
          </a:ln>
          <a:effectLst>
            <a:outerShdw blurRad="292100" dist="139700" dir="2700000" algn="tl" rotWithShape="0">
              <a:srgbClr val="333333">
                <a:alpha val="65000"/>
              </a:srgbClr>
            </a:outerShdw>
          </a:effectLst>
        </p:spPr>
      </p:pic>
      <p:pic>
        <p:nvPicPr>
          <p:cNvPr id="5" name="Picture 4" descr="http://miranimashek.com/_ph/287/2/897670194.gif"/>
          <p:cNvPicPr>
            <a:picLocks noChangeAspect="1" noChangeArrowheads="1" noCrop="1"/>
          </p:cNvPicPr>
          <p:nvPr/>
        </p:nvPicPr>
        <p:blipFill>
          <a:blip r:embed="rId4" cstate="print"/>
          <a:srcRect/>
          <a:stretch>
            <a:fillRect/>
          </a:stretch>
        </p:blipFill>
        <p:spPr bwMode="auto">
          <a:xfrm>
            <a:off x="1428728" y="5715016"/>
            <a:ext cx="6357982" cy="839735"/>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71934" y="428604"/>
            <a:ext cx="4572000" cy="563231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just"/>
            <a:r>
              <a:rPr lang="ru-RU" dirty="0" smtClean="0">
                <a:solidFill>
                  <a:schemeClr val="bg1"/>
                </a:solidFill>
              </a:rPr>
              <a:t>На Бородинском поле Андрей получает ранение и по стечению обстоятельств уезжает из оставляемой жителями Москвы в обозе Ростовых. Под влиянием пережитых военных событий, новых мыслей, физических страданий и раскаяния Наташи, Андрей примиряется с ней, однако, поднявшись до прощения, перешагнув через свою оскорбленную гордость, а главное, уяснив, что истинным смыслом жизни является любовь к ближним, он переживает нравственный надлом. После вещего для него сна о безуспешности борьбы со смертью, Андрей постепенно угасает, несмотря на миновавшую физическую опасность; открывшаяся для него истина, движущая «живой человеческой жизнью», выше и больше того, что может вместить его гордая душа.</a:t>
            </a:r>
            <a:endParaRPr lang="ru-RU" dirty="0">
              <a:solidFill>
                <a:schemeClr val="bg1"/>
              </a:solidFill>
            </a:endParaRPr>
          </a:p>
        </p:txBody>
      </p:sp>
      <p:pic>
        <p:nvPicPr>
          <p:cNvPr id="3" name="Рисунок 2" descr="!!!.jpg"/>
          <p:cNvPicPr>
            <a:picLocks noChangeAspect="1"/>
          </p:cNvPicPr>
          <p:nvPr/>
        </p:nvPicPr>
        <p:blipFill>
          <a:blip r:embed="rId2" cstate="print"/>
          <a:srcRect l="7291" r="39583"/>
          <a:stretch>
            <a:fillRect/>
          </a:stretch>
        </p:blipFill>
        <p:spPr>
          <a:xfrm>
            <a:off x="353096" y="1720759"/>
            <a:ext cx="3643338"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86182" y="428604"/>
            <a:ext cx="5000660" cy="1631216"/>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ru-RU" sz="2000" b="1" i="1" dirty="0" smtClean="0">
                <a:ln/>
                <a:solidFill>
                  <a:schemeClr val="accent3"/>
                </a:solidFill>
                <a:latin typeface="Verdana" pitchFamily="34" charset="0"/>
              </a:rPr>
              <a:t>« Это не роман вообще, не исторический роман, даже не историческая хроника, это хроника семейная… это быль, и были семейные». </a:t>
            </a:r>
            <a:endParaRPr lang="ru-RU" sz="2000" b="1" dirty="0">
              <a:ln/>
              <a:solidFill>
                <a:schemeClr val="accent3"/>
              </a:solidFill>
            </a:endParaRPr>
          </a:p>
        </p:txBody>
      </p:sp>
      <p:sp>
        <p:nvSpPr>
          <p:cNvPr id="3" name="Прямоугольник 2"/>
          <p:cNvSpPr/>
          <p:nvPr/>
        </p:nvSpPr>
        <p:spPr>
          <a:xfrm>
            <a:off x="6858016" y="2000240"/>
            <a:ext cx="1688283" cy="400110"/>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ru-RU" sz="2000" b="1" dirty="0" smtClean="0">
                <a:ln w="50800"/>
                <a:solidFill>
                  <a:schemeClr val="bg1">
                    <a:shade val="50000"/>
                  </a:schemeClr>
                </a:solidFill>
                <a:latin typeface="Verdana" pitchFamily="34" charset="0"/>
              </a:rPr>
              <a:t>Н.Страхов</a:t>
            </a:r>
            <a:endParaRPr lang="ru-RU" sz="2000" b="1" dirty="0">
              <a:ln w="50800"/>
              <a:solidFill>
                <a:schemeClr val="bg1">
                  <a:shade val="50000"/>
                </a:schemeClr>
              </a:solidFill>
            </a:endParaRPr>
          </a:p>
        </p:txBody>
      </p:sp>
      <p:pic>
        <p:nvPicPr>
          <p:cNvPr id="1026" name="Picture 2" descr="http://www.fotonons.ru/images/10.11.10/160807lml.jpg"/>
          <p:cNvPicPr>
            <a:picLocks noChangeAspect="1" noChangeArrowheads="1"/>
          </p:cNvPicPr>
          <p:nvPr/>
        </p:nvPicPr>
        <p:blipFill>
          <a:blip r:embed="rId2" cstate="print"/>
          <a:srcRect/>
          <a:stretch>
            <a:fillRect/>
          </a:stretch>
        </p:blipFill>
        <p:spPr bwMode="auto">
          <a:xfrm>
            <a:off x="285720" y="857232"/>
            <a:ext cx="3445298" cy="4633928"/>
          </a:xfrm>
          <a:prstGeom prst="rect">
            <a:avLst/>
          </a:prstGeom>
          <a:noFill/>
        </p:spPr>
      </p:pic>
      <p:sp>
        <p:nvSpPr>
          <p:cNvPr id="5" name="Прямоугольник 4"/>
          <p:cNvSpPr/>
          <p:nvPr/>
        </p:nvSpPr>
        <p:spPr>
          <a:xfrm>
            <a:off x="4000496" y="2500306"/>
            <a:ext cx="4572000" cy="2246769"/>
          </a:xfrm>
          <a:prstGeom prst="rect">
            <a:avLst/>
          </a:prstGeom>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ru-RU" sz="2000" b="1" i="1" dirty="0" smtClean="0">
                <a:ln/>
                <a:solidFill>
                  <a:schemeClr val="accent3"/>
                </a:solidFill>
              </a:rPr>
              <a:t> «От обычного семейного романа роман Толстого отличается тем, что это, так сказать, открытая семья, с отворенной дверью – она готова  распространиться,  путь в  семью – это путь к людям». </a:t>
            </a:r>
            <a:endParaRPr lang="ru-RU" sz="2000" b="1" i="1" dirty="0">
              <a:ln/>
              <a:solidFill>
                <a:schemeClr val="accent3"/>
              </a:solidFill>
            </a:endParaRPr>
          </a:p>
        </p:txBody>
      </p:sp>
      <p:sp>
        <p:nvSpPr>
          <p:cNvPr id="7" name="Прямоугольник 6"/>
          <p:cNvSpPr/>
          <p:nvPr/>
        </p:nvSpPr>
        <p:spPr>
          <a:xfrm>
            <a:off x="6357950" y="4786322"/>
            <a:ext cx="2305696" cy="400110"/>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r>
              <a:rPr lang="ru-RU" sz="2000" b="1" dirty="0" smtClean="0">
                <a:ln w="50800"/>
                <a:solidFill>
                  <a:schemeClr val="bg1">
                    <a:shade val="50000"/>
                  </a:schemeClr>
                </a:solidFill>
              </a:rPr>
              <a:t>Н.Я. Берковский</a:t>
            </a:r>
            <a:endParaRPr lang="ru-RU" sz="2000" b="1" dirty="0">
              <a:ln w="50800"/>
              <a:solidFill>
                <a:schemeClr val="bg1">
                  <a:shade val="50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20" y="357166"/>
            <a:ext cx="8715436" cy="76944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ru-RU" sz="4400" dirty="0" smtClean="0"/>
              <a:t>Николай Андреевич Болконский</a:t>
            </a:r>
            <a:endParaRPr lang="ru-RU" sz="4400" dirty="0"/>
          </a:p>
        </p:txBody>
      </p:sp>
      <p:sp>
        <p:nvSpPr>
          <p:cNvPr id="3" name="Прямоугольник 2"/>
          <p:cNvSpPr/>
          <p:nvPr/>
        </p:nvSpPr>
        <p:spPr>
          <a:xfrm>
            <a:off x="4143372" y="1285860"/>
            <a:ext cx="4572000" cy="2308324"/>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just"/>
            <a:r>
              <a:rPr lang="ru-RU" dirty="0" smtClean="0">
                <a:solidFill>
                  <a:schemeClr val="bg1"/>
                </a:solidFill>
              </a:rPr>
              <a:t>Болконский Николай Андреевич — князь, генерал-аншеф, отставленный от службы при Павле I и сосланный в деревню. Отец княжны Марьи и князя Андрея. В образе старого князя Толстой восстановил многие черты своего деда по матери, князя Н. С. Волконского, «умного, гордого и даровитого человека».</a:t>
            </a:r>
            <a:endParaRPr lang="ru-RU" dirty="0">
              <a:solidFill>
                <a:schemeClr val="bg1"/>
              </a:solidFill>
            </a:endParaRPr>
          </a:p>
        </p:txBody>
      </p:sp>
      <p:pic>
        <p:nvPicPr>
          <p:cNvPr id="6" name="Рисунок 5" descr="vojna.i.mir.1.avi_snapshot_00.49.32_[2011.03.05_19.08.03].jpg"/>
          <p:cNvPicPr>
            <a:picLocks noChangeAspect="1"/>
          </p:cNvPicPr>
          <p:nvPr/>
        </p:nvPicPr>
        <p:blipFill>
          <a:blip r:embed="rId2" cstate="print"/>
          <a:srcRect l="30208" r="31250"/>
          <a:stretch>
            <a:fillRect/>
          </a:stretch>
        </p:blipFill>
        <p:spPr>
          <a:xfrm>
            <a:off x="5652120" y="3647631"/>
            <a:ext cx="2643206" cy="3048000"/>
          </a:xfrm>
          <a:prstGeom prst="rect">
            <a:avLst/>
          </a:prstGeom>
          <a:ln>
            <a:noFill/>
          </a:ln>
          <a:effectLst>
            <a:outerShdw blurRad="292100" dist="139700" dir="2700000" algn="tl" rotWithShape="0">
              <a:srgbClr val="333333">
                <a:alpha val="65000"/>
              </a:srgbClr>
            </a:outerShdw>
          </a:effectLst>
        </p:spPr>
      </p:pic>
      <p:pic>
        <p:nvPicPr>
          <p:cNvPr id="7" name="Рисунок 6" descr="!!!!!!!.jpg"/>
          <p:cNvPicPr>
            <a:picLocks noChangeAspect="1"/>
          </p:cNvPicPr>
          <p:nvPr/>
        </p:nvPicPr>
        <p:blipFill>
          <a:blip r:embed="rId3" cstate="print"/>
          <a:srcRect l="23958" r="45833"/>
          <a:stretch>
            <a:fillRect/>
          </a:stretch>
        </p:blipFill>
        <p:spPr>
          <a:xfrm>
            <a:off x="1115616" y="1916832"/>
            <a:ext cx="2071702"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28992" y="357167"/>
            <a:ext cx="5286396" cy="6186309"/>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just"/>
            <a:r>
              <a:rPr lang="ru-RU" dirty="0" smtClean="0">
                <a:solidFill>
                  <a:schemeClr val="bg1"/>
                </a:solidFill>
              </a:rPr>
              <a:t>Живет в деревне, педантично распределяя свое время, более всего не вынося праздности, глупости, суеверия и нарушения раз установленного порядка; со всеми требователен и резок, часто изводит свою дочь придирками, в глубине души любя ее. Всеми почитаемый князь «ходил по-старинному, в кафтане и пудре», был невысок, «в напудренном паричке... с маленькими сухими ручками и седыми висячими бровями, иногда, как он насупливался, застилавшими блеск умных и точно молодых блестящих глаз». Он очень горд, умен, сдержан в проявлении чувства; едва ли не главной его заботой является сохранение фамильной чести и достоинства. До последних дней жизни старый князь сохраняет интерес к политическим и военным событиям, лишь перед самой смертью теряя реальные представления о масштабах случившегося с Россией несчастья. Именно им воспитаны чувства гордости, долга, патриотизма и щепетильной честности в сыне Андрее.</a:t>
            </a:r>
            <a:endParaRPr lang="ru-RU" dirty="0">
              <a:solidFill>
                <a:schemeClr val="bg1"/>
              </a:solidFill>
            </a:endParaRPr>
          </a:p>
        </p:txBody>
      </p:sp>
      <p:pic>
        <p:nvPicPr>
          <p:cNvPr id="3" name="Рисунок 2" descr="!11.jpg"/>
          <p:cNvPicPr>
            <a:picLocks noChangeAspect="1"/>
          </p:cNvPicPr>
          <p:nvPr/>
        </p:nvPicPr>
        <p:blipFill>
          <a:blip r:embed="rId2" cstate="print"/>
          <a:srcRect l="21875" r="41667"/>
          <a:stretch>
            <a:fillRect/>
          </a:stretch>
        </p:blipFill>
        <p:spPr>
          <a:xfrm>
            <a:off x="714348" y="1628800"/>
            <a:ext cx="2500330"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1604" y="357166"/>
            <a:ext cx="6429420" cy="923330"/>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5400" dirty="0" smtClean="0"/>
              <a:t>Мария Болконская</a:t>
            </a:r>
            <a:endParaRPr lang="ru-RU" sz="5400" dirty="0"/>
          </a:p>
        </p:txBody>
      </p:sp>
      <p:sp>
        <p:nvSpPr>
          <p:cNvPr id="4" name="Прямоугольник 3"/>
          <p:cNvSpPr/>
          <p:nvPr/>
        </p:nvSpPr>
        <p:spPr>
          <a:xfrm>
            <a:off x="4857752" y="1500174"/>
            <a:ext cx="3786182" cy="3970318"/>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just"/>
            <a:r>
              <a:rPr lang="ru-RU" dirty="0" smtClean="0">
                <a:solidFill>
                  <a:schemeClr val="tx1"/>
                </a:solidFill>
              </a:rPr>
              <a:t>Болконская Марья — княжна, дочь старого князя Болконского, сестра князя Андрея, впоследствии жена Николая Ростова. У Марьи «некрасивое слабое тело и худое лицо... глаза княжны, большие, глубокие и лучистые (как будто лучи теплого света иногда снопами выходили из них), были так хороши, что очень часто, несмотря на некрасивость всего лица, глаза эти делались привлекательнее красоты».</a:t>
            </a:r>
            <a:endParaRPr lang="ru-RU" dirty="0">
              <a:solidFill>
                <a:schemeClr val="tx1"/>
              </a:solidFill>
            </a:endParaRPr>
          </a:p>
        </p:txBody>
      </p:sp>
      <p:pic>
        <p:nvPicPr>
          <p:cNvPr id="6" name="Рисунок 5" descr="марья.jpg"/>
          <p:cNvPicPr>
            <a:picLocks noChangeAspect="1"/>
          </p:cNvPicPr>
          <p:nvPr/>
        </p:nvPicPr>
        <p:blipFill>
          <a:blip r:embed="rId2" cstate="print"/>
          <a:srcRect l="21875" r="36458"/>
          <a:stretch>
            <a:fillRect/>
          </a:stretch>
        </p:blipFill>
        <p:spPr>
          <a:xfrm>
            <a:off x="1259632" y="1939445"/>
            <a:ext cx="2857496"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6.jpg"/>
          <p:cNvPicPr>
            <a:picLocks noChangeAspect="1"/>
          </p:cNvPicPr>
          <p:nvPr/>
        </p:nvPicPr>
        <p:blipFill>
          <a:blip r:embed="rId2" cstate="print"/>
          <a:srcRect l="37500" r="18749"/>
          <a:stretch>
            <a:fillRect/>
          </a:stretch>
        </p:blipFill>
        <p:spPr>
          <a:xfrm>
            <a:off x="500034" y="428604"/>
            <a:ext cx="3000396" cy="3048000"/>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3714744" y="571480"/>
            <a:ext cx="4572000" cy="2862322"/>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algn="just"/>
            <a:r>
              <a:rPr lang="ru-RU" dirty="0" smtClean="0"/>
              <a:t>Марья очень религиозна, принимает богомольцев и странников, терпя насмешки отца и брата. У нее нет друзей, с которыми она могла бы делиться своими мыслями. Ее жизнь сосредоточена на любви к отцу, часто несправедливому по отношению к ней, к брату и его сыну Николеньке (после смерти «маленькой княгини»), которому она, как может, заменяет мать. </a:t>
            </a:r>
            <a:endParaRPr lang="ru-RU" dirty="0"/>
          </a:p>
        </p:txBody>
      </p:sp>
      <p:sp>
        <p:nvSpPr>
          <p:cNvPr id="5" name="Прямоугольник 4"/>
          <p:cNvSpPr/>
          <p:nvPr/>
        </p:nvSpPr>
        <p:spPr>
          <a:xfrm>
            <a:off x="928662" y="3857628"/>
            <a:ext cx="5857916" cy="2308324"/>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just"/>
            <a:r>
              <a:rPr lang="ru-RU" dirty="0" smtClean="0"/>
              <a:t>Марья — умная, кроткая, образованная женщина, не надеющаяся на личное счастье. Из-за несправедливых упреков отца и невозможности более терпеть она хотела даже уйти в странствование. Ее жизнь изменяется после встречи с Николаем Ростовым, сумевшим угадать богатство ее души. Выйдя замуж, героиня счастлива, совершенно разделяя все взгляды мужа «на долг и присягу».</a:t>
            </a:r>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6050" y="357166"/>
            <a:ext cx="4357718" cy="707886"/>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sz="4000" dirty="0" smtClean="0"/>
              <a:t>Лиза Болконская</a:t>
            </a:r>
            <a:endParaRPr lang="ru-RU" sz="4000" dirty="0"/>
          </a:p>
        </p:txBody>
      </p:sp>
      <p:pic>
        <p:nvPicPr>
          <p:cNvPr id="3" name="Рисунок 2" descr="маша и лиза.jpg"/>
          <p:cNvPicPr>
            <a:picLocks noChangeAspect="1"/>
          </p:cNvPicPr>
          <p:nvPr/>
        </p:nvPicPr>
        <p:blipFill>
          <a:blip r:embed="rId2" cstate="print"/>
          <a:srcRect l="18750" r="27083"/>
          <a:stretch>
            <a:fillRect/>
          </a:stretch>
        </p:blipFill>
        <p:spPr>
          <a:xfrm>
            <a:off x="428596" y="1643050"/>
            <a:ext cx="3714776" cy="3048000"/>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4214810" y="1214422"/>
            <a:ext cx="4572000" cy="4247317"/>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r>
              <a:rPr lang="ru-RU" dirty="0" smtClean="0"/>
              <a:t>Болконская Лиза — жена князя Андрея, за которой в свете закрепилось имя «маленькой княгини». «Ее хорошенькая, с чуть черневшимися усиками верхняя губка была коротка по зубам, но тем милее она открывалась и тем еще милее вытягивалась иногда и опускалась на нижнюю. Как это всегда бывает у вполне привлекательных женщин, недостаток ее — короткость губы и полуоткрытый рот — казались ее особенною, собственно ее красотой. Всем было весело смотреть на эту полную здоровья и живости, хорошенькую будущую мать, так легко переносившую свое положение».</a:t>
            </a:r>
            <a:endParaRPr lang="ru-RU" dirty="0"/>
          </a:p>
        </p:txBody>
      </p:sp>
      <p:pic>
        <p:nvPicPr>
          <p:cNvPr id="6" name="Picture 2" descr="http://miranimashek.com/_ph/287/2/938856264.gif"/>
          <p:cNvPicPr>
            <a:picLocks noChangeAspect="1" noChangeArrowheads="1" noCrop="1"/>
          </p:cNvPicPr>
          <p:nvPr/>
        </p:nvPicPr>
        <p:blipFill>
          <a:blip r:embed="rId3" cstate="print"/>
          <a:srcRect/>
          <a:stretch>
            <a:fillRect/>
          </a:stretch>
        </p:blipFill>
        <p:spPr bwMode="auto">
          <a:xfrm>
            <a:off x="1857356" y="5500702"/>
            <a:ext cx="5295900" cy="857251"/>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лиза.jpg"/>
          <p:cNvPicPr>
            <a:picLocks noChangeAspect="1"/>
          </p:cNvPicPr>
          <p:nvPr/>
        </p:nvPicPr>
        <p:blipFill>
          <a:blip r:embed="rId2" cstate="print"/>
          <a:srcRect l="39583" t="7031" r="22916"/>
          <a:stretch>
            <a:fillRect/>
          </a:stretch>
        </p:blipFill>
        <p:spPr>
          <a:xfrm>
            <a:off x="467544" y="1844824"/>
            <a:ext cx="2714644" cy="2991113"/>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3571868" y="285728"/>
            <a:ext cx="5429288" cy="4801314"/>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pPr algn="just"/>
            <a:r>
              <a:rPr lang="ru-RU" dirty="0" smtClean="0"/>
              <a:t>В качестве прототипа маленькой княгини послужила жена троюродного брата писателя княгиня Л. И. Волконская, урожденная </a:t>
            </a:r>
            <a:r>
              <a:rPr lang="ru-RU" dirty="0" err="1" smtClean="0"/>
              <a:t>Трузсон</a:t>
            </a:r>
            <a:r>
              <a:rPr lang="ru-RU" dirty="0" smtClean="0"/>
              <a:t>, некоторые черты которой и были использованы Толстым. «Маленькая княгиня» пользовалась всеобщей любовью из-за своей всегдашней оживленности и любезности светской женщины, которая и не мыслила своей жизни вне света. Во взаимоотношениях с мужем ее отличает полное непонимание его устремлений и характера. Во время споров с мужем ее лицо из-за поднятой губки принимало «зверское, беличье выражение», однако князь Андрей, раскаиваясь в женитьбе на Лизе, в разговоре с Пьером и отцом отмечает, что это одна из редких женщин, с которыми «можно быть спокойным за свою честь».</a:t>
            </a:r>
            <a:endParaRPr lang="ru-RU" dirty="0"/>
          </a:p>
        </p:txBody>
      </p:sp>
      <p:pic>
        <p:nvPicPr>
          <p:cNvPr id="6" name="Picture 22" descr="1"/>
          <p:cNvPicPr>
            <a:picLocks noChangeAspect="1" noChangeArrowheads="1" noCrop="1"/>
          </p:cNvPicPr>
          <p:nvPr/>
        </p:nvPicPr>
        <p:blipFill>
          <a:blip r:embed="rId3" cstate="print"/>
          <a:srcRect/>
          <a:stretch>
            <a:fillRect/>
          </a:stretch>
        </p:blipFill>
        <p:spPr bwMode="auto">
          <a:xfrm>
            <a:off x="4929190" y="5929330"/>
            <a:ext cx="3876675" cy="78105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571480"/>
            <a:ext cx="4572000" cy="4524315"/>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just"/>
            <a:r>
              <a:rPr lang="ru-RU" dirty="0" smtClean="0"/>
              <a:t>После отъезда Болконского на войну Лиза живет в Лысых Горах, испытывая постоянный страх и антипатию к свекру и дружески сходясь не с золовкой, а с пустой и легкомысленной компаньонкой княжны Марьи, мадемуазель </a:t>
            </a:r>
            <a:r>
              <a:rPr lang="ru-RU" dirty="0" err="1" smtClean="0"/>
              <a:t>Бурьенн</a:t>
            </a:r>
            <a:r>
              <a:rPr lang="ru-RU" dirty="0" smtClean="0"/>
              <a:t>. Лиза умирает, как и предчувствовала, во время родов, в день возвращения считавшегося убитым князя Андрея. Выражение ее лица перед самой смертью и после как будто говорит о том, что она всех любит, никому не делает зла и не может понять, за что страдает. Ее смерть оставляет чувство непоправимой вины у князя Андрея и искреннюю жалость у старого князя.</a:t>
            </a:r>
            <a:endParaRPr lang="ru-RU" dirty="0"/>
          </a:p>
        </p:txBody>
      </p:sp>
      <p:pic>
        <p:nvPicPr>
          <p:cNvPr id="3" name="Picture 5" descr="87"/>
          <p:cNvPicPr>
            <a:picLocks noChangeAspect="1" noChangeArrowheads="1" noCrop="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2976" y="5214950"/>
            <a:ext cx="3203575" cy="1155700"/>
          </a:xfrm>
          <a:prstGeom prst="rect">
            <a:avLst/>
          </a:prstGeom>
          <a:noFill/>
        </p:spPr>
      </p:pic>
      <p:pic>
        <p:nvPicPr>
          <p:cNvPr id="4" name="Рисунок 3" descr="!!56.jpg"/>
          <p:cNvPicPr>
            <a:picLocks noChangeAspect="1"/>
          </p:cNvPicPr>
          <p:nvPr/>
        </p:nvPicPr>
        <p:blipFill>
          <a:blip r:embed="rId3" cstate="print"/>
          <a:srcRect l="7292" r="36458"/>
          <a:stretch>
            <a:fillRect/>
          </a:stretch>
        </p:blipFill>
        <p:spPr>
          <a:xfrm>
            <a:off x="5072066" y="1628800"/>
            <a:ext cx="3857628"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285728"/>
            <a:ext cx="6572296" cy="769441"/>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sz="4400" dirty="0" smtClean="0"/>
              <a:t>Николенька Болконский</a:t>
            </a:r>
            <a:endParaRPr lang="ru-RU" sz="4400" dirty="0"/>
          </a:p>
        </p:txBody>
      </p:sp>
      <p:pic>
        <p:nvPicPr>
          <p:cNvPr id="3" name="Picture 3" descr="1b6"/>
          <p:cNvPicPr>
            <a:picLocks noChangeAspect="1" noChangeArrowheads="1" noCrop="1"/>
          </p:cNvPicPr>
          <p:nvPr/>
        </p:nvPicPr>
        <p:blipFill>
          <a:blip r:embed="rId2" cstate="print"/>
          <a:srcRect/>
          <a:stretch>
            <a:fillRect/>
          </a:stretch>
        </p:blipFill>
        <p:spPr bwMode="auto">
          <a:xfrm>
            <a:off x="6000760" y="4286256"/>
            <a:ext cx="2670175" cy="2074862"/>
          </a:xfrm>
          <a:prstGeom prst="rect">
            <a:avLst/>
          </a:prstGeom>
          <a:noFill/>
        </p:spPr>
      </p:pic>
      <p:pic>
        <p:nvPicPr>
          <p:cNvPr id="4" name="Рисунок 3" descr="!николушка.jpg"/>
          <p:cNvPicPr>
            <a:picLocks noChangeAspect="1"/>
          </p:cNvPicPr>
          <p:nvPr/>
        </p:nvPicPr>
        <p:blipFill>
          <a:blip r:embed="rId3" cstate="print"/>
          <a:srcRect l="12500" t="31250" r="53125"/>
          <a:stretch>
            <a:fillRect/>
          </a:stretch>
        </p:blipFill>
        <p:spPr>
          <a:xfrm>
            <a:off x="785786" y="1428736"/>
            <a:ext cx="2357454" cy="2095504"/>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3500430" y="1428736"/>
            <a:ext cx="4572000" cy="2585323"/>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just"/>
            <a:r>
              <a:rPr lang="ru-RU" dirty="0" smtClean="0"/>
              <a:t>Болконский Николенька — сын князя Андрея и «маленькой княгини», родившийся в день смерти матери и возвращения отца, считавшегося погибшим. Воспитывался вначале в доме деда, затем княжной Марьей. Внешне очень походит на покойную мать: у него такая же вздернутая губка и вьющиеся темные волосы. </a:t>
            </a:r>
            <a:endParaRPr lang="ru-RU" dirty="0"/>
          </a:p>
        </p:txBody>
      </p:sp>
      <p:sp>
        <p:nvSpPr>
          <p:cNvPr id="6" name="Прямоугольник 5"/>
          <p:cNvSpPr/>
          <p:nvPr/>
        </p:nvSpPr>
        <p:spPr>
          <a:xfrm>
            <a:off x="642910" y="4071942"/>
            <a:ext cx="5214974" cy="230832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r>
              <a:rPr lang="ru-RU" dirty="0" smtClean="0"/>
              <a:t>Николенька растет умным, впечатлительным и нервным мальчиком. В эпилоге романа ему 15 лет, он становится свидетелем спора Николая Ростова с Пьером Безуховым. Под этим впечатлением Николенька видит сон, которым Толстой завершает события романа и в котором герой видит славу, себя, покойного отца и дядю Пьера во главе большого «правого» войска.</a:t>
            </a:r>
            <a:endParaRPr lang="ru-RU"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ода (1).jpg"/>
          <p:cNvPicPr>
            <a:picLocks noChangeAspect="1"/>
          </p:cNvPicPr>
          <p:nvPr/>
        </p:nvPicPr>
        <p:blipFill>
          <a:blip r:embed="rId2" cstate="print"/>
          <a:srcRect l="83594" t="32292" b="43750"/>
          <a:stretch>
            <a:fillRect/>
          </a:stretch>
        </p:blipFill>
        <p:spPr>
          <a:xfrm>
            <a:off x="285720" y="2214554"/>
            <a:ext cx="8572560" cy="1857388"/>
          </a:xfrm>
          <a:prstGeom prst="rect">
            <a:avLst/>
          </a:prstGeom>
          <a:ln>
            <a:noFill/>
          </a:ln>
          <a:effectLst>
            <a:softEdge rad="112500"/>
          </a:effectLst>
        </p:spPr>
      </p:pic>
      <p:pic>
        <p:nvPicPr>
          <p:cNvPr id="43010" name="Picture 2" descr="Алфавит"/>
          <p:cNvPicPr>
            <a:picLocks noChangeAspect="1" noChangeArrowheads="1" noCrop="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5720" y="2285992"/>
            <a:ext cx="1857388" cy="1857388"/>
          </a:xfrm>
          <a:prstGeom prst="rect">
            <a:avLst/>
          </a:prstGeom>
          <a:noFill/>
        </p:spPr>
      </p:pic>
      <p:pic>
        <p:nvPicPr>
          <p:cNvPr id="43012" name="Picture 4" descr="Алфавит"/>
          <p:cNvPicPr>
            <a:picLocks noChangeAspect="1" noChangeArrowheads="1" noCrop="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71670" y="2214554"/>
            <a:ext cx="1857388" cy="1857388"/>
          </a:xfrm>
          <a:prstGeom prst="rect">
            <a:avLst/>
          </a:prstGeom>
          <a:noFill/>
        </p:spPr>
      </p:pic>
      <p:pic>
        <p:nvPicPr>
          <p:cNvPr id="43014" name="Picture 6" descr="Алфавит"/>
          <p:cNvPicPr>
            <a:picLocks noChangeAspect="1" noChangeArrowheads="1" noCrop="1"/>
          </p:cNvPicPr>
          <p:nvPr/>
        </p:nvPicPr>
        <p:blipFill>
          <a:blip r:embed="rId5" cstate="email">
            <a:extLst>
              <a:ext uri="{28A0092B-C50C-407E-A947-70E740481C1C}">
                <a14:useLocalDpi xmlns:a14="http://schemas.microsoft.com/office/drawing/2010/main"/>
              </a:ext>
            </a:extLst>
          </a:blip>
          <a:srcRect/>
          <a:stretch>
            <a:fillRect/>
          </a:stretch>
        </p:blipFill>
        <p:spPr bwMode="auto">
          <a:xfrm>
            <a:off x="2928926" y="2285992"/>
            <a:ext cx="1857388" cy="1857388"/>
          </a:xfrm>
          <a:prstGeom prst="rect">
            <a:avLst/>
          </a:prstGeom>
          <a:noFill/>
        </p:spPr>
      </p:pic>
      <p:pic>
        <p:nvPicPr>
          <p:cNvPr id="43016" name="Picture 8" descr="Алфавит"/>
          <p:cNvPicPr>
            <a:picLocks noChangeAspect="1" noChangeArrowheads="1" noCrop="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14414" y="2214554"/>
            <a:ext cx="1857388" cy="1857388"/>
          </a:xfrm>
          <a:prstGeom prst="rect">
            <a:avLst/>
          </a:prstGeom>
          <a:noFill/>
        </p:spPr>
      </p:pic>
      <p:pic>
        <p:nvPicPr>
          <p:cNvPr id="43018" name="Picture 10" descr="Алфавит"/>
          <p:cNvPicPr>
            <a:picLocks noChangeAspect="1" noChangeArrowheads="1" noCrop="1"/>
          </p:cNvPicPr>
          <p:nvPr/>
        </p:nvPicPr>
        <p:blipFill>
          <a:blip r:embed="rId7" cstate="email">
            <a:extLst>
              <a:ext uri="{28A0092B-C50C-407E-A947-70E740481C1C}">
                <a14:useLocalDpi xmlns:a14="http://schemas.microsoft.com/office/drawing/2010/main"/>
              </a:ext>
            </a:extLst>
          </a:blip>
          <a:srcRect/>
          <a:stretch>
            <a:fillRect/>
          </a:stretch>
        </p:blipFill>
        <p:spPr bwMode="auto">
          <a:xfrm>
            <a:off x="3929058" y="2214554"/>
            <a:ext cx="1857388" cy="1857388"/>
          </a:xfrm>
          <a:prstGeom prst="rect">
            <a:avLst/>
          </a:prstGeom>
          <a:noFill/>
        </p:spPr>
      </p:pic>
      <p:pic>
        <p:nvPicPr>
          <p:cNvPr id="43020" name="Picture 12" descr="Алфавит"/>
          <p:cNvPicPr>
            <a:picLocks noChangeAspect="1" noChangeArrowheads="1" noCrop="1"/>
          </p:cNvPicPr>
          <p:nvPr/>
        </p:nvPicPr>
        <p:blipFill>
          <a:blip r:embed="rId8" cstate="email">
            <a:extLst>
              <a:ext uri="{28A0092B-C50C-407E-A947-70E740481C1C}">
                <a14:useLocalDpi xmlns:a14="http://schemas.microsoft.com/office/drawing/2010/main"/>
              </a:ext>
            </a:extLst>
          </a:blip>
          <a:srcRect/>
          <a:stretch>
            <a:fillRect/>
          </a:stretch>
        </p:blipFill>
        <p:spPr bwMode="auto">
          <a:xfrm>
            <a:off x="5929322" y="2143116"/>
            <a:ext cx="1857388" cy="1857388"/>
          </a:xfrm>
          <a:prstGeom prst="rect">
            <a:avLst/>
          </a:prstGeom>
          <a:noFill/>
        </p:spPr>
      </p:pic>
      <p:pic>
        <p:nvPicPr>
          <p:cNvPr id="43022" name="Picture 14" descr="Алфавит"/>
          <p:cNvPicPr>
            <a:picLocks noChangeAspect="1" noChangeArrowheads="1" noCrop="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57752" y="2143116"/>
            <a:ext cx="1857388" cy="1857388"/>
          </a:xfrm>
          <a:prstGeom prst="rect">
            <a:avLst/>
          </a:prstGeom>
          <a:noFill/>
        </p:spPr>
      </p:pic>
      <p:pic>
        <p:nvPicPr>
          <p:cNvPr id="43024" name="Picture 16" descr="Алфавит"/>
          <p:cNvPicPr>
            <a:picLocks noChangeAspect="1" noChangeArrowheads="1" noCrop="1"/>
          </p:cNvPicPr>
          <p:nvPr/>
        </p:nvPicPr>
        <p:blipFill>
          <a:blip r:embed="rId10" cstate="email">
            <a:extLst>
              <a:ext uri="{28A0092B-C50C-407E-A947-70E740481C1C}">
                <a14:useLocalDpi xmlns:a14="http://schemas.microsoft.com/office/drawing/2010/main"/>
              </a:ext>
            </a:extLst>
          </a:blip>
          <a:srcRect/>
          <a:stretch>
            <a:fillRect/>
          </a:stretch>
        </p:blipFill>
        <p:spPr bwMode="auto">
          <a:xfrm>
            <a:off x="7072330" y="2071678"/>
            <a:ext cx="1857388" cy="1857388"/>
          </a:xfrm>
          <a:prstGeom prst="rect">
            <a:avLst/>
          </a:prstGeom>
          <a:noFill/>
        </p:spPr>
      </p:pic>
      <p:sp>
        <p:nvSpPr>
          <p:cNvPr id="11" name="Прямоугольник 10"/>
          <p:cNvSpPr/>
          <p:nvPr/>
        </p:nvSpPr>
        <p:spPr>
          <a:xfrm>
            <a:off x="2000232" y="4500570"/>
            <a:ext cx="6715140" cy="1569660"/>
          </a:xfrm>
          <a:prstGeom prst="rect">
            <a:avLst/>
          </a:prstGeom>
        </p:spPr>
        <p:txBody>
          <a:bodyPr wrap="square">
            <a:spAutoFit/>
          </a:bodyPr>
          <a:lstStyle/>
          <a:p>
            <a:pPr>
              <a:defRPr/>
            </a:pPr>
            <a:r>
              <a:rPr lang="ru-RU" sz="2400" b="1" i="1" dirty="0" smtClean="0">
                <a:solidFill>
                  <a:schemeClr val="bg1"/>
                </a:solidFill>
                <a:effectLst>
                  <a:outerShdw blurRad="38100" dist="38100" dir="2700000" algn="tl">
                    <a:srgbClr val="C0C0C0"/>
                  </a:outerShdw>
                </a:effectLst>
                <a:latin typeface="+mj-lt"/>
              </a:rPr>
              <a:t>Мелькают образы бездушные людей,</a:t>
            </a:r>
          </a:p>
          <a:p>
            <a:pPr>
              <a:defRPr/>
            </a:pPr>
            <a:r>
              <a:rPr lang="ru-RU" sz="2400" b="1" i="1" dirty="0" smtClean="0">
                <a:solidFill>
                  <a:schemeClr val="bg1"/>
                </a:solidFill>
                <a:effectLst>
                  <a:outerShdw blurRad="38100" dist="38100" dir="2700000" algn="tl">
                    <a:srgbClr val="C0C0C0"/>
                  </a:outerShdw>
                </a:effectLst>
                <a:latin typeface="+mj-lt"/>
              </a:rPr>
              <a:t>Приличьем стянутые маски</a:t>
            </a:r>
          </a:p>
          <a:p>
            <a:pPr>
              <a:defRPr/>
            </a:pPr>
            <a:endParaRPr lang="ru-RU" sz="2400" b="1" i="1" dirty="0" smtClean="0">
              <a:solidFill>
                <a:schemeClr val="bg1"/>
              </a:solidFill>
              <a:effectLst>
                <a:outerShdw blurRad="38100" dist="38100" dir="2700000" algn="tl">
                  <a:srgbClr val="C0C0C0"/>
                </a:outerShdw>
              </a:effectLst>
              <a:latin typeface="+mj-lt"/>
            </a:endParaRPr>
          </a:p>
          <a:p>
            <a:pPr>
              <a:defRPr/>
            </a:pPr>
            <a:r>
              <a:rPr lang="ru-RU" sz="2400" b="1" i="1" dirty="0" smtClean="0">
                <a:solidFill>
                  <a:schemeClr val="bg1"/>
                </a:solidFill>
                <a:effectLst>
                  <a:outerShdw blurRad="38100" dist="38100" dir="2700000" algn="tl">
                    <a:srgbClr val="C0C0C0"/>
                  </a:outerShdw>
                </a:effectLst>
                <a:latin typeface="+mj-lt"/>
              </a:rPr>
              <a:t>			М.Ю. Лермонтов</a:t>
            </a:r>
            <a:endParaRPr lang="ru-RU" sz="2400" b="1" i="1" dirty="0">
              <a:solidFill>
                <a:schemeClr val="bg1"/>
              </a:solidFill>
              <a:effectLst>
                <a:outerShdw blurRad="38100" dist="38100" dir="2700000" algn="tl">
                  <a:srgbClr val="C0C0C0"/>
                </a:outerShdw>
              </a:effectLst>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43306" y="4500570"/>
            <a:ext cx="200026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dirty="0" smtClean="0"/>
              <a:t>Статус семьи:</a:t>
            </a:r>
          </a:p>
          <a:p>
            <a:r>
              <a:rPr lang="ru-RU" dirty="0" smtClean="0"/>
              <a:t>Неполная семья</a:t>
            </a:r>
            <a:endParaRPr lang="ru-RU" dirty="0"/>
          </a:p>
        </p:txBody>
      </p:sp>
      <p:sp>
        <p:nvSpPr>
          <p:cNvPr id="3" name="TextBox 2"/>
          <p:cNvSpPr txBox="1"/>
          <p:nvPr/>
        </p:nvSpPr>
        <p:spPr>
          <a:xfrm>
            <a:off x="571472" y="571480"/>
            <a:ext cx="8215370" cy="313932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lgn="ctr"/>
            <a:r>
              <a:rPr lang="ru-RU" b="1" dirty="0" smtClean="0"/>
              <a:t>Состав семьи:</a:t>
            </a:r>
          </a:p>
          <a:p>
            <a:pPr marL="342900" indent="-342900">
              <a:buFont typeface="+mj-lt"/>
              <a:buAutoNum type="arabicPeriod"/>
            </a:pPr>
            <a:r>
              <a:rPr lang="ru-RU" dirty="0" smtClean="0"/>
              <a:t>Князь Василий Сергеевич Курагин — приятель Анны Павловны </a:t>
            </a:r>
            <a:r>
              <a:rPr lang="ru-RU" dirty="0" err="1" smtClean="0"/>
              <a:t>Шерер</a:t>
            </a:r>
            <a:r>
              <a:rPr lang="ru-RU" dirty="0" smtClean="0"/>
              <a:t>, говорил о детях: «Мои дети — обуза моего существования».</a:t>
            </a:r>
          </a:p>
          <a:p>
            <a:pPr marL="342900" indent="-342900">
              <a:buFont typeface="+mj-lt"/>
              <a:buAutoNum type="arabicPeriod"/>
            </a:pPr>
            <a:r>
              <a:rPr lang="ru-RU" dirty="0" smtClean="0"/>
              <a:t>Елена Васильевна Курагина (</a:t>
            </a:r>
            <a:r>
              <a:rPr lang="ru-RU" dirty="0" err="1" smtClean="0"/>
              <a:t>Элен</a:t>
            </a:r>
            <a:r>
              <a:rPr lang="ru-RU" dirty="0" smtClean="0"/>
              <a:t>) — первая неверная жена Пьера Безухова, дочь князя Василия, умерла от воспаления легких.</a:t>
            </a:r>
          </a:p>
          <a:p>
            <a:pPr marL="342900" indent="-342900">
              <a:buFont typeface="+mj-lt"/>
              <a:buAutoNum type="arabicPeriod"/>
            </a:pPr>
            <a:r>
              <a:rPr lang="ru-RU" dirty="0" smtClean="0"/>
              <a:t>Анатоль Курагин — младший сын князя Василия, кутила и развратник, пытался соблазнить Наташу Ростову и увезти её, «беспокойный </a:t>
            </a:r>
            <a:r>
              <a:rPr lang="ru-RU" dirty="0" err="1" smtClean="0"/>
              <a:t>дурак</a:t>
            </a:r>
            <a:r>
              <a:rPr lang="ru-RU" dirty="0" smtClean="0"/>
              <a:t>» по выражению кн. Василия.</a:t>
            </a:r>
          </a:p>
          <a:p>
            <a:pPr marL="342900" indent="-342900">
              <a:buFont typeface="+mj-lt"/>
              <a:buAutoNum type="arabicPeriod"/>
            </a:pPr>
            <a:r>
              <a:rPr lang="ru-RU" dirty="0" smtClean="0"/>
              <a:t>Ипполит Курагин — сын князя Василия, «покойный </a:t>
            </a:r>
            <a:r>
              <a:rPr lang="ru-RU" dirty="0" err="1" smtClean="0"/>
              <a:t>дурак</a:t>
            </a:r>
            <a:r>
              <a:rPr lang="ru-RU" dirty="0" smtClean="0"/>
              <a:t>» по выражению кн. Василия.</a:t>
            </a:r>
          </a:p>
          <a:p>
            <a:pPr marL="342900" indent="-342900">
              <a:buFont typeface="+mj-lt"/>
              <a:buAutoNum type="arabicPeriod"/>
            </a:pPr>
            <a:r>
              <a:rPr lang="ru-RU" dirty="0" smtClean="0"/>
              <a:t>Алина </a:t>
            </a:r>
            <a:r>
              <a:rPr lang="ru-RU" dirty="0"/>
              <a:t>(</a:t>
            </a:r>
            <a:r>
              <a:rPr lang="ru-RU" dirty="0" err="1" smtClean="0"/>
              <a:t>Aline</a:t>
            </a:r>
            <a:r>
              <a:rPr lang="ru-RU" dirty="0" smtClean="0"/>
              <a:t>) Курагина - жена </a:t>
            </a:r>
            <a:r>
              <a:rPr lang="ru-RU" dirty="0"/>
              <a:t>князя </a:t>
            </a:r>
            <a:r>
              <a:rPr lang="ru-RU" dirty="0" smtClean="0"/>
              <a:t>Василия, не живёт с семьёй.</a:t>
            </a:r>
          </a:p>
        </p:txBody>
      </p:sp>
      <p:pic>
        <p:nvPicPr>
          <p:cNvPr id="4" name="Picture 4" descr="http://miranimashek.com/_ph/287/2/897670194.gif"/>
          <p:cNvPicPr>
            <a:picLocks noChangeAspect="1" noChangeArrowheads="1" noCrop="1"/>
          </p:cNvPicPr>
          <p:nvPr/>
        </p:nvPicPr>
        <p:blipFill>
          <a:blip r:embed="rId2" cstate="print"/>
          <a:srcRect/>
          <a:stretch>
            <a:fillRect/>
          </a:stretch>
        </p:blipFill>
        <p:spPr bwMode="auto">
          <a:xfrm>
            <a:off x="1142976" y="3714752"/>
            <a:ext cx="7031529" cy="92869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descr="Вода (1).jpg"/>
          <p:cNvPicPr>
            <a:picLocks noChangeAspect="1"/>
          </p:cNvPicPr>
          <p:nvPr/>
        </p:nvPicPr>
        <p:blipFill>
          <a:blip r:embed="rId2" cstate="print"/>
          <a:srcRect l="83594" t="32292" b="43750"/>
          <a:stretch>
            <a:fillRect/>
          </a:stretch>
        </p:blipFill>
        <p:spPr>
          <a:xfrm>
            <a:off x="500034" y="500042"/>
            <a:ext cx="8143932" cy="4643470"/>
          </a:xfrm>
          <a:prstGeom prst="rect">
            <a:avLst/>
          </a:prstGeom>
          <a:ln>
            <a:noFill/>
          </a:ln>
          <a:effectLst>
            <a:softEdge rad="112500"/>
          </a:effectLst>
        </p:spPr>
      </p:pic>
      <p:pic>
        <p:nvPicPr>
          <p:cNvPr id="48130" name="Picture 2" descr="http://miranimashek.com/Alfavit/ogon-1/r.gif"/>
          <p:cNvPicPr>
            <a:picLocks noChangeAspect="1" noChangeArrowheads="1" noCrop="1"/>
          </p:cNvPicPr>
          <p:nvPr/>
        </p:nvPicPr>
        <p:blipFill>
          <a:blip r:embed="rId3" cstate="print"/>
          <a:srcRect/>
          <a:stretch>
            <a:fillRect/>
          </a:stretch>
        </p:blipFill>
        <p:spPr bwMode="auto">
          <a:xfrm>
            <a:off x="714348" y="571480"/>
            <a:ext cx="1357322" cy="4485785"/>
          </a:xfrm>
          <a:prstGeom prst="rect">
            <a:avLst/>
          </a:prstGeom>
          <a:noFill/>
        </p:spPr>
      </p:pic>
      <p:pic>
        <p:nvPicPr>
          <p:cNvPr id="48132" name="Picture 4" descr="http://miranimashek.com/Alfavit/ogon-1/o.gif"/>
          <p:cNvPicPr>
            <a:picLocks noChangeAspect="1" noChangeArrowheads="1" noCrop="1"/>
          </p:cNvPicPr>
          <p:nvPr/>
        </p:nvPicPr>
        <p:blipFill>
          <a:blip r:embed="rId4" cstate="print"/>
          <a:srcRect/>
          <a:stretch>
            <a:fillRect/>
          </a:stretch>
        </p:blipFill>
        <p:spPr bwMode="auto">
          <a:xfrm>
            <a:off x="1714480" y="857232"/>
            <a:ext cx="1285884" cy="4234010"/>
          </a:xfrm>
          <a:prstGeom prst="rect">
            <a:avLst/>
          </a:prstGeom>
          <a:noFill/>
        </p:spPr>
      </p:pic>
      <p:pic>
        <p:nvPicPr>
          <p:cNvPr id="48134" name="Picture 6" descr="http://miranimashek.com/Alfavit/ogon-1/s.gif"/>
          <p:cNvPicPr>
            <a:picLocks noChangeAspect="1" noChangeArrowheads="1" noCrop="1"/>
          </p:cNvPicPr>
          <p:nvPr/>
        </p:nvPicPr>
        <p:blipFill>
          <a:blip r:embed="rId5" cstate="print"/>
          <a:srcRect/>
          <a:stretch>
            <a:fillRect/>
          </a:stretch>
        </p:blipFill>
        <p:spPr bwMode="auto">
          <a:xfrm>
            <a:off x="2643174" y="357166"/>
            <a:ext cx="1431935" cy="4732372"/>
          </a:xfrm>
          <a:prstGeom prst="rect">
            <a:avLst/>
          </a:prstGeom>
          <a:noFill/>
        </p:spPr>
      </p:pic>
      <p:pic>
        <p:nvPicPr>
          <p:cNvPr id="48138" name="Picture 10" descr="http://miranimashek.com/Alfavit/ogon-1/t.gif"/>
          <p:cNvPicPr>
            <a:picLocks noChangeAspect="1" noChangeArrowheads="1" noCrop="1"/>
          </p:cNvPicPr>
          <p:nvPr/>
        </p:nvPicPr>
        <p:blipFill>
          <a:blip r:embed="rId6" cstate="print"/>
          <a:srcRect/>
          <a:stretch>
            <a:fillRect/>
          </a:stretch>
        </p:blipFill>
        <p:spPr bwMode="auto">
          <a:xfrm>
            <a:off x="3714744" y="428604"/>
            <a:ext cx="1431935" cy="4732372"/>
          </a:xfrm>
          <a:prstGeom prst="rect">
            <a:avLst/>
          </a:prstGeom>
          <a:noFill/>
        </p:spPr>
      </p:pic>
      <p:pic>
        <p:nvPicPr>
          <p:cNvPr id="48140" name="Picture 12" descr="http://miranimashek.com/Alfavit/ogon-1/ii.gif"/>
          <p:cNvPicPr>
            <a:picLocks noChangeAspect="1" noChangeArrowheads="1" noCrop="1"/>
          </p:cNvPicPr>
          <p:nvPr/>
        </p:nvPicPr>
        <p:blipFill>
          <a:blip r:embed="rId7" cstate="print"/>
          <a:srcRect/>
          <a:stretch>
            <a:fillRect/>
          </a:stretch>
        </p:blipFill>
        <p:spPr bwMode="auto">
          <a:xfrm>
            <a:off x="6715140" y="571480"/>
            <a:ext cx="1500198" cy="4500596"/>
          </a:xfrm>
          <a:prstGeom prst="rect">
            <a:avLst/>
          </a:prstGeom>
          <a:noFill/>
        </p:spPr>
      </p:pic>
      <p:pic>
        <p:nvPicPr>
          <p:cNvPr id="9" name="Picture 4" descr="http://miranimashek.com/Alfavit/ogon-1/o.gif"/>
          <p:cNvPicPr>
            <a:picLocks noChangeAspect="1" noChangeArrowheads="1" noCrop="1"/>
          </p:cNvPicPr>
          <p:nvPr/>
        </p:nvPicPr>
        <p:blipFill>
          <a:blip r:embed="rId4" cstate="print"/>
          <a:srcRect/>
          <a:stretch>
            <a:fillRect/>
          </a:stretch>
        </p:blipFill>
        <p:spPr bwMode="auto">
          <a:xfrm>
            <a:off x="4643438" y="428604"/>
            <a:ext cx="1431935" cy="4714910"/>
          </a:xfrm>
          <a:prstGeom prst="rect">
            <a:avLst/>
          </a:prstGeom>
          <a:noFill/>
        </p:spPr>
      </p:pic>
      <p:pic>
        <p:nvPicPr>
          <p:cNvPr id="48142" name="Picture 14" descr="http://miranimashek.com/Alfavit/ogon-1/v.gif"/>
          <p:cNvPicPr>
            <a:picLocks noChangeAspect="1" noChangeArrowheads="1"/>
          </p:cNvPicPr>
          <p:nvPr/>
        </p:nvPicPr>
        <p:blipFill>
          <a:blip r:embed="rId8" cstate="print"/>
          <a:srcRect/>
          <a:stretch>
            <a:fillRect/>
          </a:stretch>
        </p:blipFill>
        <p:spPr bwMode="auto">
          <a:xfrm>
            <a:off x="5643570" y="357166"/>
            <a:ext cx="1466860" cy="4714909"/>
          </a:xfrm>
          <a:prstGeom prst="rect">
            <a:avLst/>
          </a:prstGeom>
          <a:noFill/>
        </p:spPr>
      </p:pic>
      <p:sp>
        <p:nvSpPr>
          <p:cNvPr id="10" name="TextBox 9"/>
          <p:cNvSpPr txBox="1"/>
          <p:nvPr/>
        </p:nvSpPr>
        <p:spPr>
          <a:xfrm>
            <a:off x="642910" y="5143512"/>
            <a:ext cx="8215370" cy="52322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28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Счастлив тот, кто счастлив у себя дома.</a:t>
            </a:r>
          </a:p>
        </p:txBody>
      </p:sp>
      <p:sp>
        <p:nvSpPr>
          <p:cNvPr id="12" name="Прямоугольник 11"/>
          <p:cNvSpPr/>
          <p:nvPr/>
        </p:nvSpPr>
        <p:spPr>
          <a:xfrm>
            <a:off x="4983996" y="5786454"/>
            <a:ext cx="3375539" cy="400110"/>
          </a:xfrm>
          <a:prstGeom prst="rect">
            <a:avLst/>
          </a:prstGeom>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pPr algn="r"/>
            <a:r>
              <a:rPr lang="ru-RU" sz="2000" b="1" i="1" dirty="0" smtClean="0">
                <a:ln w="50800"/>
                <a:solidFill>
                  <a:schemeClr val="bg1">
                    <a:shade val="50000"/>
                  </a:schemeClr>
                </a:solidFill>
              </a:rPr>
              <a:t>Лев Николаевич Толстой</a:t>
            </a:r>
            <a:endParaRPr lang="ru-RU" sz="2000" b="1" i="1" dirty="0">
              <a:ln w="50800"/>
              <a:solidFill>
                <a:schemeClr val="bg1">
                  <a:shade val="50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24" y="357166"/>
            <a:ext cx="7786742"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ru-RU" sz="3600" dirty="0" smtClean="0"/>
              <a:t>Характерные черты семьи:</a:t>
            </a:r>
          </a:p>
        </p:txBody>
      </p:sp>
      <p:sp>
        <p:nvSpPr>
          <p:cNvPr id="4" name="Прямоугольник 3"/>
          <p:cNvSpPr/>
          <p:nvPr/>
        </p:nvSpPr>
        <p:spPr>
          <a:xfrm>
            <a:off x="500034" y="1214422"/>
            <a:ext cx="8143932" cy="3693319"/>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r>
              <a:rPr lang="ru-RU" dirty="0" smtClean="0"/>
              <a:t>Далекой от идеала оказывается семья Курагиных, в которой нет домашней теплоты, искренности. Курагины не дорожат друг другом. Князь Василий, например, замечает, что у него нет "шишки родительской любви": "Мои дети - обуза моего существования". Этой семье свойственна нравственная неразвитость, примитивность жизненных интересов. Основой мотив, сопровождающий описание Курагиных - "мнимая красота", внешний блеск, за которым ничего не стоит. Эти герои агрессивно вмешиваются в жизнь Болконских, Ростовых, Пьера Безухова, калечат их судьбы, олицетворяя собой ложь, разврат, зло. Например: их вредное влияние (</a:t>
            </a:r>
            <a:r>
              <a:rPr lang="ru-RU" dirty="0" err="1" smtClean="0"/>
              <a:t>Элен</a:t>
            </a:r>
            <a:r>
              <a:rPr lang="ru-RU" dirty="0" smtClean="0"/>
              <a:t> на Наташу, Анатоля на Пьера), соблазнение (Наташи Анатолем), брак по расчету (</a:t>
            </a:r>
            <a:r>
              <a:rPr lang="ru-RU" dirty="0" err="1" smtClean="0"/>
              <a:t>Элен</a:t>
            </a:r>
            <a:r>
              <a:rPr lang="ru-RU" dirty="0" smtClean="0"/>
              <a:t> и Пьер), корыстное сватовство (Анатоля к княжне Марье). Дома Курагиных в романе мы даже не видим. Примечательно, что семейные узы у них слабы, преобладают эгоизм и тщеславие. </a:t>
            </a:r>
            <a:endParaRPr lang="ru-RU" dirty="0"/>
          </a:p>
        </p:txBody>
      </p:sp>
      <p:sp>
        <p:nvSpPr>
          <p:cNvPr id="5" name="Прямоугольник 4"/>
          <p:cNvSpPr/>
          <p:nvPr/>
        </p:nvSpPr>
        <p:spPr>
          <a:xfrm>
            <a:off x="3786182" y="5286388"/>
            <a:ext cx="4572000" cy="923330"/>
          </a:xfrm>
          <a:prstGeom prst="rect">
            <a:avLst/>
          </a:prstGeom>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 ложной семье Курагиных очень точно сказал Пьер: «О, подлая, бессердечная порода!»</a:t>
            </a:r>
            <a:endParaRPr lang="ru-RU"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7693"/>
            <a:ext cx="9144000" cy="6740307"/>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Притворство</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Безнравственность</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Корыстолюбие</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Лицемерие</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Эгоизм</a:t>
            </a:r>
          </a:p>
          <a:p>
            <a:pPr marL="342900" indent="-342900" algn="ctr">
              <a:buFont typeface="+mj-lt"/>
              <a:buAutoNum type="arabicPeriod"/>
            </a:pPr>
            <a:r>
              <a:rPr lang="ru-RU" sz="4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Бездуховность</a:t>
            </a:r>
            <a:endPar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marL="342900" indent="-342900" algn="ctr">
              <a:buFont typeface="+mj-lt"/>
              <a:buAutoNum type="arabicPeriod"/>
            </a:pPr>
            <a:r>
              <a:rPr lang="ru-RU" sz="48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Приспособленичество</a:t>
            </a:r>
            <a:endPar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Расчётливость</a:t>
            </a:r>
          </a:p>
          <a:p>
            <a:pPr marL="342900" indent="-342900" algn="ctr">
              <a:buFont typeface="+mj-lt"/>
              <a:buAutoNum type="arabicPeriod"/>
            </a:pPr>
            <a:r>
              <a:rPr lang="ru-RU" sz="4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замкнутость</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5984" y="285728"/>
            <a:ext cx="4786346" cy="76944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ru-RU" sz="4400" dirty="0" smtClean="0"/>
              <a:t>Василий Курагин</a:t>
            </a:r>
            <a:endParaRPr lang="ru-RU" sz="4400" dirty="0"/>
          </a:p>
        </p:txBody>
      </p:sp>
      <p:sp>
        <p:nvSpPr>
          <p:cNvPr id="3" name="Прямоугольник 2"/>
          <p:cNvSpPr/>
          <p:nvPr/>
        </p:nvSpPr>
        <p:spPr>
          <a:xfrm>
            <a:off x="3500430" y="1142984"/>
            <a:ext cx="5143536" cy="4801314"/>
          </a:xfrm>
          <a:prstGeom prst="rect">
            <a:avLst/>
          </a:prstGeom>
        </p:spPr>
        <p:style>
          <a:lnRef idx="0">
            <a:schemeClr val="accent6"/>
          </a:lnRef>
          <a:fillRef idx="3">
            <a:schemeClr val="accent6"/>
          </a:fillRef>
          <a:effectRef idx="3">
            <a:schemeClr val="accent6"/>
          </a:effectRef>
          <a:fontRef idx="minor">
            <a:schemeClr val="lt1"/>
          </a:fontRef>
        </p:style>
        <p:txBody>
          <a:bodyPr wrap="square">
            <a:spAutoFit/>
          </a:bodyPr>
          <a:lstStyle/>
          <a:p>
            <a:pPr algn="just"/>
            <a:r>
              <a:rPr lang="ru-RU" dirty="0" smtClean="0"/>
              <a:t>Князь Василий Курагин – глава семейства Курагиных – яркий тип предприимчивого карьериста, стяжателя и эгоиста. Предприимчивость и стяжательство стали как бы «непроизвольными» чертами его характера. Как подчеркивает Толстой, князь Василий умел пользоваться людьми и скрывать это умение, прикрывая его тонким соблюдением правил светского обхождения. Благодаря этому умению князь Василий многого добивается в жизни, потому что в обществе, в котором он живет, искание разного рода выгод является главным в отношениях между людьми. Ради своих корыстных целей князь Василий разворачивает весьма бурную деятельность. Достаточно вспомнить кампанию, развернутую с целью женитьбы Пьера на его дочери </a:t>
            </a:r>
            <a:r>
              <a:rPr lang="ru-RU" dirty="0" err="1" smtClean="0"/>
              <a:t>Элен</a:t>
            </a:r>
            <a:r>
              <a:rPr lang="ru-RU" dirty="0" smtClean="0"/>
              <a:t>. </a:t>
            </a:r>
            <a:endParaRPr lang="ru-RU" dirty="0"/>
          </a:p>
        </p:txBody>
      </p:sp>
      <p:pic>
        <p:nvPicPr>
          <p:cNvPr id="4" name="Рисунок 3" descr="vojna.i.mir.1.avi_snapshot_00.39.02_[2011.03.05_18.56.27].jpg"/>
          <p:cNvPicPr>
            <a:picLocks noChangeAspect="1"/>
          </p:cNvPicPr>
          <p:nvPr/>
        </p:nvPicPr>
        <p:blipFill>
          <a:blip r:embed="rId2" cstate="print"/>
          <a:srcRect l="21875" r="37500"/>
          <a:stretch>
            <a:fillRect/>
          </a:stretch>
        </p:blipFill>
        <p:spPr>
          <a:xfrm>
            <a:off x="500034" y="1357298"/>
            <a:ext cx="2786082" cy="3048000"/>
          </a:xfrm>
          <a:prstGeom prst="rect">
            <a:avLst/>
          </a:prstGeom>
          <a:ln>
            <a:noFill/>
          </a:ln>
          <a:effectLst>
            <a:outerShdw blurRad="292100" dist="139700" dir="2700000" algn="tl" rotWithShape="0">
              <a:srgbClr val="333333">
                <a:alpha val="65000"/>
              </a:srgbClr>
            </a:outerShdw>
          </a:effectLst>
        </p:spPr>
      </p:pic>
      <p:pic>
        <p:nvPicPr>
          <p:cNvPr id="5" name="Picture 3" descr="book"/>
          <p:cNvPicPr>
            <a:picLocks noChangeAspect="1" noChangeArrowheads="1" noCrop="1"/>
          </p:cNvPicPr>
          <p:nvPr/>
        </p:nvPicPr>
        <p:blipFill>
          <a:blip r:embed="rId3" cstate="print"/>
          <a:srcRect/>
          <a:stretch>
            <a:fillRect/>
          </a:stretch>
        </p:blipFill>
        <p:spPr bwMode="auto">
          <a:xfrm>
            <a:off x="1071538" y="4643446"/>
            <a:ext cx="1857388" cy="170715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Картинка 1 из 36"/>
          <p:cNvPicPr>
            <a:picLocks noChangeAspect="1" noChangeArrowheads="1"/>
          </p:cNvPicPr>
          <p:nvPr/>
        </p:nvPicPr>
        <p:blipFill>
          <a:blip r:embed="rId2" cstate="print"/>
          <a:srcRect l="37500" t="18750"/>
          <a:stretch>
            <a:fillRect/>
          </a:stretch>
        </p:blipFill>
        <p:spPr bwMode="auto">
          <a:xfrm>
            <a:off x="5220072" y="1844824"/>
            <a:ext cx="3809984" cy="3714744"/>
          </a:xfrm>
          <a:prstGeom prst="rect">
            <a:avLst/>
          </a:prstGeom>
          <a:noFill/>
        </p:spPr>
      </p:pic>
      <p:sp>
        <p:nvSpPr>
          <p:cNvPr id="2" name="Прямоугольник 1"/>
          <p:cNvSpPr/>
          <p:nvPr/>
        </p:nvSpPr>
        <p:spPr>
          <a:xfrm>
            <a:off x="428596" y="357166"/>
            <a:ext cx="4572000" cy="5355312"/>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lgn="just"/>
            <a:r>
              <a:rPr lang="ru-RU" dirty="0" smtClean="0"/>
              <a:t>Так и не дождавшись объяснения Пьера с </a:t>
            </a:r>
            <a:r>
              <a:rPr lang="ru-RU" dirty="0" err="1" smtClean="0"/>
              <a:t>Элен</a:t>
            </a:r>
            <a:r>
              <a:rPr lang="ru-RU" dirty="0" smtClean="0"/>
              <a:t>, сватовства, князь Василий врывается в комнату с иконой в руках и благословляет молодых – мышеловка захлопнулась. Началась осада Марии Болконской, богатой невесты для Анатоля, и только случай помешал успешно завершить эту «операцию». О какой любви и семейном благополучии может идти речь, когда браки совершаются по откровенному расчету? С иронией рассказывает Толстой о князе Василии, когда тот одурачивает и обворовывает Пьера, присвоив доходы с его имений и оставив у себя несколько тысяч оброка с рязанского имения, скрывая свои поступки под маской добра и заботы о юноше, которого он не может бросить на произвол судьбы.</a:t>
            </a:r>
            <a:endParaRPr lang="ru-RU"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vojna.i.mir.1.avi_snapshot_01.26.57_[2011.03.16_22.42.17].jpg"/>
          <p:cNvPicPr>
            <a:picLocks noChangeAspect="1"/>
          </p:cNvPicPr>
          <p:nvPr/>
        </p:nvPicPr>
        <p:blipFill>
          <a:blip r:embed="rId2" cstate="print"/>
          <a:srcRect l="33333" r="32292"/>
          <a:stretch>
            <a:fillRect/>
          </a:stretch>
        </p:blipFill>
        <p:spPr>
          <a:xfrm>
            <a:off x="545706" y="2024074"/>
            <a:ext cx="2357454" cy="3048000"/>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2357422" y="285728"/>
            <a:ext cx="4286280" cy="707886"/>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4000" dirty="0" err="1" smtClean="0"/>
              <a:t>Элен</a:t>
            </a:r>
            <a:r>
              <a:rPr lang="ru-RU" sz="4000" dirty="0" smtClean="0"/>
              <a:t> Курагина</a:t>
            </a:r>
            <a:endParaRPr lang="ru-RU" sz="4000" dirty="0"/>
          </a:p>
        </p:txBody>
      </p:sp>
      <p:sp>
        <p:nvSpPr>
          <p:cNvPr id="6" name="Прямоугольник 5"/>
          <p:cNvSpPr/>
          <p:nvPr/>
        </p:nvSpPr>
        <p:spPr>
          <a:xfrm>
            <a:off x="3000364" y="1214422"/>
            <a:ext cx="5857916" cy="369331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r>
              <a:rPr lang="ru-RU" dirty="0" smtClean="0"/>
              <a:t>Курагина </a:t>
            </a:r>
            <a:r>
              <a:rPr lang="ru-RU" dirty="0" err="1" smtClean="0"/>
              <a:t>Элен</a:t>
            </a:r>
            <a:r>
              <a:rPr lang="ru-RU" dirty="0" smtClean="0"/>
              <a:t> — дочь князя Василия, а затем жена Пьера Безухова. Блестящая петербургская красавица с «неизменяющейся улыбкой», белыми полными плечами, глянцевитыми волосами и прекрасным станом. В ней не было заметно кокетства, как будто ей совестно было «за свою несомненно и слишком сильно и победительно действующую красоту». </a:t>
            </a:r>
            <a:r>
              <a:rPr lang="ru-RU" dirty="0" err="1" smtClean="0"/>
              <a:t>Элен</a:t>
            </a:r>
            <a:r>
              <a:rPr lang="ru-RU" dirty="0" smtClean="0"/>
              <a:t> невозмутима, предоставляя всем право любоваться собою, отчего на ней чувствуется как бы лоск от множества чужих взглядов. Она умеет быть молчаливо-достойна в свете, производя впечатление тактичной и умной женщины, что в соединении с красотой обеспечивает ей постоянный успех.</a:t>
            </a:r>
            <a:endParaRPr lang="ru-RU" dirty="0"/>
          </a:p>
        </p:txBody>
      </p:sp>
      <p:pic>
        <p:nvPicPr>
          <p:cNvPr id="7" name="Picture 3" descr="2f20454364d927680449377cb4a8955d">
            <a:hlinkClick r:id="rId3"/>
          </p:cNvPr>
          <p:cNvPicPr>
            <a:picLocks noChangeAspect="1" noChangeArrowheads="1" noCrop="1"/>
          </p:cNvPicPr>
          <p:nvPr/>
        </p:nvPicPr>
        <p:blipFill>
          <a:blip r:embed="rId4" cstate="print"/>
          <a:srcRect/>
          <a:stretch>
            <a:fillRect/>
          </a:stretch>
        </p:blipFill>
        <p:spPr bwMode="auto">
          <a:xfrm>
            <a:off x="3357554" y="5072074"/>
            <a:ext cx="4857784" cy="1128716"/>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элен.jpg"/>
          <p:cNvPicPr>
            <a:picLocks noChangeAspect="1"/>
          </p:cNvPicPr>
          <p:nvPr/>
        </p:nvPicPr>
        <p:blipFill>
          <a:blip r:embed="rId2" cstate="print"/>
          <a:srcRect l="16667" r="39583"/>
          <a:stretch>
            <a:fillRect/>
          </a:stretch>
        </p:blipFill>
        <p:spPr>
          <a:xfrm>
            <a:off x="5929739" y="1556792"/>
            <a:ext cx="3000396" cy="3048000"/>
          </a:xfrm>
          <a:prstGeom prst="rect">
            <a:avLst/>
          </a:prstGeom>
          <a:ln>
            <a:noFill/>
          </a:ln>
          <a:effectLst>
            <a:outerShdw blurRad="292100" dist="139700" dir="2700000" algn="tl" rotWithShape="0">
              <a:srgbClr val="333333">
                <a:alpha val="65000"/>
              </a:srgbClr>
            </a:outerShdw>
          </a:effectLst>
        </p:spPr>
      </p:pic>
      <p:sp>
        <p:nvSpPr>
          <p:cNvPr id="5" name="Облако 4"/>
          <p:cNvSpPr/>
          <p:nvPr/>
        </p:nvSpPr>
        <p:spPr>
          <a:xfrm>
            <a:off x="571472" y="5214950"/>
            <a:ext cx="3143272" cy="1643050"/>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3" name="Прямоугольник 2"/>
          <p:cNvSpPr/>
          <p:nvPr/>
        </p:nvSpPr>
        <p:spPr>
          <a:xfrm>
            <a:off x="285720" y="428604"/>
            <a:ext cx="5643570" cy="480131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just"/>
            <a:r>
              <a:rPr lang="ru-RU" dirty="0" err="1" smtClean="0"/>
              <a:t>Элен</a:t>
            </a:r>
            <a:r>
              <a:rPr lang="ru-RU" dirty="0" smtClean="0"/>
              <a:t> – единственная из всех детей князя Василия, кто не тяготит его, а доставляет своими успехами радость. Это объясняется тем, что она была настоящей дочерью своего отца и рано поняла, по каким правилам нужно играть в свете, чтобы добиться успеха и занять прочное положение. Красота – единственное достоинство </a:t>
            </a:r>
            <a:r>
              <a:rPr lang="ru-RU" dirty="0" err="1" smtClean="0"/>
              <a:t>Элен</a:t>
            </a:r>
            <a:r>
              <a:rPr lang="ru-RU" dirty="0" smtClean="0"/>
              <a:t>. Она это прекрасно понимает и использует его как средство для достижения личной выгоды. Когда </a:t>
            </a:r>
            <a:r>
              <a:rPr lang="ru-RU" dirty="0" err="1" smtClean="0"/>
              <a:t>Элен</a:t>
            </a:r>
            <a:r>
              <a:rPr lang="ru-RU" dirty="0" smtClean="0"/>
              <a:t> проходит по залу, то ослепительная белизна ее плеч привлекает взгляды всех присутствующих мужчин. Выйдя замуж за Пьера, она стала блистать еще ярче, не пропускала ни одного бала и всегда была желанной гостьей. Открыто изменив мужу, она цинично заявляет, что не желает иметь от него детей. Пьер справедливо определил ее сущность: «Там где вы, там и разврат».</a:t>
            </a:r>
            <a:endParaRPr lang="ru-RU" dirty="0"/>
          </a:p>
        </p:txBody>
      </p:sp>
      <p:sp>
        <p:nvSpPr>
          <p:cNvPr id="4" name="Прямоугольник 3"/>
          <p:cNvSpPr/>
          <p:nvPr/>
        </p:nvSpPr>
        <p:spPr>
          <a:xfrm>
            <a:off x="1214414" y="5500702"/>
            <a:ext cx="1928826" cy="1200329"/>
          </a:xfrm>
          <a:prstGeom prst="rect">
            <a:avLst/>
          </a:prstGeom>
        </p:spPr>
        <p:txBody>
          <a:bodyPr wrap="square">
            <a:spAutoFit/>
          </a:bodyPr>
          <a:lstStyle/>
          <a:p>
            <a:pPr algn="ctr"/>
            <a:r>
              <a:rPr lang="ru-RU" dirty="0" err="1" smtClean="0">
                <a:solidFill>
                  <a:schemeClr val="bg1"/>
                </a:solidFill>
              </a:rPr>
              <a:t>Элен</a:t>
            </a:r>
            <a:r>
              <a:rPr lang="ru-RU" dirty="0" smtClean="0">
                <a:solidFill>
                  <a:schemeClr val="bg1"/>
                </a:solidFill>
              </a:rPr>
              <a:t> умерла в 1812 г. от воспаления легких.</a:t>
            </a:r>
            <a:endParaRPr lang="ru-RU" dirty="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4546" y="285728"/>
            <a:ext cx="4714908" cy="769441"/>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ru-RU" sz="4400" dirty="0" smtClean="0"/>
              <a:t>Анатоль Курагин</a:t>
            </a:r>
            <a:endParaRPr lang="ru-RU" sz="4400" dirty="0"/>
          </a:p>
        </p:txBody>
      </p:sp>
      <p:sp>
        <p:nvSpPr>
          <p:cNvPr id="3" name="Прямоугольник 2"/>
          <p:cNvSpPr/>
          <p:nvPr/>
        </p:nvSpPr>
        <p:spPr>
          <a:xfrm>
            <a:off x="4429124" y="1285860"/>
            <a:ext cx="4286280" cy="4801314"/>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r>
              <a:rPr lang="ru-RU" dirty="0" smtClean="0"/>
              <a:t>Курагин Анатоль — сын князя Василия, брат </a:t>
            </a:r>
            <a:r>
              <a:rPr lang="ru-RU" dirty="0" err="1" smtClean="0"/>
              <a:t>Элен</a:t>
            </a:r>
            <a:r>
              <a:rPr lang="ru-RU" dirty="0" smtClean="0"/>
              <a:t> и Ипполита, офицер. В отличие от «спокойного </a:t>
            </a:r>
            <a:r>
              <a:rPr lang="ru-RU" dirty="0" err="1" smtClean="0"/>
              <a:t>дурака</a:t>
            </a:r>
            <a:r>
              <a:rPr lang="ru-RU" dirty="0" smtClean="0"/>
              <a:t>» Ипполита князь Василий смотрит на Анатоля как на «беспокойного </a:t>
            </a:r>
            <a:r>
              <a:rPr lang="ru-RU" dirty="0" err="1" smtClean="0"/>
              <a:t>дурака</a:t>
            </a:r>
            <a:r>
              <a:rPr lang="ru-RU" dirty="0" smtClean="0"/>
              <a:t>», которого всегда надо выручать из неприятностей. Анатоль — высокий красавец с добродушным и «победительным видом», «прекрасными большими» глазами и русыми волосами. Он щеголеват, нагл, глуп, не находчив, не красноречив в разговорах, развращен, но «зато у него была и драгоценная для света способность спокойствия и ничем не изменяемая уверенность». </a:t>
            </a:r>
            <a:endParaRPr lang="ru-RU" dirty="0"/>
          </a:p>
        </p:txBody>
      </p:sp>
      <p:pic>
        <p:nvPicPr>
          <p:cNvPr id="4" name="Рисунок 3" descr="анатоль 2.jpg"/>
          <p:cNvPicPr>
            <a:picLocks noChangeAspect="1"/>
          </p:cNvPicPr>
          <p:nvPr/>
        </p:nvPicPr>
        <p:blipFill>
          <a:blip r:embed="rId2" cstate="print"/>
          <a:srcRect l="36458" r="9375"/>
          <a:stretch>
            <a:fillRect/>
          </a:stretch>
        </p:blipFill>
        <p:spPr>
          <a:xfrm>
            <a:off x="500034" y="1357298"/>
            <a:ext cx="3714776" cy="3048000"/>
          </a:xfrm>
          <a:prstGeom prst="rect">
            <a:avLst/>
          </a:prstGeom>
          <a:ln>
            <a:noFill/>
          </a:ln>
          <a:effectLst>
            <a:outerShdw blurRad="292100" dist="139700" dir="2700000" algn="tl" rotWithShape="0">
              <a:srgbClr val="333333">
                <a:alpha val="65000"/>
              </a:srgbClr>
            </a:outerShdw>
          </a:effectLst>
        </p:spPr>
      </p:pic>
      <p:pic>
        <p:nvPicPr>
          <p:cNvPr id="5" name="Picture 26" descr="e5413e915f3dddb80ec369a286f956e7">
            <a:hlinkClick r:id="rId3"/>
          </p:cNvPr>
          <p:cNvPicPr>
            <a:picLocks noChangeAspect="1" noChangeArrowheads="1" noCrop="1"/>
          </p:cNvPicPr>
          <p:nvPr/>
        </p:nvPicPr>
        <p:blipFill>
          <a:blip r:embed="rId4" cstate="print"/>
          <a:srcRect/>
          <a:stretch>
            <a:fillRect/>
          </a:stretch>
        </p:blipFill>
        <p:spPr bwMode="auto">
          <a:xfrm>
            <a:off x="928662" y="4214818"/>
            <a:ext cx="2357454" cy="2210114"/>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357166"/>
            <a:ext cx="4572000" cy="5078313"/>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r>
              <a:rPr lang="ru-RU" dirty="0" smtClean="0"/>
              <a:t>Будучи другом Долохова и участником его кутежей, на свою жизнь Анатоль смотрит как на постоянное удовольствие и увеселение, которое должно было быть кем-то устроено для него, он не заботится о своих взаимоотношениях с другими людьми. К женщинам Анатоль относится презрительно и с сознанием своего превосходства, привыкнув нравиться и не испытывая ни к ,кому серьезных чувств.</a:t>
            </a:r>
          </a:p>
          <a:p>
            <a:r>
              <a:rPr lang="ru-RU" dirty="0" smtClean="0"/>
              <a:t>После увлечения Наташей Ростовой и попытки увезти ее,  Анатоль принужден скрыться из Москвы, а затем и от князя Андрея, намеревавшегося вызвать обидчика на дуэль. Их последняя встреча состоится в лазарете после Бородинского сражения: Анатоль ранен, ему ампутируют ногу.</a:t>
            </a:r>
            <a:endParaRPr lang="ru-RU" dirty="0"/>
          </a:p>
        </p:txBody>
      </p:sp>
      <p:pic>
        <p:nvPicPr>
          <p:cNvPr id="4" name="Рисунок 3" descr="Анатоль.jpg"/>
          <p:cNvPicPr>
            <a:picLocks noChangeAspect="1"/>
          </p:cNvPicPr>
          <p:nvPr/>
        </p:nvPicPr>
        <p:blipFill>
          <a:blip r:embed="rId2" cstate="print"/>
          <a:srcRect l="37500" r="23958"/>
          <a:stretch>
            <a:fillRect/>
          </a:stretch>
        </p:blipFill>
        <p:spPr>
          <a:xfrm>
            <a:off x="5580112" y="1372322"/>
            <a:ext cx="2643206"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4546" y="357166"/>
            <a:ext cx="5286412" cy="830997"/>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ru-RU" sz="4800" dirty="0" smtClean="0"/>
              <a:t>Ипполит Курагин</a:t>
            </a:r>
            <a:endParaRPr lang="ru-RU" sz="4800" dirty="0"/>
          </a:p>
        </p:txBody>
      </p:sp>
      <p:pic>
        <p:nvPicPr>
          <p:cNvPr id="3" name="Рисунок 2" descr="vojna.i.mir.1.avi_snapshot_00.17.16_[2011.03.05_18.07.24].jpg"/>
          <p:cNvPicPr>
            <a:picLocks noChangeAspect="1"/>
          </p:cNvPicPr>
          <p:nvPr/>
        </p:nvPicPr>
        <p:blipFill>
          <a:blip r:embed="rId2" cstate="print"/>
          <a:srcRect r="45833"/>
          <a:stretch>
            <a:fillRect/>
          </a:stretch>
        </p:blipFill>
        <p:spPr>
          <a:xfrm>
            <a:off x="428596" y="2132856"/>
            <a:ext cx="3714776" cy="3048000"/>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4286248" y="1285861"/>
            <a:ext cx="4572000" cy="452431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ru-RU" dirty="0" smtClean="0"/>
              <a:t>Ипполит часто говорил и поступал невпопад, высказывал свои суждения тогда, когда они были никому не надобны. Он любил вставлять в разговор фразы, совершенно не относящиеся, к сути обсуждаемой </a:t>
            </a:r>
            <a:r>
              <a:rPr lang="ru-RU" dirty="0" err="1" smtClean="0"/>
              <a:t>темы.Характер</a:t>
            </a:r>
            <a:r>
              <a:rPr lang="ru-RU" dirty="0" smtClean="0"/>
              <a:t> Ипполита может служить живым примером того, что даже положительный </a:t>
            </a:r>
            <a:r>
              <a:rPr lang="ru-RU" dirty="0" err="1" smtClean="0"/>
              <a:t>идиотизм</a:t>
            </a:r>
            <a:r>
              <a:rPr lang="ru-RU" dirty="0" smtClean="0"/>
              <a:t> выдается иногда в свете за нечто имеющее значение благодаря лоску, придаваемому знанием французского языка, и тому необыкновенному свойству этого языка поддерживать и в то же время маскировать душевную пустоту.</a:t>
            </a:r>
          </a:p>
          <a:p>
            <a:endParaRPr lang="ru-RU"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00034" y="428604"/>
            <a:ext cx="4572000" cy="3785652"/>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r>
              <a:rPr lang="ru-RU" sz="2400" dirty="0" smtClean="0"/>
              <a:t>Князь Василий называет Ипполита "покойным </a:t>
            </a:r>
            <a:r>
              <a:rPr lang="ru-RU" sz="2400" dirty="0" err="1" smtClean="0"/>
              <a:t>дураком</a:t>
            </a:r>
            <a:r>
              <a:rPr lang="ru-RU" sz="2400" dirty="0" smtClean="0"/>
              <a:t>". Толстой в романе - "вялым и ломающимся". Это главенствующие черты характера Ипполита. Ипполит глуп, но он своей глупостью хотя бы не приносит никому вреда, в отличие от младшего брата Анатоля.</a:t>
            </a:r>
            <a:endParaRPr lang="ru-RU" sz="2400" dirty="0"/>
          </a:p>
        </p:txBody>
      </p:sp>
      <p:pic>
        <p:nvPicPr>
          <p:cNvPr id="2" name="Рисунок 1" descr="ипполит.jpg"/>
          <p:cNvPicPr>
            <a:picLocks noChangeAspect="1"/>
          </p:cNvPicPr>
          <p:nvPr/>
        </p:nvPicPr>
        <p:blipFill>
          <a:blip r:embed="rId2" cstate="print"/>
          <a:srcRect l="41667"/>
          <a:stretch>
            <a:fillRect/>
          </a:stretch>
        </p:blipFill>
        <p:spPr>
          <a:xfrm>
            <a:off x="4788024" y="2852936"/>
            <a:ext cx="4000480"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571480"/>
            <a:ext cx="8215370" cy="384720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marL="342900" indent="-342900" algn="ctr"/>
            <a:r>
              <a:rPr lang="ru-RU" sz="2800" b="1" dirty="0" smtClean="0"/>
              <a:t>Состав семьи:</a:t>
            </a:r>
          </a:p>
          <a:p>
            <a:pPr marL="342900" indent="-342900">
              <a:buFont typeface="+mj-lt"/>
              <a:buAutoNum type="arabicPeriod"/>
            </a:pPr>
            <a:r>
              <a:rPr lang="ru-RU" dirty="0" smtClean="0"/>
              <a:t>Граф Илья Андреевич Ростов.</a:t>
            </a:r>
          </a:p>
          <a:p>
            <a:pPr marL="342900" indent="-342900">
              <a:buFont typeface="+mj-lt"/>
              <a:buAutoNum type="arabicPeriod"/>
            </a:pPr>
            <a:r>
              <a:rPr lang="ru-RU" dirty="0" smtClean="0"/>
              <a:t>Графиня Наталья Ростова (</a:t>
            </a:r>
            <a:r>
              <a:rPr lang="ru-RU" dirty="0" err="1" smtClean="0"/>
              <a:t>Шиншина</a:t>
            </a:r>
            <a:r>
              <a:rPr lang="ru-RU" dirty="0" smtClean="0"/>
              <a:t>) — жена Ильи Ростова.</a:t>
            </a:r>
          </a:p>
          <a:p>
            <a:pPr marL="342900" indent="-342900">
              <a:buFont typeface="+mj-lt"/>
              <a:buAutoNum type="arabicPeriod"/>
            </a:pPr>
            <a:r>
              <a:rPr lang="ru-RU" dirty="0" smtClean="0"/>
              <a:t>Граф Николай Ильич Ростов (</a:t>
            </a:r>
            <a:r>
              <a:rPr lang="ru-RU" dirty="0" err="1" smtClean="0"/>
              <a:t>Nicolas</a:t>
            </a:r>
            <a:r>
              <a:rPr lang="ru-RU" dirty="0" smtClean="0"/>
              <a:t>) — старший сын Ильи и Натальи Ростовых.</a:t>
            </a:r>
          </a:p>
          <a:p>
            <a:pPr marL="342900" indent="-342900">
              <a:buFont typeface="+mj-lt"/>
              <a:buAutoNum type="arabicPeriod"/>
            </a:pPr>
            <a:r>
              <a:rPr lang="ru-RU" dirty="0" smtClean="0"/>
              <a:t>Вера Ильинична Ростова — старшая дочь Ильи и Натальи Ростовых.</a:t>
            </a:r>
          </a:p>
          <a:p>
            <a:pPr marL="342900" indent="-342900">
              <a:buFont typeface="+mj-lt"/>
              <a:buAutoNum type="arabicPeriod"/>
            </a:pPr>
            <a:r>
              <a:rPr lang="ru-RU" dirty="0" smtClean="0"/>
              <a:t>Граф Пётр Ильич Ростов (Петя) — младший сын Ильи и Натальи Ростовых.</a:t>
            </a:r>
          </a:p>
          <a:p>
            <a:pPr marL="342900" indent="-342900">
              <a:buFont typeface="+mj-lt"/>
              <a:buAutoNum type="arabicPeriod"/>
            </a:pPr>
            <a:r>
              <a:rPr lang="ru-RU" dirty="0" smtClean="0"/>
              <a:t>Наташа Ростова (</a:t>
            </a:r>
            <a:r>
              <a:rPr lang="ru-RU" dirty="0" err="1" smtClean="0"/>
              <a:t>Natalie</a:t>
            </a:r>
            <a:r>
              <a:rPr lang="ru-RU" dirty="0" smtClean="0"/>
              <a:t>) — младшая дочь Ильи и Натальи Ростовых, в браке графиня Безухова, вторая жена Пьера.</a:t>
            </a:r>
          </a:p>
          <a:p>
            <a:pPr marL="342900" indent="-342900">
              <a:buFont typeface="+mj-lt"/>
              <a:buAutoNum type="arabicPeriod"/>
            </a:pPr>
            <a:r>
              <a:rPr lang="ru-RU" dirty="0" smtClean="0"/>
              <a:t>Соня (</a:t>
            </a:r>
            <a:r>
              <a:rPr lang="ru-RU" dirty="0" err="1" smtClean="0"/>
              <a:t>Sophie</a:t>
            </a:r>
            <a:r>
              <a:rPr lang="ru-RU" dirty="0" smtClean="0"/>
              <a:t>) — племянница графа Ростова, воспитывается в семье графа.</a:t>
            </a:r>
          </a:p>
          <a:p>
            <a:pPr marL="342900" indent="-342900">
              <a:buFont typeface="+mj-lt"/>
              <a:buAutoNum type="arabicPeriod"/>
            </a:pPr>
            <a:r>
              <a:rPr lang="ru-RU" dirty="0" smtClean="0"/>
              <a:t>Андрюша Ростов — сын Николая Ростова.</a:t>
            </a:r>
          </a:p>
        </p:txBody>
      </p:sp>
      <p:sp>
        <p:nvSpPr>
          <p:cNvPr id="3" name="TextBox 2"/>
          <p:cNvSpPr txBox="1"/>
          <p:nvPr/>
        </p:nvSpPr>
        <p:spPr>
          <a:xfrm>
            <a:off x="3571868" y="5286388"/>
            <a:ext cx="200026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b="1" dirty="0" smtClean="0"/>
              <a:t>Статус семьи:</a:t>
            </a:r>
          </a:p>
          <a:p>
            <a:r>
              <a:rPr lang="ru-RU" dirty="0" smtClean="0"/>
              <a:t>Полная семья</a:t>
            </a:r>
            <a:endParaRPr lang="ru-RU" dirty="0"/>
          </a:p>
        </p:txBody>
      </p:sp>
      <p:pic>
        <p:nvPicPr>
          <p:cNvPr id="49156" name="Picture 4" descr="http://miranimashek.com/_ph/287/2/897670194.gif"/>
          <p:cNvPicPr>
            <a:picLocks noChangeAspect="1" noChangeArrowheads="1" noCrop="1"/>
          </p:cNvPicPr>
          <p:nvPr/>
        </p:nvPicPr>
        <p:blipFill>
          <a:blip r:embed="rId2" cstate="print"/>
          <a:srcRect/>
          <a:stretch>
            <a:fillRect/>
          </a:stretch>
        </p:blipFill>
        <p:spPr bwMode="auto">
          <a:xfrm>
            <a:off x="1357290" y="4500570"/>
            <a:ext cx="6357982" cy="839735"/>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357430"/>
            <a:ext cx="8572528" cy="2308324"/>
          </a:xfrm>
          <a:prstGeom prst="rect">
            <a:avLst/>
          </a:prstGeom>
          <a:noFill/>
        </p:spPr>
        <p:txBody>
          <a:bodyPr wrap="square" rtlCol="0">
            <a:spAutoFit/>
            <a:scene3d>
              <a:camera prst="isometricOffAxis2Lef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7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Переплетения в семьях</a:t>
            </a:r>
            <a:endParaRPr lang="ru-RU"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Овал 13"/>
          <p:cNvSpPr/>
          <p:nvPr/>
        </p:nvSpPr>
        <p:spPr>
          <a:xfrm>
            <a:off x="3857620" y="285728"/>
            <a:ext cx="1500198" cy="857256"/>
          </a:xfrm>
          <a:prstGeom prst="ellipse">
            <a:avLst/>
          </a:prstGeom>
          <a:gradFill>
            <a:gsLst>
              <a:gs pos="0">
                <a:srgbClr val="FF0000"/>
              </a:gs>
              <a:gs pos="100000">
                <a:srgbClr val="92D050"/>
              </a:gs>
            </a:gsLst>
            <a:lin ang="10800000" scaled="1"/>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Наташа</a:t>
            </a:r>
            <a:endParaRPr lang="ru-RU" dirty="0">
              <a:solidFill>
                <a:schemeClr val="bg1"/>
              </a:solidFill>
            </a:endParaRPr>
          </a:p>
        </p:txBody>
      </p:sp>
      <p:sp>
        <p:nvSpPr>
          <p:cNvPr id="15" name="Овал 14"/>
          <p:cNvSpPr/>
          <p:nvPr/>
        </p:nvSpPr>
        <p:spPr>
          <a:xfrm>
            <a:off x="7215206" y="4286256"/>
            <a:ext cx="1143008" cy="8572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Пьер</a:t>
            </a:r>
            <a:endParaRPr lang="ru-RU" dirty="0">
              <a:solidFill>
                <a:schemeClr val="bg1"/>
              </a:solidFill>
            </a:endParaRPr>
          </a:p>
        </p:txBody>
      </p:sp>
      <p:sp>
        <p:nvSpPr>
          <p:cNvPr id="16" name="Овал 15"/>
          <p:cNvSpPr/>
          <p:nvPr/>
        </p:nvSpPr>
        <p:spPr>
          <a:xfrm rot="20943617">
            <a:off x="1133529" y="3650830"/>
            <a:ext cx="2063420" cy="699347"/>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Николенька</a:t>
            </a:r>
            <a:endParaRPr lang="ru-RU" dirty="0">
              <a:solidFill>
                <a:schemeClr val="bg1"/>
              </a:solidFill>
            </a:endParaRPr>
          </a:p>
        </p:txBody>
      </p:sp>
      <p:sp>
        <p:nvSpPr>
          <p:cNvPr id="17" name="Овал 16"/>
          <p:cNvSpPr/>
          <p:nvPr/>
        </p:nvSpPr>
        <p:spPr>
          <a:xfrm>
            <a:off x="285720" y="2857496"/>
            <a:ext cx="1500198" cy="857256"/>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Андрей</a:t>
            </a:r>
            <a:endParaRPr lang="ru-RU" dirty="0">
              <a:solidFill>
                <a:schemeClr val="bg1"/>
              </a:solidFill>
            </a:endParaRPr>
          </a:p>
        </p:txBody>
      </p:sp>
      <p:sp>
        <p:nvSpPr>
          <p:cNvPr id="18" name="Овал 17"/>
          <p:cNvSpPr/>
          <p:nvPr/>
        </p:nvSpPr>
        <p:spPr>
          <a:xfrm>
            <a:off x="2428860" y="2643182"/>
            <a:ext cx="1143008" cy="857256"/>
          </a:xfrm>
          <a:prstGeom prst="ellipse">
            <a:avLst/>
          </a:prstGeom>
          <a:gradFill>
            <a:gsLst>
              <a:gs pos="0">
                <a:srgbClr val="7030A0"/>
              </a:gs>
              <a:gs pos="100000">
                <a:srgbClr val="92D050"/>
              </a:gs>
            </a:gsLst>
            <a:lin ang="10800000" scaled="1"/>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Лиза</a:t>
            </a:r>
            <a:endParaRPr lang="ru-RU" dirty="0">
              <a:solidFill>
                <a:schemeClr val="bg1"/>
              </a:solidFill>
            </a:endParaRPr>
          </a:p>
        </p:txBody>
      </p:sp>
      <p:sp>
        <p:nvSpPr>
          <p:cNvPr id="19" name="Овал 18"/>
          <p:cNvSpPr/>
          <p:nvPr/>
        </p:nvSpPr>
        <p:spPr>
          <a:xfrm>
            <a:off x="1142976" y="1285860"/>
            <a:ext cx="1500198" cy="928694"/>
          </a:xfrm>
          <a:prstGeom prst="ellipse">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Марья</a:t>
            </a:r>
            <a:endParaRPr lang="ru-RU" dirty="0">
              <a:solidFill>
                <a:schemeClr val="bg1"/>
              </a:solidFill>
            </a:endParaRPr>
          </a:p>
        </p:txBody>
      </p:sp>
      <p:sp>
        <p:nvSpPr>
          <p:cNvPr id="20" name="Овал 19"/>
          <p:cNvSpPr/>
          <p:nvPr/>
        </p:nvSpPr>
        <p:spPr>
          <a:xfrm>
            <a:off x="3286116" y="4429132"/>
            <a:ext cx="1500198" cy="857256"/>
          </a:xfrm>
          <a:prstGeom prst="ellipse">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Анатоль</a:t>
            </a:r>
            <a:endParaRPr lang="ru-RU" dirty="0">
              <a:solidFill>
                <a:schemeClr val="bg1"/>
              </a:solidFill>
            </a:endParaRPr>
          </a:p>
        </p:txBody>
      </p:sp>
      <p:sp>
        <p:nvSpPr>
          <p:cNvPr id="21" name="Овал 20"/>
          <p:cNvSpPr/>
          <p:nvPr/>
        </p:nvSpPr>
        <p:spPr>
          <a:xfrm>
            <a:off x="5143504" y="3786190"/>
            <a:ext cx="1143008" cy="785818"/>
          </a:xfrm>
          <a:prstGeom prst="ellipse">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err="1" smtClean="0">
                <a:solidFill>
                  <a:schemeClr val="bg1"/>
                </a:solidFill>
              </a:rPr>
              <a:t>Элен</a:t>
            </a:r>
            <a:endParaRPr lang="ru-RU" dirty="0">
              <a:solidFill>
                <a:schemeClr val="bg1"/>
              </a:solidFill>
            </a:endParaRPr>
          </a:p>
        </p:txBody>
      </p:sp>
      <p:sp>
        <p:nvSpPr>
          <p:cNvPr id="22" name="Овал 21"/>
          <p:cNvSpPr/>
          <p:nvPr/>
        </p:nvSpPr>
        <p:spPr>
          <a:xfrm>
            <a:off x="5929322" y="1000108"/>
            <a:ext cx="1571604" cy="928694"/>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bg1"/>
                </a:solidFill>
              </a:rPr>
              <a:t>Николай</a:t>
            </a:r>
            <a:endParaRPr lang="ru-RU" dirty="0">
              <a:solidFill>
                <a:schemeClr val="bg1"/>
              </a:solidFill>
            </a:endParaRPr>
          </a:p>
        </p:txBody>
      </p:sp>
      <p:sp>
        <p:nvSpPr>
          <p:cNvPr id="24" name="Овал 23"/>
          <p:cNvSpPr/>
          <p:nvPr/>
        </p:nvSpPr>
        <p:spPr>
          <a:xfrm>
            <a:off x="7643802" y="1643050"/>
            <a:ext cx="1500198" cy="857256"/>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Наташа</a:t>
            </a:r>
            <a:endParaRPr lang="ru-RU" dirty="0">
              <a:solidFill>
                <a:schemeClr val="bg1"/>
              </a:solidFill>
            </a:endParaRPr>
          </a:p>
        </p:txBody>
      </p:sp>
      <p:sp>
        <p:nvSpPr>
          <p:cNvPr id="25" name="Горизонтальный свиток 24"/>
          <p:cNvSpPr/>
          <p:nvPr/>
        </p:nvSpPr>
        <p:spPr>
          <a:xfrm rot="20408566">
            <a:off x="260991" y="296871"/>
            <a:ext cx="1928826" cy="1033272"/>
          </a:xfrm>
          <a:prstGeom prst="horizontalScroll">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Болконские</a:t>
            </a:r>
            <a:endParaRPr lang="ru-RU" b="1" dirty="0">
              <a:solidFill>
                <a:schemeClr val="bg1"/>
              </a:solidFill>
            </a:endParaRPr>
          </a:p>
        </p:txBody>
      </p:sp>
      <p:sp>
        <p:nvSpPr>
          <p:cNvPr id="26" name="Горизонтальный свиток 25"/>
          <p:cNvSpPr/>
          <p:nvPr/>
        </p:nvSpPr>
        <p:spPr>
          <a:xfrm rot="1189101">
            <a:off x="7261807" y="82036"/>
            <a:ext cx="1928826" cy="1033272"/>
          </a:xfrm>
          <a:prstGeom prst="horizontalScroll">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err="1" smtClean="0">
                <a:solidFill>
                  <a:schemeClr val="bg1"/>
                </a:solidFill>
              </a:rPr>
              <a:t>Ростовы</a:t>
            </a:r>
            <a:endParaRPr lang="ru-RU" b="1" dirty="0">
              <a:solidFill>
                <a:schemeClr val="bg1"/>
              </a:solidFill>
            </a:endParaRPr>
          </a:p>
        </p:txBody>
      </p:sp>
      <p:sp>
        <p:nvSpPr>
          <p:cNvPr id="27" name="Горизонтальный свиток 26"/>
          <p:cNvSpPr/>
          <p:nvPr/>
        </p:nvSpPr>
        <p:spPr>
          <a:xfrm>
            <a:off x="3786182" y="5824728"/>
            <a:ext cx="1928826" cy="1033272"/>
          </a:xfrm>
          <a:prstGeom prst="horizontalScroll">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Курагины</a:t>
            </a:r>
            <a:endParaRPr lang="ru-RU" b="1" dirty="0">
              <a:solidFill>
                <a:schemeClr val="bg1"/>
              </a:solidFill>
            </a:endParaRPr>
          </a:p>
        </p:txBody>
      </p:sp>
      <p:sp>
        <p:nvSpPr>
          <p:cNvPr id="28" name="Горизонтальный свиток 27"/>
          <p:cNvSpPr/>
          <p:nvPr/>
        </p:nvSpPr>
        <p:spPr>
          <a:xfrm rot="20408566">
            <a:off x="7097026" y="5154631"/>
            <a:ext cx="1928826" cy="1033272"/>
          </a:xfrm>
          <a:prstGeom prst="horizontalScroll">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Безухов</a:t>
            </a:r>
            <a:endParaRPr lang="ru-RU" b="1" dirty="0">
              <a:solidFill>
                <a:schemeClr val="bg1"/>
              </a:solidFill>
            </a:endParaRPr>
          </a:p>
        </p:txBody>
      </p:sp>
      <p:cxnSp>
        <p:nvCxnSpPr>
          <p:cNvPr id="46" name="Скругленная соединительная линия 45"/>
          <p:cNvCxnSpPr>
            <a:stCxn id="19" idx="5"/>
          </p:cNvCxnSpPr>
          <p:nvPr/>
        </p:nvCxnSpPr>
        <p:spPr>
          <a:xfrm rot="16200000" flipH="1">
            <a:off x="2263111" y="2238913"/>
            <a:ext cx="2469252" cy="2148525"/>
          </a:xfrm>
          <a:prstGeom prst="curvedConnector3">
            <a:avLst>
              <a:gd name="adj1" fmla="val 21446"/>
            </a:avLst>
          </a:prstGeom>
          <a:ln w="38100">
            <a:solidFill>
              <a:schemeClr val="bg1"/>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53" name="Скругленная соединительная линия 52"/>
          <p:cNvCxnSpPr>
            <a:stCxn id="20" idx="0"/>
            <a:endCxn id="24" idx="3"/>
          </p:cNvCxnSpPr>
          <p:nvPr/>
        </p:nvCxnSpPr>
        <p:spPr>
          <a:xfrm rot="5400000" flipH="1" flipV="1">
            <a:off x="4922674" y="1488305"/>
            <a:ext cx="2054368" cy="3827286"/>
          </a:xfrm>
          <a:prstGeom prst="curvedConnector3">
            <a:avLst>
              <a:gd name="adj1" fmla="val 47382"/>
            </a:avLst>
          </a:prstGeom>
          <a:ln w="38100">
            <a:solidFill>
              <a:schemeClr val="bg1"/>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
        <p:nvSpPr>
          <p:cNvPr id="55" name="Умножение 54"/>
          <p:cNvSpPr/>
          <p:nvPr/>
        </p:nvSpPr>
        <p:spPr>
          <a:xfrm>
            <a:off x="2857488" y="2714620"/>
            <a:ext cx="285752" cy="28575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Умножение 55"/>
          <p:cNvSpPr/>
          <p:nvPr/>
        </p:nvSpPr>
        <p:spPr>
          <a:xfrm>
            <a:off x="500034" y="4429132"/>
            <a:ext cx="285752" cy="28575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Овал 31"/>
          <p:cNvSpPr/>
          <p:nvPr/>
        </p:nvSpPr>
        <p:spPr>
          <a:xfrm>
            <a:off x="5000628" y="5072074"/>
            <a:ext cx="1643074" cy="714380"/>
          </a:xfrm>
          <a:prstGeom prst="ellipse">
            <a:avLst/>
          </a:prstGeom>
          <a:solidFill>
            <a:srgbClr val="0070C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Ипполит</a:t>
            </a:r>
            <a:endParaRPr lang="ru-RU" dirty="0">
              <a:solidFill>
                <a:schemeClr val="bg1"/>
              </a:solidFill>
            </a:endParaRPr>
          </a:p>
        </p:txBody>
      </p:sp>
      <p:cxnSp>
        <p:nvCxnSpPr>
          <p:cNvPr id="44" name="Соединительная линия уступом 43"/>
          <p:cNvCxnSpPr>
            <a:stCxn id="32" idx="0"/>
            <a:endCxn id="21" idx="5"/>
          </p:cNvCxnSpPr>
          <p:nvPr/>
        </p:nvCxnSpPr>
        <p:spPr>
          <a:xfrm rot="5400000" flipH="1" flipV="1">
            <a:off x="5663070" y="4616023"/>
            <a:ext cx="615146" cy="296957"/>
          </a:xfrm>
          <a:prstGeom prst="bentConnector3">
            <a:avLst>
              <a:gd name="adj1" fmla="val 50000"/>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7" name="Shape 46"/>
          <p:cNvCxnSpPr>
            <a:stCxn id="20" idx="6"/>
            <a:endCxn id="21" idx="3"/>
          </p:cNvCxnSpPr>
          <p:nvPr/>
        </p:nvCxnSpPr>
        <p:spPr>
          <a:xfrm flipV="1">
            <a:off x="4786314" y="4456928"/>
            <a:ext cx="524580" cy="400832"/>
          </a:xfrm>
          <a:prstGeom prst="bentConnector2">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Shape 48"/>
          <p:cNvCxnSpPr>
            <a:stCxn id="20" idx="5"/>
            <a:endCxn id="32" idx="2"/>
          </p:cNvCxnSpPr>
          <p:nvPr/>
        </p:nvCxnSpPr>
        <p:spPr>
          <a:xfrm rot="16200000" flipH="1">
            <a:off x="4649412" y="5078048"/>
            <a:ext cx="268418" cy="434013"/>
          </a:xfrm>
          <a:prstGeom prst="bentConnector2">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1" name="Соединительная линия уступом 50"/>
          <p:cNvCxnSpPr/>
          <p:nvPr/>
        </p:nvCxnSpPr>
        <p:spPr>
          <a:xfrm>
            <a:off x="285720" y="5072074"/>
            <a:ext cx="714380" cy="214314"/>
          </a:xfrm>
          <a:prstGeom prst="bentConnector3">
            <a:avLst>
              <a:gd name="adj1" fmla="val 50000"/>
            </a:avLst>
          </a:prstGeom>
          <a:ln w="285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4" name="Скругленная соединительная линия 53"/>
          <p:cNvCxnSpPr/>
          <p:nvPr/>
        </p:nvCxnSpPr>
        <p:spPr>
          <a:xfrm>
            <a:off x="214282" y="5500702"/>
            <a:ext cx="714380" cy="285752"/>
          </a:xfrm>
          <a:prstGeom prst="curvedConnector3">
            <a:avLst>
              <a:gd name="adj1" fmla="val 50000"/>
            </a:avLst>
          </a:prstGeom>
          <a:ln w="28575">
            <a:solidFill>
              <a:schemeClr val="bg1"/>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61" name="Соединительная линия уступом 60"/>
          <p:cNvCxnSpPr>
            <a:stCxn id="19" idx="3"/>
            <a:endCxn id="17" idx="1"/>
          </p:cNvCxnSpPr>
          <p:nvPr/>
        </p:nvCxnSpPr>
        <p:spPr>
          <a:xfrm rot="5400000">
            <a:off x="481803" y="2102166"/>
            <a:ext cx="904488" cy="857256"/>
          </a:xfrm>
          <a:prstGeom prst="bentConnector3">
            <a:avLst>
              <a:gd name="adj1" fmla="val 50000"/>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928662" y="5000636"/>
            <a:ext cx="2286016" cy="369332"/>
          </a:xfrm>
          <a:prstGeom prst="rect">
            <a:avLst/>
          </a:prstGeom>
          <a:noFill/>
        </p:spPr>
        <p:txBody>
          <a:bodyPr wrap="square" rtlCol="0">
            <a:spAutoFit/>
          </a:bodyPr>
          <a:lstStyle/>
          <a:p>
            <a:r>
              <a:rPr lang="ru-RU" b="1" dirty="0" smtClean="0">
                <a:solidFill>
                  <a:schemeClr val="bg1"/>
                </a:solidFill>
              </a:rPr>
              <a:t> - Братья и сёстры</a:t>
            </a:r>
            <a:endParaRPr lang="ru-RU" b="1" dirty="0">
              <a:solidFill>
                <a:schemeClr val="bg1"/>
              </a:solidFill>
            </a:endParaRPr>
          </a:p>
        </p:txBody>
      </p:sp>
      <p:cxnSp>
        <p:nvCxnSpPr>
          <p:cNvPr id="64" name="Shape 63"/>
          <p:cNvCxnSpPr>
            <a:stCxn id="22" idx="6"/>
            <a:endCxn id="24" idx="1"/>
          </p:cNvCxnSpPr>
          <p:nvPr/>
        </p:nvCxnSpPr>
        <p:spPr>
          <a:xfrm>
            <a:off x="7500926" y="1464455"/>
            <a:ext cx="362575" cy="304137"/>
          </a:xfrm>
          <a:prstGeom prst="bentConnector2">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a:stCxn id="19" idx="6"/>
            <a:endCxn id="22" idx="2"/>
          </p:cNvCxnSpPr>
          <p:nvPr/>
        </p:nvCxnSpPr>
        <p:spPr>
          <a:xfrm flipV="1">
            <a:off x="2643174" y="1464455"/>
            <a:ext cx="3286148" cy="285752"/>
          </a:xfrm>
          <a:prstGeom prst="straightConnector1">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Прямая со стрелкой 67"/>
          <p:cNvCxnSpPr/>
          <p:nvPr/>
        </p:nvCxnSpPr>
        <p:spPr>
          <a:xfrm>
            <a:off x="285720" y="6072206"/>
            <a:ext cx="714380" cy="1588"/>
          </a:xfrm>
          <a:prstGeom prst="straightConnector1">
            <a:avLst/>
          </a:prstGeom>
          <a:ln w="28575">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928662" y="5500702"/>
            <a:ext cx="3071834" cy="369332"/>
          </a:xfrm>
          <a:prstGeom prst="rect">
            <a:avLst/>
          </a:prstGeom>
          <a:noFill/>
        </p:spPr>
        <p:txBody>
          <a:bodyPr wrap="square" rtlCol="0">
            <a:spAutoFit/>
          </a:bodyPr>
          <a:lstStyle/>
          <a:p>
            <a:r>
              <a:rPr lang="ru-RU" b="1" dirty="0" smtClean="0">
                <a:solidFill>
                  <a:schemeClr val="bg1"/>
                </a:solidFill>
              </a:rPr>
              <a:t>- Не состоявшаяся связь</a:t>
            </a:r>
            <a:endParaRPr lang="ru-RU" b="1" dirty="0">
              <a:solidFill>
                <a:schemeClr val="bg1"/>
              </a:solidFill>
            </a:endParaRPr>
          </a:p>
        </p:txBody>
      </p:sp>
      <p:cxnSp>
        <p:nvCxnSpPr>
          <p:cNvPr id="71" name="Shape 70"/>
          <p:cNvCxnSpPr>
            <a:stCxn id="32" idx="1"/>
            <a:endCxn id="18" idx="6"/>
          </p:cNvCxnSpPr>
          <p:nvPr/>
        </p:nvCxnSpPr>
        <p:spPr>
          <a:xfrm rot="16200000" flipV="1">
            <a:off x="3354119" y="3289559"/>
            <a:ext cx="2104882" cy="1669383"/>
          </a:xfrm>
          <a:prstGeom prst="curvedConnector2">
            <a:avLst/>
          </a:prstGeom>
          <a:ln w="38100">
            <a:solidFill>
              <a:schemeClr val="bg1"/>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1071538" y="5857892"/>
            <a:ext cx="1928826" cy="369332"/>
          </a:xfrm>
          <a:prstGeom prst="rect">
            <a:avLst/>
          </a:prstGeom>
          <a:noFill/>
        </p:spPr>
        <p:txBody>
          <a:bodyPr wrap="square" rtlCol="0">
            <a:spAutoFit/>
          </a:bodyPr>
          <a:lstStyle/>
          <a:p>
            <a:r>
              <a:rPr lang="ru-RU" b="1" dirty="0" smtClean="0">
                <a:solidFill>
                  <a:schemeClr val="bg1"/>
                </a:solidFill>
              </a:rPr>
              <a:t>- Супруги</a:t>
            </a:r>
            <a:endParaRPr lang="ru-RU" b="1" dirty="0">
              <a:solidFill>
                <a:schemeClr val="bg1"/>
              </a:solidFill>
            </a:endParaRPr>
          </a:p>
        </p:txBody>
      </p:sp>
      <p:cxnSp>
        <p:nvCxnSpPr>
          <p:cNvPr id="74" name="Прямая со стрелкой 73"/>
          <p:cNvCxnSpPr>
            <a:stCxn id="15" idx="0"/>
            <a:endCxn id="24" idx="4"/>
          </p:cNvCxnSpPr>
          <p:nvPr/>
        </p:nvCxnSpPr>
        <p:spPr>
          <a:xfrm rot="5400000" flipH="1" flipV="1">
            <a:off x="7197330" y="3089686"/>
            <a:ext cx="1785950" cy="607191"/>
          </a:xfrm>
          <a:prstGeom prst="straightConnector1">
            <a:avLst/>
          </a:prstGeom>
          <a:ln w="3810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6" name="Прямая со стрелкой 75"/>
          <p:cNvCxnSpPr>
            <a:stCxn id="21" idx="6"/>
            <a:endCxn id="15" idx="2"/>
          </p:cNvCxnSpPr>
          <p:nvPr/>
        </p:nvCxnSpPr>
        <p:spPr>
          <a:xfrm>
            <a:off x="6286512" y="4179099"/>
            <a:ext cx="928694" cy="535785"/>
          </a:xfrm>
          <a:prstGeom prst="straightConnector1">
            <a:avLst/>
          </a:prstGeom>
          <a:ln w="38100">
            <a:solidFill>
              <a:schemeClr val="bg1"/>
            </a:solidFill>
            <a:prstDash val="lgDashDotDot"/>
            <a:headEnd type="arrow"/>
            <a:tailEnd type="arrow"/>
          </a:ln>
        </p:spPr>
        <p:style>
          <a:lnRef idx="1">
            <a:schemeClr val="accent1"/>
          </a:lnRef>
          <a:fillRef idx="0">
            <a:schemeClr val="accent1"/>
          </a:fillRef>
          <a:effectRef idx="0">
            <a:schemeClr val="accent1"/>
          </a:effectRef>
          <a:fontRef idx="minor">
            <a:schemeClr val="tx1"/>
          </a:fontRef>
        </p:style>
      </p:cxnSp>
      <p:cxnSp>
        <p:nvCxnSpPr>
          <p:cNvPr id="80" name="Прямая со стрелкой 79"/>
          <p:cNvCxnSpPr/>
          <p:nvPr/>
        </p:nvCxnSpPr>
        <p:spPr>
          <a:xfrm>
            <a:off x="214282" y="6357958"/>
            <a:ext cx="928694" cy="1588"/>
          </a:xfrm>
          <a:prstGeom prst="straightConnector1">
            <a:avLst/>
          </a:prstGeom>
          <a:ln w="38100">
            <a:solidFill>
              <a:schemeClr val="bg1"/>
            </a:solidFill>
            <a:prstDash val="lgDashDotDot"/>
            <a:headEnd type="arrow"/>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1142976" y="6143644"/>
            <a:ext cx="2571768" cy="369332"/>
          </a:xfrm>
          <a:prstGeom prst="rect">
            <a:avLst/>
          </a:prstGeom>
          <a:noFill/>
        </p:spPr>
        <p:txBody>
          <a:bodyPr wrap="square" rtlCol="0">
            <a:spAutoFit/>
          </a:bodyPr>
          <a:lstStyle/>
          <a:p>
            <a:r>
              <a:rPr lang="ru-RU" b="1" dirty="0" smtClean="0">
                <a:solidFill>
                  <a:schemeClr val="bg1"/>
                </a:solidFill>
              </a:rPr>
              <a:t>-  Бывшие супруги</a:t>
            </a:r>
            <a:endParaRPr lang="ru-RU" b="1" dirty="0">
              <a:solidFill>
                <a:schemeClr val="bg1"/>
              </a:solidFill>
            </a:endParaRPr>
          </a:p>
        </p:txBody>
      </p:sp>
      <p:cxnSp>
        <p:nvCxnSpPr>
          <p:cNvPr id="88" name="Прямая со стрелкой 87"/>
          <p:cNvCxnSpPr>
            <a:stCxn id="17" idx="6"/>
            <a:endCxn id="16" idx="0"/>
          </p:cNvCxnSpPr>
          <p:nvPr/>
        </p:nvCxnSpPr>
        <p:spPr>
          <a:xfrm>
            <a:off x="1785918" y="3286124"/>
            <a:ext cx="312961" cy="37106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0" name="Прямая со стрелкой 89"/>
          <p:cNvCxnSpPr/>
          <p:nvPr/>
        </p:nvCxnSpPr>
        <p:spPr>
          <a:xfrm>
            <a:off x="428596" y="4857760"/>
            <a:ext cx="571504" cy="15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1071538" y="4643446"/>
            <a:ext cx="1785950" cy="369332"/>
          </a:xfrm>
          <a:prstGeom prst="rect">
            <a:avLst/>
          </a:prstGeom>
          <a:noFill/>
        </p:spPr>
        <p:txBody>
          <a:bodyPr wrap="square" rtlCol="0">
            <a:spAutoFit/>
          </a:bodyPr>
          <a:lstStyle/>
          <a:p>
            <a:pPr>
              <a:buFontTx/>
              <a:buChar char="-"/>
            </a:pPr>
            <a:r>
              <a:rPr lang="ru-RU" b="1" dirty="0" smtClean="0">
                <a:solidFill>
                  <a:schemeClr val="bg1"/>
                </a:solidFill>
              </a:rPr>
              <a:t> Дочь/сын</a:t>
            </a:r>
            <a:endParaRPr lang="ru-RU" b="1" dirty="0">
              <a:solidFill>
                <a:schemeClr val="bg1"/>
              </a:solidFill>
            </a:endParaRPr>
          </a:p>
        </p:txBody>
      </p:sp>
      <p:cxnSp>
        <p:nvCxnSpPr>
          <p:cNvPr id="93" name="Прямая со стрелкой 92"/>
          <p:cNvCxnSpPr>
            <a:stCxn id="18" idx="3"/>
            <a:endCxn id="16" idx="0"/>
          </p:cNvCxnSpPr>
          <p:nvPr/>
        </p:nvCxnSpPr>
        <p:spPr>
          <a:xfrm rot="5400000">
            <a:off x="2206421" y="3267355"/>
            <a:ext cx="282288" cy="497371"/>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5" name="Прямая со стрелкой 94"/>
          <p:cNvCxnSpPr>
            <a:stCxn id="22" idx="1"/>
            <a:endCxn id="14" idx="6"/>
          </p:cNvCxnSpPr>
          <p:nvPr/>
        </p:nvCxnSpPr>
        <p:spPr>
          <a:xfrm rot="16200000" flipV="1">
            <a:off x="5547770" y="524404"/>
            <a:ext cx="421756" cy="80166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97" name="Прямая со стрелкой 96"/>
          <p:cNvCxnSpPr>
            <a:stCxn id="19" idx="7"/>
            <a:endCxn id="14" idx="2"/>
          </p:cNvCxnSpPr>
          <p:nvPr/>
        </p:nvCxnSpPr>
        <p:spPr>
          <a:xfrm rot="5400000" flipH="1" flipV="1">
            <a:off x="2786793" y="351038"/>
            <a:ext cx="707508" cy="143414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0" name="Прямая со стрелкой 99"/>
          <p:cNvCxnSpPr>
            <a:stCxn id="22" idx="4"/>
            <a:endCxn id="67" idx="0"/>
          </p:cNvCxnSpPr>
          <p:nvPr/>
        </p:nvCxnSpPr>
        <p:spPr>
          <a:xfrm rot="5400000">
            <a:off x="5732860" y="1446604"/>
            <a:ext cx="500066" cy="146446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2" name="Умножение 101"/>
          <p:cNvSpPr/>
          <p:nvPr/>
        </p:nvSpPr>
        <p:spPr>
          <a:xfrm>
            <a:off x="5572132" y="3857628"/>
            <a:ext cx="285752" cy="28575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TextBox 120"/>
          <p:cNvSpPr txBox="1"/>
          <p:nvPr/>
        </p:nvSpPr>
        <p:spPr>
          <a:xfrm>
            <a:off x="714348" y="4357694"/>
            <a:ext cx="2143140" cy="369332"/>
          </a:xfrm>
          <a:prstGeom prst="rect">
            <a:avLst/>
          </a:prstGeom>
          <a:noFill/>
        </p:spPr>
        <p:txBody>
          <a:bodyPr wrap="square" rtlCol="0">
            <a:spAutoFit/>
          </a:bodyPr>
          <a:lstStyle/>
          <a:p>
            <a:r>
              <a:rPr lang="ru-RU" b="1" dirty="0" smtClean="0">
                <a:solidFill>
                  <a:schemeClr val="bg1"/>
                </a:solidFill>
              </a:rPr>
              <a:t>- Умер/умерла</a:t>
            </a:r>
            <a:endParaRPr lang="ru-RU" b="1" dirty="0">
              <a:solidFill>
                <a:schemeClr val="bg1"/>
              </a:solidFill>
            </a:endParaRPr>
          </a:p>
        </p:txBody>
      </p:sp>
      <p:cxnSp>
        <p:nvCxnSpPr>
          <p:cNvPr id="59" name="Скругленная соединительная линия 58"/>
          <p:cNvCxnSpPr>
            <a:stCxn id="17" idx="7"/>
            <a:endCxn id="24" idx="2"/>
          </p:cNvCxnSpPr>
          <p:nvPr/>
        </p:nvCxnSpPr>
        <p:spPr>
          <a:xfrm rot="5400000" flipH="1" flipV="1">
            <a:off x="4149330" y="-511433"/>
            <a:ext cx="911360" cy="6077583"/>
          </a:xfrm>
          <a:prstGeom prst="curvedConnector2">
            <a:avLst/>
          </a:prstGeom>
          <a:ln w="28575">
            <a:solidFill>
              <a:schemeClr val="bg1"/>
            </a:solidFill>
            <a:prstDash val="lgDash"/>
            <a:headEnd type="arrow"/>
            <a:tailEnd type="arrow"/>
          </a:ln>
        </p:spPr>
        <p:style>
          <a:lnRef idx="1">
            <a:schemeClr val="accent1"/>
          </a:lnRef>
          <a:fillRef idx="0">
            <a:schemeClr val="accent1"/>
          </a:fillRef>
          <a:effectRef idx="0">
            <a:schemeClr val="accent1"/>
          </a:effectRef>
          <a:fontRef idx="minor">
            <a:schemeClr val="tx1"/>
          </a:fontRef>
        </p:style>
      </p:cxnSp>
      <p:sp>
        <p:nvSpPr>
          <p:cNvPr id="67" name="Овал 66"/>
          <p:cNvSpPr/>
          <p:nvPr/>
        </p:nvSpPr>
        <p:spPr>
          <a:xfrm>
            <a:off x="4357686" y="2428868"/>
            <a:ext cx="1785950" cy="857256"/>
          </a:xfrm>
          <a:prstGeom prst="ellipse">
            <a:avLst/>
          </a:prstGeom>
          <a:gradFill>
            <a:gsLst>
              <a:gs pos="0">
                <a:srgbClr val="FF0000"/>
              </a:gs>
              <a:gs pos="100000">
                <a:srgbClr val="92D050"/>
              </a:gs>
            </a:gsLst>
            <a:lin ang="10800000" scaled="1"/>
          </a:gra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bg1"/>
                </a:solidFill>
              </a:rPr>
              <a:t>Андрюша</a:t>
            </a:r>
            <a:endParaRPr lang="ru-RU" dirty="0">
              <a:solidFill>
                <a:schemeClr val="bg1"/>
              </a:solidFill>
            </a:endParaRPr>
          </a:p>
        </p:txBody>
      </p:sp>
      <p:cxnSp>
        <p:nvCxnSpPr>
          <p:cNvPr id="73" name="Прямая со стрелкой 72"/>
          <p:cNvCxnSpPr>
            <a:endCxn id="67" idx="1"/>
          </p:cNvCxnSpPr>
          <p:nvPr/>
        </p:nvCxnSpPr>
        <p:spPr>
          <a:xfrm>
            <a:off x="2571736" y="1928804"/>
            <a:ext cx="2047497" cy="62560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9" name="Умножение 78"/>
          <p:cNvSpPr/>
          <p:nvPr/>
        </p:nvSpPr>
        <p:spPr>
          <a:xfrm>
            <a:off x="857224" y="2928934"/>
            <a:ext cx="285752" cy="28575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1785926"/>
            <a:ext cx="7572428" cy="2800767"/>
          </a:xfrm>
          <a:prstGeom prst="rect">
            <a:avLst/>
          </a:prstGeom>
          <a:noFill/>
        </p:spPr>
        <p:txBody>
          <a:bodyPr wrap="square" rtlCol="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88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Спасибо за внимание!</a:t>
            </a:r>
            <a:endParaRPr lang="ru-RU" sz="88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7224" y="357166"/>
            <a:ext cx="7786742" cy="646331"/>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ru-RU" sz="3600" dirty="0" smtClean="0"/>
              <a:t>Характерные черты семьи:</a:t>
            </a:r>
          </a:p>
        </p:txBody>
      </p:sp>
      <p:sp>
        <p:nvSpPr>
          <p:cNvPr id="3" name="Прямоугольник 2"/>
          <p:cNvSpPr/>
          <p:nvPr/>
        </p:nvSpPr>
        <p:spPr>
          <a:xfrm>
            <a:off x="642910" y="1285860"/>
            <a:ext cx="8143932" cy="4524315"/>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marL="342900" indent="-342900">
              <a:buFont typeface="+mj-lt"/>
              <a:buAutoNum type="arabicPeriod"/>
            </a:pPr>
            <a:r>
              <a:rPr lang="ru-RU" dirty="0" smtClean="0">
                <a:solidFill>
                  <a:schemeClr val="bg1"/>
                </a:solidFill>
              </a:rPr>
              <a:t>Родители Ростовых </a:t>
            </a:r>
            <a:r>
              <a:rPr lang="ru-RU" dirty="0" smtClean="0"/>
              <a:t>— хлебосольны, простодушны, просты, доверчивы, щедры.</a:t>
            </a:r>
          </a:p>
          <a:p>
            <a:pPr marL="342900" indent="-342900">
              <a:buFont typeface="+mj-lt"/>
              <a:buAutoNum type="arabicPeriod"/>
            </a:pPr>
            <a:r>
              <a:rPr lang="ru-RU" dirty="0" smtClean="0">
                <a:solidFill>
                  <a:schemeClr val="bg1"/>
                </a:solidFill>
              </a:rPr>
              <a:t>Отношения между родителями </a:t>
            </a:r>
            <a:r>
              <a:rPr lang="ru-RU" dirty="0" smtClean="0"/>
              <a:t>построены на взаимоуважении, почтении.</a:t>
            </a:r>
          </a:p>
          <a:p>
            <a:pPr marL="342900" indent="-342900">
              <a:buFont typeface="+mj-lt"/>
              <a:buAutoNum type="arabicPeriod"/>
            </a:pPr>
            <a:r>
              <a:rPr lang="ru-RU" dirty="0" smtClean="0">
                <a:solidFill>
                  <a:schemeClr val="bg1"/>
                </a:solidFill>
              </a:rPr>
              <a:t>Положение матери </a:t>
            </a:r>
            <a:r>
              <a:rPr lang="ru-RU" dirty="0" smtClean="0"/>
              <a:t>— положение хозяйки дома.</a:t>
            </a:r>
          </a:p>
          <a:p>
            <a:pPr marL="342900" indent="-342900">
              <a:buFont typeface="+mj-lt"/>
              <a:buAutoNum type="arabicPeriod"/>
            </a:pPr>
            <a:r>
              <a:rPr lang="ru-RU" dirty="0" smtClean="0">
                <a:solidFill>
                  <a:schemeClr val="bg1"/>
                </a:solidFill>
              </a:rPr>
              <a:t>Отношение к гостям </a:t>
            </a:r>
            <a:r>
              <a:rPr lang="ru-RU" dirty="0" smtClean="0"/>
              <a:t>— радушие ко всем без почитания чинов.</a:t>
            </a:r>
          </a:p>
          <a:p>
            <a:pPr marL="342900" indent="-342900">
              <a:buFont typeface="+mj-lt"/>
              <a:buAutoNum type="arabicPeriod"/>
            </a:pPr>
            <a:r>
              <a:rPr lang="ru-RU" dirty="0" smtClean="0">
                <a:solidFill>
                  <a:schemeClr val="bg1"/>
                </a:solidFill>
              </a:rPr>
              <a:t>Отношение в семье между взрослыми и детьми </a:t>
            </a:r>
            <a:r>
              <a:rPr lang="ru-RU" dirty="0" smtClean="0"/>
              <a:t>- доверчивость, чистота и естественность. Уважение друг к другу, желание помочь без нудных нотаций, свобода и любовь, отсутствие жестких воспитательных норм, Верность семейным отношениям . Главное в отношениях — любовь, жизнь по законам сердца    </a:t>
            </a:r>
          </a:p>
          <a:p>
            <a:pPr marL="342900" indent="-342900">
              <a:buFont typeface="+mj-lt"/>
              <a:buAutoNum type="arabicPeriod"/>
            </a:pPr>
            <a:r>
              <a:rPr lang="ru-RU" dirty="0" smtClean="0">
                <a:solidFill>
                  <a:schemeClr val="bg1"/>
                </a:solidFill>
              </a:rPr>
              <a:t>Отношения между детьми </a:t>
            </a:r>
            <a:r>
              <a:rPr lang="ru-RU" dirty="0" smtClean="0"/>
              <a:t>- искренность, естественность, любовь, уважение друг к другу. Заинтересованность в судьбе друг друга. Занятия: увлечение пением, танцами. Главное в отношениях — душа.</a:t>
            </a:r>
          </a:p>
          <a:p>
            <a:pPr marL="342900" indent="-342900">
              <a:buFont typeface="+mj-lt"/>
              <a:buAutoNum type="arabicPeriod"/>
            </a:pPr>
            <a:r>
              <a:rPr lang="ru-RU" dirty="0" smtClean="0">
                <a:solidFill>
                  <a:schemeClr val="bg1"/>
                </a:solidFill>
              </a:rPr>
              <a:t>Отношение к народу </a:t>
            </a:r>
            <a:r>
              <a:rPr lang="ru-RU" dirty="0" smtClean="0"/>
              <a:t>- восприятие народности более на эмоциональном уровне.</a:t>
            </a:r>
          </a:p>
        </p:txBody>
      </p:sp>
      <p:pic>
        <p:nvPicPr>
          <p:cNvPr id="4" name="Picture 26" descr="e5413e915f3dddb80ec369a286f956e7">
            <a:hlinkClick r:id="rId2"/>
          </p:cNvPr>
          <p:cNvPicPr>
            <a:picLocks noChangeAspect="1" noChangeArrowheads="1" noCrop="1"/>
          </p:cNvPicPr>
          <p:nvPr/>
        </p:nvPicPr>
        <p:blipFill>
          <a:blip r:embed="rId3" cstate="print"/>
          <a:srcRect/>
          <a:stretch>
            <a:fillRect/>
          </a:stretch>
        </p:blipFill>
        <p:spPr bwMode="auto">
          <a:xfrm>
            <a:off x="7429520" y="0"/>
            <a:ext cx="1428760" cy="1339463"/>
          </a:xfrm>
          <a:prstGeom prst="rect">
            <a:avLst/>
          </a:prstGeom>
          <a:noFill/>
        </p:spPr>
      </p:pic>
      <p:pic>
        <p:nvPicPr>
          <p:cNvPr id="5" name="Picture 15" descr="ad9acf9ba5f797611444f8063f8127a1">
            <a:hlinkClick r:id="rId4"/>
          </p:cNvPr>
          <p:cNvPicPr>
            <a:picLocks noChangeAspect="1" noChangeArrowheads="1" noCrop="1"/>
          </p:cNvPicPr>
          <p:nvPr/>
        </p:nvPicPr>
        <p:blipFill>
          <a:blip r:embed="rId5" cstate="print"/>
          <a:srcRect/>
          <a:stretch>
            <a:fillRect/>
          </a:stretch>
        </p:blipFill>
        <p:spPr bwMode="auto">
          <a:xfrm>
            <a:off x="1857356" y="5929330"/>
            <a:ext cx="5929354" cy="63102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лако 3"/>
          <p:cNvSpPr/>
          <p:nvPr/>
        </p:nvSpPr>
        <p:spPr>
          <a:xfrm>
            <a:off x="357158" y="3429000"/>
            <a:ext cx="3857652" cy="2643206"/>
          </a:xfrm>
          <a:prstGeom prst="cloud">
            <a:avLst/>
          </a:prstGeom>
          <a:ln w="19050">
            <a:solidFill>
              <a:srgbClr val="0070C0"/>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 name="Прямоугольник 1"/>
          <p:cNvSpPr/>
          <p:nvPr/>
        </p:nvSpPr>
        <p:spPr>
          <a:xfrm>
            <a:off x="428596" y="571480"/>
            <a:ext cx="8358246" cy="2031325"/>
          </a:xfrm>
          <a:prstGeom prst="rect">
            <a:avLst/>
          </a:prstGeom>
        </p:spPr>
        <p:style>
          <a:lnRef idx="1">
            <a:schemeClr val="accent6"/>
          </a:lnRef>
          <a:fillRef idx="3">
            <a:schemeClr val="accent6"/>
          </a:fillRef>
          <a:effectRef idx="2">
            <a:schemeClr val="accent6"/>
          </a:effectRef>
          <a:fontRef idx="minor">
            <a:schemeClr val="lt1"/>
          </a:fontRef>
        </p:style>
        <p:txBody>
          <a:bodyPr wrap="square">
            <a:spAutoFit/>
          </a:bodyPr>
          <a:lstStyle/>
          <a:p>
            <a:pPr marL="342900" indent="-342900">
              <a:buAutoNum type="arabicPeriod" startAt="8"/>
            </a:pPr>
            <a:r>
              <a:rPr lang="ru-RU" dirty="0" smtClean="0">
                <a:solidFill>
                  <a:schemeClr val="bg1"/>
                </a:solidFill>
              </a:rPr>
              <a:t>Патриотизм</a:t>
            </a:r>
            <a:r>
              <a:rPr lang="ru-RU" dirty="0" smtClean="0"/>
              <a:t> - искренний патриотизм, боль за свою Родину. Сражается на войне Николай; Петя, совсем еще мальчик, уходит на войну в 1812 году с согласия родителей и погибает в первом же бою. Наташа требует отдать подводы раненым. </a:t>
            </a:r>
            <a:r>
              <a:rPr lang="ru-RU" dirty="0" err="1" smtClean="0"/>
              <a:t>Ростовы</a:t>
            </a:r>
            <a:r>
              <a:rPr lang="ru-RU" dirty="0" smtClean="0"/>
              <a:t> покидают свои дома, как и многие жители.</a:t>
            </a:r>
          </a:p>
          <a:p>
            <a:pPr marL="342900" indent="-342900">
              <a:buAutoNum type="arabicPeriod" startAt="8"/>
            </a:pPr>
            <a:r>
              <a:rPr lang="ru-RU" dirty="0" smtClean="0">
                <a:solidFill>
                  <a:schemeClr val="bg1"/>
                </a:solidFill>
              </a:rPr>
              <a:t>Недостатки</a:t>
            </a:r>
            <a:r>
              <a:rPr lang="ru-RU" dirty="0" smtClean="0"/>
              <a:t> - доброта иногда носит внешний характер. Иногда жестокость, непрактичность, мотовство отца Ростова.</a:t>
            </a:r>
          </a:p>
          <a:p>
            <a:pPr marL="342900" indent="-342900">
              <a:buAutoNum type="arabicPeriod" startAt="8"/>
            </a:pPr>
            <a:r>
              <a:rPr lang="ru-RU" b="1" dirty="0" err="1" smtClean="0">
                <a:solidFill>
                  <a:schemeClr val="bg1"/>
                </a:solidFill>
              </a:rPr>
              <a:t>Ростовы</a:t>
            </a:r>
            <a:r>
              <a:rPr lang="ru-RU" b="1" dirty="0" smtClean="0">
                <a:solidFill>
                  <a:schemeClr val="bg1"/>
                </a:solidFill>
              </a:rPr>
              <a:t> - все - живут не головой, а сердцем.</a:t>
            </a:r>
          </a:p>
        </p:txBody>
      </p:sp>
      <p:sp>
        <p:nvSpPr>
          <p:cNvPr id="3" name="Прямоугольник 2"/>
          <p:cNvSpPr/>
          <p:nvPr/>
        </p:nvSpPr>
        <p:spPr>
          <a:xfrm>
            <a:off x="928662" y="4000504"/>
            <a:ext cx="2643206" cy="1631216"/>
          </a:xfrm>
          <a:prstGeom prst="rect">
            <a:avLst/>
          </a:prstGeom>
        </p:spPr>
        <p:txBody>
          <a:bodyPr wrap="square">
            <a:spAutoFit/>
          </a:bodyPr>
          <a:lstStyle/>
          <a:p>
            <a:pPr algn="ctr"/>
            <a:r>
              <a:rPr lang="ru-RU" sz="2000" b="1" dirty="0" smtClean="0">
                <a:solidFill>
                  <a:schemeClr val="bg1"/>
                </a:solidFill>
              </a:rPr>
              <a:t>Наташа — любимая героиня Толстого, идеал женщины, воплотившийся в семье.</a:t>
            </a:r>
            <a:endParaRPr lang="ru-RU" sz="2000" b="1" dirty="0">
              <a:solidFill>
                <a:schemeClr val="bg1"/>
              </a:solidFill>
            </a:endParaRPr>
          </a:p>
        </p:txBody>
      </p:sp>
      <p:sp>
        <p:nvSpPr>
          <p:cNvPr id="6" name="Горизонтальный свиток 5"/>
          <p:cNvSpPr/>
          <p:nvPr/>
        </p:nvSpPr>
        <p:spPr>
          <a:xfrm>
            <a:off x="4500562" y="3000372"/>
            <a:ext cx="4000528" cy="1928826"/>
          </a:xfrm>
          <a:prstGeom prst="horizontalScroll">
            <a:avLst/>
          </a:prstGeom>
          <a:ln w="38100">
            <a:solidFill>
              <a:schemeClr val="bg1"/>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ru-RU" sz="2400" b="1" dirty="0" smtClean="0">
                <a:ln>
                  <a:solidFill>
                    <a:schemeClr val="bg1"/>
                  </a:solidFill>
                </a:ln>
                <a:solidFill>
                  <a:schemeClr val="bg1"/>
                </a:solidFill>
                <a:effectLst>
                  <a:outerShdw blurRad="38100" dist="38100" dir="2700000" algn="tl">
                    <a:srgbClr val="000000">
                      <a:alpha val="43137"/>
                    </a:srgbClr>
                  </a:outerShdw>
                </a:effectLst>
              </a:rPr>
              <a:t>«Ростовская порода»</a:t>
            </a:r>
            <a:endParaRPr lang="ru-RU" sz="2400" b="1" dirty="0">
              <a:ln>
                <a:solidFill>
                  <a:schemeClr val="bg1"/>
                </a:solidFill>
              </a:ln>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428604"/>
            <a:ext cx="8001056" cy="5632311"/>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Гостеприимство</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Благородство</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Искренность</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Простота</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Восхищение</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Понимание</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Душевность</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Прощение</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Великодушие</a:t>
            </a:r>
          </a:p>
          <a:p>
            <a:pPr marL="742950" indent="-742950" algn="ctr">
              <a:buFont typeface="+mj-lt"/>
              <a:buAutoNum type="arabicPeriod"/>
            </a:pPr>
            <a:r>
              <a:rPr lang="ru-RU"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эмоциональность</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Р. Юскаев (граф Ростов), Г. Тюнина (графиня Ростова). «Война и мир. Начало романа». Фото Н. Семакова"/>
          <p:cNvPicPr>
            <a:picLocks noChangeAspect="1" noChangeArrowheads="1"/>
          </p:cNvPicPr>
          <p:nvPr/>
        </p:nvPicPr>
        <p:blipFill>
          <a:blip r:embed="rId2" cstate="print">
            <a:duotone>
              <a:prstClr val="black"/>
              <a:srgbClr val="D9C3A5">
                <a:tint val="50000"/>
                <a:satMod val="180000"/>
              </a:srgbClr>
            </a:duotone>
          </a:blip>
          <a:srcRect/>
          <a:stretch>
            <a:fillRect/>
          </a:stretch>
        </p:blipFill>
        <p:spPr bwMode="auto">
          <a:xfrm>
            <a:off x="285720" y="1571612"/>
            <a:ext cx="3937622" cy="2652714"/>
          </a:xfrm>
          <a:prstGeom prst="rect">
            <a:avLst/>
          </a:prstGeom>
          <a:ln>
            <a:noFill/>
          </a:ln>
          <a:effectLst>
            <a:outerShdw blurRad="190500" algn="tl" rotWithShape="0">
              <a:srgbClr val="000000">
                <a:alpha val="70000"/>
              </a:srgbClr>
            </a:outerShdw>
          </a:effectLst>
        </p:spPr>
      </p:pic>
      <p:sp>
        <p:nvSpPr>
          <p:cNvPr id="4" name="Прямоугольник 3"/>
          <p:cNvSpPr/>
          <p:nvPr/>
        </p:nvSpPr>
        <p:spPr>
          <a:xfrm>
            <a:off x="500034" y="357166"/>
            <a:ext cx="8347606" cy="830997"/>
          </a:xfrm>
          <a:prstGeom prst="rect">
            <a:avLst/>
          </a:prstGeom>
        </p:spPr>
        <p:style>
          <a:lnRef idx="0">
            <a:schemeClr val="dk1"/>
          </a:lnRef>
          <a:fillRef idx="3">
            <a:schemeClr val="dk1"/>
          </a:fillRef>
          <a:effectRef idx="3">
            <a:schemeClr val="dk1"/>
          </a:effectRef>
          <a:fontRef idx="minor">
            <a:schemeClr val="lt1"/>
          </a:fontRef>
        </p:style>
        <p:txBody>
          <a:bodyPr wrap="none">
            <a:spAutoFit/>
          </a:bodyPr>
          <a:lstStyle/>
          <a:p>
            <a:r>
              <a:rPr lang="ru-RU" sz="4800" dirty="0" smtClean="0"/>
              <a:t>Граф Илья Андреевич Ростов</a:t>
            </a:r>
            <a:endParaRPr lang="ru-RU" sz="4800" dirty="0"/>
          </a:p>
        </p:txBody>
      </p:sp>
      <p:sp>
        <p:nvSpPr>
          <p:cNvPr id="5" name="Прямоугольник 4"/>
          <p:cNvSpPr/>
          <p:nvPr/>
        </p:nvSpPr>
        <p:spPr>
          <a:xfrm>
            <a:off x="428596" y="4357694"/>
            <a:ext cx="3643338" cy="923330"/>
          </a:xfrm>
          <a:prstGeom prst="rect">
            <a:avLst/>
          </a:prstGeom>
        </p:spPr>
        <p:style>
          <a:lnRef idx="1">
            <a:schemeClr val="dk1"/>
          </a:lnRef>
          <a:fillRef idx="3">
            <a:schemeClr val="dk1"/>
          </a:fillRef>
          <a:effectRef idx="2">
            <a:schemeClr val="dk1"/>
          </a:effectRef>
          <a:fontRef idx="minor">
            <a:schemeClr val="lt1"/>
          </a:fontRef>
        </p:style>
        <p:txBody>
          <a:bodyPr wrap="square">
            <a:spAutoFit/>
          </a:bodyPr>
          <a:lstStyle/>
          <a:p>
            <a:r>
              <a:rPr lang="ru-RU" dirty="0"/>
              <a:t>Р. </a:t>
            </a:r>
            <a:r>
              <a:rPr lang="ru-RU" dirty="0" err="1"/>
              <a:t>Юскаев</a:t>
            </a:r>
            <a:r>
              <a:rPr lang="ru-RU" dirty="0"/>
              <a:t> (граф Ростов), Г. </a:t>
            </a:r>
            <a:r>
              <a:rPr lang="ru-RU" dirty="0" err="1"/>
              <a:t>Тюнина</a:t>
            </a:r>
            <a:r>
              <a:rPr lang="ru-RU" dirty="0"/>
              <a:t> (графиня Ростова). «Война и мир. Начало романа».</a:t>
            </a:r>
          </a:p>
        </p:txBody>
      </p:sp>
      <p:sp>
        <p:nvSpPr>
          <p:cNvPr id="6" name="Прямоугольник 5"/>
          <p:cNvSpPr/>
          <p:nvPr/>
        </p:nvSpPr>
        <p:spPr>
          <a:xfrm>
            <a:off x="4286248" y="1500174"/>
            <a:ext cx="4572000" cy="4093428"/>
          </a:xfrm>
          <a:prstGeom prst="rect">
            <a:avLst/>
          </a:prstGeom>
        </p:spPr>
        <p:style>
          <a:lnRef idx="1">
            <a:schemeClr val="dk1"/>
          </a:lnRef>
          <a:fillRef idx="3">
            <a:schemeClr val="dk1"/>
          </a:fillRef>
          <a:effectRef idx="2">
            <a:schemeClr val="dk1"/>
          </a:effectRef>
          <a:fontRef idx="minor">
            <a:schemeClr val="lt1"/>
          </a:fontRef>
        </p:style>
        <p:txBody>
          <a:bodyPr>
            <a:spAutoFit/>
          </a:bodyPr>
          <a:lstStyle/>
          <a:p>
            <a:pPr algn="just"/>
            <a:r>
              <a:rPr lang="ru-RU" sz="2000" dirty="0" smtClean="0"/>
              <a:t>Отец </a:t>
            </a:r>
            <a:r>
              <a:rPr lang="ru-RU" sz="2000" dirty="0"/>
              <a:t>Наташи, Николая, Веры и Пети Ростовых, известный московский барин, богач, хлебосол</a:t>
            </a:r>
            <a:r>
              <a:rPr lang="ru-RU" sz="2000" dirty="0" smtClean="0"/>
              <a:t>.</a:t>
            </a:r>
            <a:r>
              <a:rPr lang="ru-RU" sz="2000" dirty="0"/>
              <a:t> </a:t>
            </a:r>
            <a:r>
              <a:rPr lang="ru-RU" sz="2000" dirty="0" smtClean="0"/>
              <a:t>Умеет </a:t>
            </a:r>
            <a:r>
              <a:rPr lang="ru-RU" sz="2000" dirty="0"/>
              <a:t>и любит пожить, добродушен, </a:t>
            </a:r>
            <a:r>
              <a:rPr lang="ru-RU" sz="2000" dirty="0" smtClean="0"/>
              <a:t>щедр. </a:t>
            </a:r>
            <a:r>
              <a:rPr lang="ru-RU" sz="2000" dirty="0"/>
              <a:t>Многие черты характера и некоторые эпизоды жизни своего деда с отцовской стороны, графа И. А. Толстого, писатель использовал при создании образа старого графа Ростова, отметив в его внешнем облике те черты, которые известны по портрету деда: полное тело, «редкие седые волосы на лысине».</a:t>
            </a:r>
          </a:p>
        </p:txBody>
      </p:sp>
      <p:pic>
        <p:nvPicPr>
          <p:cNvPr id="7" name="Picture 51" descr="165"/>
          <p:cNvPicPr>
            <a:picLocks noChangeAspect="1" noChangeArrowheads="1" noCrop="1"/>
          </p:cNvPicPr>
          <p:nvPr/>
        </p:nvPicPr>
        <p:blipFill>
          <a:blip r:embed="rId3" cstate="print"/>
          <a:srcRect/>
          <a:stretch>
            <a:fillRect/>
          </a:stretch>
        </p:blipFill>
        <p:spPr bwMode="auto">
          <a:xfrm>
            <a:off x="1071538" y="5715016"/>
            <a:ext cx="7000924" cy="712562"/>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859</TotalTime>
  <Words>4426</Words>
  <Application>Microsoft Office PowerPoint</Application>
  <PresentationFormat>Экран (4:3)</PresentationFormat>
  <Paragraphs>190</Paragraphs>
  <Slides>52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Бумажная</vt:lpstr>
      <vt:lpstr>Отцы и дети в романе Л.Н.Толстого «Война и мир»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Ростовы</dc:title>
  <dc:creator>ПК</dc:creator>
  <cp:lastModifiedBy>Вероника</cp:lastModifiedBy>
  <cp:revision>96</cp:revision>
  <dcterms:created xsi:type="dcterms:W3CDTF">2011-03-04T14:38:49Z</dcterms:created>
  <dcterms:modified xsi:type="dcterms:W3CDTF">2011-06-23T03:15:54Z</dcterms:modified>
</cp:coreProperties>
</file>