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6858000" cy="9144000" type="screen4x3"/>
  <p:notesSz cx="6877050" cy="9656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206" y="24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8800" y="2267744"/>
            <a:ext cx="3871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Фантазеры</a:t>
            </a:r>
            <a:endParaRPr lang="ru-RU" sz="5400" b="1" cap="none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1911" y="4110335"/>
            <a:ext cx="193418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Журнал</a:t>
            </a:r>
          </a:p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для</a:t>
            </a:r>
          </a:p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родителей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80" y="899592"/>
            <a:ext cx="583264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Прогулка весной с детьми</a:t>
            </a:r>
            <a:endParaRPr lang="ru-RU" sz="1200" dirty="0" smtClean="0"/>
          </a:p>
          <a:p>
            <a:r>
              <a:rPr lang="ru-RU" sz="1200" dirty="0" smtClean="0"/>
              <a:t>Чем можно занять ребёнка на прогулке весной? Как сделать так, чтобы весенняя прогулка стала для детей интересной и познавательной?</a:t>
            </a:r>
          </a:p>
          <a:p>
            <a:r>
              <a:rPr lang="ru-RU" sz="1200" b="1" dirty="0" smtClean="0"/>
              <a:t>Как интересно провести весной прогулку с ребёнком?</a:t>
            </a:r>
            <a:endParaRPr lang="ru-RU" sz="1200" dirty="0" smtClean="0"/>
          </a:p>
          <a:p>
            <a:r>
              <a:rPr lang="ru-RU" sz="1200" dirty="0" smtClean="0"/>
              <a:t>Весна! Природа оживает и начинает радовать нас ласковым теплом и приятными глазу красками. Весной хочется все больше и больше времени проводить на улице. Солнышко ласково светит, птицы весело поют, оживают деревья. На поиски нектара отправляются пчелы, а бабочки поднимают настроение, пролетая мимо ярким маленьким цветком. Наступает период превращений. Учите ребенка радоваться окружающей его красоте. Улыбайтесь сами, и он будет смеяться.</a:t>
            </a:r>
          </a:p>
          <a:p>
            <a:r>
              <a:rPr lang="ru-RU" sz="1200" b="1" dirty="0" smtClean="0"/>
              <a:t>Ручьи. </a:t>
            </a:r>
            <a:r>
              <a:rPr lang="ru-RU" sz="1200" dirty="0" smtClean="0"/>
              <a:t>Снег тает, появляются проталины, лужи и ручейки. Возьмите с собой на прогулку лопатку. Покажите, как с ее помощью можно разветвлять и разводить протоки ручейков. Можно пускать по маленьким ручейкам крохотные кораблики — это могут быть простые палочки или листики, а можно сделать свой собственный кораблик из спичечного коробка или пробки от бутылки.</a:t>
            </a:r>
          </a:p>
          <a:p>
            <a:r>
              <a:rPr lang="ru-RU" sz="1200" b="1" dirty="0" smtClean="0"/>
              <a:t>Веночек из одуванчиков.</a:t>
            </a:r>
            <a:r>
              <a:rPr lang="ru-RU" sz="1200" dirty="0" smtClean="0"/>
              <a:t> Весной расцветает много красивых цветов. И одними из первых распускаются желтые одуванчики, ребенок обязательно сорвет хоть один. Мальчик подарит маме, девочка будет нести свой цветочек в руке.</a:t>
            </a:r>
          </a:p>
          <a:p>
            <a:r>
              <a:rPr lang="ru-RU" sz="1200" b="1" dirty="0" smtClean="0"/>
              <a:t>Венок.</a:t>
            </a:r>
            <a:r>
              <a:rPr lang="ru-RU" sz="1200" dirty="0" smtClean="0"/>
              <a:t> Наберите много цветов с длинными стебельками. Сначала берем три одуванчика, начинаем плести косичку. Затем к центральному стебельку добавляем четвертый цветок, вплетая его в косу, делаем еще одно переплетение косы. Далее действия повторяются. После каждого витка — к новому центральному стеблю, или к стеблям, приплетается новый цветок, каждый раз все удлиняя и удлиняя косу. Когда длина косы будет достаточно длинной, соедините два конца цветочной косы вместе, и венок из одуванчиков готов.</a:t>
            </a:r>
          </a:p>
          <a:p>
            <a:r>
              <a:rPr lang="ru-RU" sz="1200" dirty="0" smtClean="0"/>
              <a:t>Венок можно плести из любых понравившихся вам цветов и трав, главное, чтобы у них были длинные и гибкие стебли. Таким же методом можно сплести бусы или браслет.</a:t>
            </a:r>
          </a:p>
          <a:p>
            <a:r>
              <a:rPr lang="ru-RU" sz="1200" dirty="0" smtClean="0"/>
              <a:t>Если недалеко от вашего места прогулок расположен водоем: озеро или река, прогуляйтесь к нему и опустите венок в воду, при этом ребенок может загадать желание. Детям всегда хочется сказки, ведь они еще верят в нее.</a:t>
            </a:r>
          </a:p>
          <a:p>
            <a:r>
              <a:rPr lang="ru-RU" sz="1200" b="1" dirty="0" smtClean="0"/>
              <a:t>Познавательная прогулка</a:t>
            </a:r>
            <a:r>
              <a:rPr lang="ru-RU" sz="1200" dirty="0" smtClean="0"/>
              <a:t>. Когда снег тает и вокруг грязь и слякоть, занять ребенка можно познавательной прогулкой.</a:t>
            </a:r>
          </a:p>
          <a:p>
            <a:r>
              <a:rPr lang="ru-RU" sz="1200" dirty="0" smtClean="0"/>
              <a:t>Ходите по тропинкам и смотрите, что происходит вокруг, как все меняется. Можно взять с собой небольшую пластмассовую банку и собирать в нее «</a:t>
            </a:r>
            <a:r>
              <a:rPr lang="ru-RU" sz="1200" dirty="0" err="1" smtClean="0"/>
              <a:t>шумелки</a:t>
            </a:r>
            <a:r>
              <a:rPr lang="ru-RU" sz="1200" dirty="0" smtClean="0"/>
              <a:t>» — предметы, которые уже высохли, — камушки и веточки. Складывайте их в баночку и слушайте, как они шумят, если баночку потрясти.</a:t>
            </a:r>
          </a:p>
          <a:p>
            <a:r>
              <a:rPr lang="ru-RU" sz="1200" dirty="0" smtClean="0"/>
              <a:t>Гуляя с ребенком, не забывайте рассказывать ему стихи, которые несут тепло и улыбку («Ласточка» Алексея Плещеева, «Весна идет» Агнии </a:t>
            </a:r>
            <a:r>
              <a:rPr lang="ru-RU" sz="1200" dirty="0" err="1" smtClean="0"/>
              <a:t>Барто</a:t>
            </a:r>
            <a:r>
              <a:rPr lang="ru-RU" sz="1200" dirty="0" smtClean="0"/>
              <a:t> и т. д.).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71709" y="539552"/>
            <a:ext cx="42077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Говорим  с ребенком</a:t>
            </a:r>
            <a:endParaRPr lang="ru-RU" sz="2800" b="1" cap="none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80" y="1043608"/>
            <a:ext cx="583264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                        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Что же такое утренняя гимнастика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Утренняя гимнастика – это комплекс упражнений, который настраивает, заряжает весь организм человека положительной энергией и бодростью на весь предстоящий день в целом.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того чтобы создать положительную эмоциональную атмосферу рекомендуется сопровождать все движения музыкой, веселыми песенками или стишками. На мой взгляд, ребенку приятно услышать песенку про зарядку из мультфильма «Зарядка для хвоста».</a:t>
            </a:r>
          </a:p>
          <a:p>
            <a:pPr algn="just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Утренняя гимнастика способствует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устранению некоторых последствий сна (отечность, вялость, сонливость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 и т.д.);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увеличению тонуса нервной системы ребенка;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усилению работы всех органов и систем организма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 дыхательной, систем желез внутренней секреции и других);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оздоровлению организма в целом;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развитию физических качеств и способностей детей;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закреплению двигательных навыков.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Благодаря утренней гимнастике вы плавно одновременно быстро повысите умственную и физическую работоспособность, улучшите настроение и подготовите организм к нагрузке предстоящего дня ребенка.</a:t>
            </a:r>
          </a:p>
          <a:p>
            <a:pPr algn="just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Утренняя гимнастика игрового характера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нее могут быть включены 2-3 подвижных игры разной степени интенсивности «(Парный бег», «Удочка», «Сделай фигуру») или 5-7 упражнений имитационного характера типа «снежинки кружатся», «бабочки летают», «цапля стоит на одной ноге и достает лягушку», «птичка машет крыльями» и т.д. Можно создать целый сюжет из имитационных упражнений. В конце предлагаются дыхательные упражнения.</a:t>
            </a:r>
          </a:p>
          <a:p>
            <a:pPr algn="just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Утренняя гимнастика с включением оздоровительных проб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ежек.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Этот тип утренней гимнастики проводится обязательно на воздухе, во время приема детей (небольшими группами по 5-7 человек). Вначале детям предлагается короткая разминка, состоящая из 3-4 упражнений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действия. Затем дается пробежка со средней скоростью на расстояние 100-200-300м (один - два раза в чередовании с ходьбой) в зависимости от индивидуальных возможностей детей и времени года.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            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2716" y="539552"/>
            <a:ext cx="43857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Утренняя гимнастика.</a:t>
            </a:r>
            <a:endParaRPr lang="ru-RU" sz="2800" b="1" cap="none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6386" name="Picture 2" descr="C:\Users\Светлана\Desktop\проект 2013\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0928" y="6948264"/>
            <a:ext cx="2051050" cy="1281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80" y="611560"/>
            <a:ext cx="5832648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Гимнастика для всей семьи. </a:t>
            </a:r>
            <a:r>
              <a:rPr lang="ru-RU" sz="1200" dirty="0" smtClean="0"/>
              <a:t>                      </a:t>
            </a:r>
          </a:p>
          <a:p>
            <a:r>
              <a:rPr lang="ru-RU" sz="1200" dirty="0" smtClean="0"/>
              <a:t>Вот проснулся глазик, а за ним другой.</a:t>
            </a:r>
          </a:p>
          <a:p>
            <a:r>
              <a:rPr lang="ru-RU" sz="1200" dirty="0" smtClean="0"/>
              <a:t>Будем просыпаться всей семьёй.</a:t>
            </a:r>
          </a:p>
          <a:p>
            <a:r>
              <a:rPr lang="ru-RU" sz="1200" dirty="0" smtClean="0"/>
              <a:t>Дружно за руки возьмёмся</a:t>
            </a:r>
          </a:p>
          <a:p>
            <a:r>
              <a:rPr lang="ru-RU" sz="1200" dirty="0" smtClean="0"/>
              <a:t>И друг другу улыбнёмся.                          (Всем встать в круг, взяться за руки.)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Солнце встало за окошком,</a:t>
            </a:r>
          </a:p>
          <a:p>
            <a:r>
              <a:rPr lang="ru-RU" sz="1200" dirty="0" smtClean="0"/>
              <a:t>Потяни к нему ладошки,                          (Потянуться руками наверх.)</a:t>
            </a:r>
          </a:p>
          <a:p>
            <a:r>
              <a:rPr lang="ru-RU" sz="1200" dirty="0" smtClean="0"/>
              <a:t>Руки выше поднимаем,</a:t>
            </a:r>
          </a:p>
          <a:p>
            <a:r>
              <a:rPr lang="ru-RU" sz="1200" dirty="0" smtClean="0"/>
              <a:t>А потом их опускаем.                                (Опустить руки вниз, повторить 5-7 раз.)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Чтоб была красива спинка,</a:t>
            </a:r>
          </a:p>
          <a:p>
            <a:r>
              <a:rPr lang="ru-RU" sz="1200" dirty="0" smtClean="0"/>
              <a:t>Надо сделать нам разминку,</a:t>
            </a:r>
          </a:p>
          <a:p>
            <a:r>
              <a:rPr lang="ru-RU" sz="1200" dirty="0" smtClean="0"/>
              <a:t>Руки в стороны по швам</a:t>
            </a:r>
          </a:p>
          <a:p>
            <a:r>
              <a:rPr lang="ru-RU" sz="1200" dirty="0" smtClean="0"/>
              <a:t>И согнулись пополам.                               (Наклониться вниз, достать руками до пола.)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Друг на друга поглядим</a:t>
            </a:r>
          </a:p>
          <a:p>
            <a:r>
              <a:rPr lang="ru-RU" sz="1200" dirty="0" smtClean="0"/>
              <a:t>И всё снова повторим.                              (Глядеть друг на друга, повторить 5 раз.)</a:t>
            </a:r>
          </a:p>
          <a:p>
            <a:r>
              <a:rPr lang="ru-RU" sz="1200" dirty="0" smtClean="0"/>
              <a:t>Тик-так, тик-так –                                        (Руки на поясе, ноги на ширине плеч,</a:t>
            </a:r>
          </a:p>
          <a:p>
            <a:r>
              <a:rPr lang="ru-RU" sz="1200" dirty="0" smtClean="0"/>
              <a:t>Ходят часики вот так!                                  выполнять наклоны вправо-влево.)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На одной ноге, как цапля,</a:t>
            </a:r>
          </a:p>
          <a:p>
            <a:r>
              <a:rPr lang="ru-RU" sz="1200" dirty="0" smtClean="0"/>
              <a:t>Постоим сейчас, ребята.</a:t>
            </a:r>
          </a:p>
          <a:p>
            <a:r>
              <a:rPr lang="ru-RU" sz="1200" dirty="0" smtClean="0"/>
              <a:t>Надо ножку поменять                               (Стоять поочерёдно на правой, левой ноге</a:t>
            </a:r>
          </a:p>
          <a:p>
            <a:r>
              <a:rPr lang="ru-RU" sz="1200" dirty="0" smtClean="0"/>
              <a:t>И на другой теперь стоять.                        подсчёт от одного до пяти.)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Будем вместе приседать –</a:t>
            </a:r>
          </a:p>
          <a:p>
            <a:r>
              <a:rPr lang="ru-RU" sz="1200" dirty="0" smtClean="0"/>
              <a:t>Раз, два, три, четыре, пять.                      (Приседать, вытягивая руки вперёд.)</a:t>
            </a:r>
          </a:p>
          <a:p>
            <a:r>
              <a:rPr lang="ru-RU" sz="1200" dirty="0" smtClean="0"/>
              <a:t>Колобок, колобок                                       (Приседать, обхватить колени руками.</a:t>
            </a:r>
          </a:p>
          <a:p>
            <a:r>
              <a:rPr lang="ru-RU" sz="1200" dirty="0" smtClean="0"/>
              <a:t>У него румяный бок.                                   Повторить 3 раза.)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По тропинке, по дорожке</a:t>
            </a:r>
          </a:p>
          <a:p>
            <a:r>
              <a:rPr lang="ru-RU" sz="1200" dirty="0" smtClean="0"/>
              <a:t>Будут прыгать наши ножки.                     (Прыжки на двух ногах.)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А теперь давайте вместе</a:t>
            </a:r>
          </a:p>
          <a:p>
            <a:r>
              <a:rPr lang="ru-RU" sz="1200" dirty="0" smtClean="0"/>
              <a:t>Мы устроим бег на месте.</a:t>
            </a:r>
          </a:p>
          <a:p>
            <a:r>
              <a:rPr lang="ru-RU" sz="1200" dirty="0" smtClean="0"/>
              <a:t>Раз, два, три, начинай,</a:t>
            </a:r>
          </a:p>
          <a:p>
            <a:r>
              <a:rPr lang="ru-RU" sz="1200" dirty="0" smtClean="0"/>
              <a:t>От меня не отставай!                                 (Бег на месте.)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Вдох и выдох, наклонились.                   (Глубокий вдох, выдох, наклон.</a:t>
            </a:r>
          </a:p>
          <a:p>
            <a:r>
              <a:rPr lang="ru-RU" sz="1200" dirty="0" smtClean="0"/>
              <a:t>Всем спасибо, потрудились!                    Повторить 3 раза.)</a:t>
            </a:r>
          </a:p>
          <a:p>
            <a:r>
              <a:rPr lang="ru-RU" sz="1200" dirty="0" smtClean="0"/>
              <a:t> </a:t>
            </a:r>
          </a:p>
          <a:p>
            <a:endParaRPr lang="ru-RU" sz="12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8760" y="1043608"/>
            <a:ext cx="2808312" cy="674030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sz="1200" dirty="0" smtClean="0"/>
              <a:t>Чтоб здоровье сохранить,</a:t>
            </a:r>
            <a:br>
              <a:rPr lang="ru-RU" sz="1200" dirty="0" smtClean="0"/>
            </a:br>
            <a:r>
              <a:rPr lang="ru-RU" sz="1200" dirty="0" smtClean="0"/>
              <a:t>Организм свой укрепить,</a:t>
            </a:r>
            <a:br>
              <a:rPr lang="ru-RU" sz="1200" dirty="0" smtClean="0"/>
            </a:br>
            <a:r>
              <a:rPr lang="ru-RU" sz="1200" dirty="0" smtClean="0"/>
              <a:t>Знает вся моя семья</a:t>
            </a:r>
            <a:br>
              <a:rPr lang="ru-RU" sz="1200" dirty="0" smtClean="0"/>
            </a:br>
            <a:r>
              <a:rPr lang="ru-RU" sz="1200" dirty="0" smtClean="0"/>
              <a:t>Должен быть режим у дня. 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Следует, ребята, знать</a:t>
            </a:r>
            <a:br>
              <a:rPr lang="ru-RU" sz="1200" dirty="0" smtClean="0"/>
            </a:br>
            <a:r>
              <a:rPr lang="ru-RU" sz="1200" dirty="0" smtClean="0"/>
              <a:t>Нужно всем подольше спать.</a:t>
            </a:r>
            <a:br>
              <a:rPr lang="ru-RU" sz="1200" dirty="0" smtClean="0"/>
            </a:br>
            <a:r>
              <a:rPr lang="ru-RU" sz="1200" dirty="0" smtClean="0"/>
              <a:t>Ну а утром не лениться–</a:t>
            </a:r>
            <a:br>
              <a:rPr lang="ru-RU" sz="1200" dirty="0" smtClean="0"/>
            </a:br>
            <a:r>
              <a:rPr lang="ru-RU" sz="1200" dirty="0" smtClean="0"/>
              <a:t>На зарядку становиться!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Чистить зубы, умываться,</a:t>
            </a:r>
            <a:br>
              <a:rPr lang="ru-RU" sz="1200" dirty="0" smtClean="0"/>
            </a:br>
            <a:r>
              <a:rPr lang="ru-RU" sz="1200" dirty="0" smtClean="0"/>
              <a:t>И почаще улыбаться,</a:t>
            </a:r>
            <a:br>
              <a:rPr lang="ru-RU" sz="1200" dirty="0" smtClean="0"/>
            </a:br>
            <a:r>
              <a:rPr lang="ru-RU" sz="1200" dirty="0" smtClean="0"/>
              <a:t>Закаляться, и тогда</a:t>
            </a:r>
            <a:br>
              <a:rPr lang="ru-RU" sz="1200" dirty="0" smtClean="0"/>
            </a:br>
            <a:r>
              <a:rPr lang="ru-RU" sz="1200" dirty="0" smtClean="0"/>
              <a:t>Не страшна тебе хандра.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У здоровья есть враги,</a:t>
            </a:r>
            <a:br>
              <a:rPr lang="ru-RU" sz="1200" dirty="0" smtClean="0"/>
            </a:br>
            <a:r>
              <a:rPr lang="ru-RU" sz="1200" dirty="0" smtClean="0"/>
              <a:t>С ними дружбы не води!</a:t>
            </a:r>
            <a:br>
              <a:rPr lang="ru-RU" sz="1200" dirty="0" smtClean="0"/>
            </a:br>
            <a:r>
              <a:rPr lang="ru-RU" sz="1200" dirty="0" smtClean="0"/>
              <a:t>Среди них тихоня лень,</a:t>
            </a:r>
            <a:br>
              <a:rPr lang="ru-RU" sz="1200" dirty="0" smtClean="0"/>
            </a:br>
            <a:r>
              <a:rPr lang="ru-RU" sz="1200" dirty="0" smtClean="0"/>
              <a:t>С ней борись ты каждый день.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15798" y="539552"/>
            <a:ext cx="4119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Стихи про здоровье.</a:t>
            </a:r>
            <a:endParaRPr lang="ru-RU" sz="2800" b="1" cap="none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1008" y="971600"/>
            <a:ext cx="2808312" cy="60016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sz="1200" dirty="0" smtClean="0"/>
              <a:t>Кушать овощи и фрукты,</a:t>
            </a:r>
            <a:br>
              <a:rPr lang="ru-RU" sz="1200" dirty="0" smtClean="0"/>
            </a:br>
            <a:r>
              <a:rPr lang="ru-RU" sz="1200" dirty="0" smtClean="0"/>
              <a:t>Рыбу, молокопродукты-</a:t>
            </a:r>
            <a:br>
              <a:rPr lang="ru-RU" sz="1200" dirty="0" smtClean="0"/>
            </a:br>
            <a:r>
              <a:rPr lang="ru-RU" sz="1200" dirty="0" smtClean="0"/>
              <a:t>Вот полезная еда,</a:t>
            </a:r>
            <a:br>
              <a:rPr lang="ru-RU" sz="1200" dirty="0" smtClean="0"/>
            </a:br>
            <a:r>
              <a:rPr lang="ru-RU" sz="1200" dirty="0" smtClean="0"/>
              <a:t>Витаминами полна!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На прогулку выходи,</a:t>
            </a:r>
            <a:br>
              <a:rPr lang="ru-RU" sz="1200" dirty="0" smtClean="0"/>
            </a:br>
            <a:r>
              <a:rPr lang="ru-RU" sz="1200" dirty="0" smtClean="0"/>
              <a:t>Свежим воздухом дыши.</a:t>
            </a:r>
            <a:br>
              <a:rPr lang="ru-RU" sz="1200" dirty="0" smtClean="0"/>
            </a:br>
            <a:r>
              <a:rPr lang="ru-RU" sz="1200" dirty="0" smtClean="0"/>
              <a:t>Только помни при уходе: </a:t>
            </a:r>
            <a:br>
              <a:rPr lang="ru-RU" sz="1200" dirty="0" smtClean="0"/>
            </a:br>
            <a:r>
              <a:rPr lang="ru-RU" sz="1200" dirty="0" smtClean="0"/>
              <a:t>Одеваться по погоде!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Ну, а если уж случилось:</a:t>
            </a:r>
            <a:br>
              <a:rPr lang="ru-RU" sz="1200" dirty="0" smtClean="0"/>
            </a:br>
            <a:r>
              <a:rPr lang="ru-RU" sz="1200" dirty="0" smtClean="0"/>
              <a:t>Разболеться получилось,</a:t>
            </a:r>
            <a:br>
              <a:rPr lang="ru-RU" sz="1200" dirty="0" smtClean="0"/>
            </a:br>
            <a:r>
              <a:rPr lang="ru-RU" sz="1200" dirty="0" smtClean="0"/>
              <a:t>Знай, к врачу тебе пора.</a:t>
            </a:r>
            <a:br>
              <a:rPr lang="ru-RU" sz="1200" dirty="0" smtClean="0"/>
            </a:br>
            <a:r>
              <a:rPr lang="ru-RU" sz="1200" dirty="0" smtClean="0"/>
              <a:t>Он поможет нам всегда!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Вот те добрые советы,</a:t>
            </a:r>
            <a:br>
              <a:rPr lang="ru-RU" sz="1200" dirty="0" smtClean="0"/>
            </a:br>
            <a:r>
              <a:rPr lang="ru-RU" sz="1200" dirty="0" smtClean="0"/>
              <a:t>В них и спрятаны секреты,</a:t>
            </a:r>
            <a:br>
              <a:rPr lang="ru-RU" sz="1200" dirty="0" smtClean="0"/>
            </a:br>
            <a:r>
              <a:rPr lang="ru-RU" sz="1200" dirty="0" smtClean="0"/>
              <a:t>Как здоровье сохранить.</a:t>
            </a:r>
            <a:br>
              <a:rPr lang="ru-RU" sz="1200" dirty="0" smtClean="0"/>
            </a:br>
            <a:r>
              <a:rPr lang="ru-RU" sz="1200" dirty="0" smtClean="0"/>
              <a:t>Научись его ценить!</a:t>
            </a:r>
          </a:p>
        </p:txBody>
      </p:sp>
      <p:pic>
        <p:nvPicPr>
          <p:cNvPr id="17410" name="Picture 2" descr="C:\Users\Светлана\Desktop\проект 2013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896" y="7020272"/>
            <a:ext cx="1735137" cy="1281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8680" y="611560"/>
            <a:ext cx="5616624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«Корзина здоровья»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1.«Дом зелёный тесноват: узкий длинный, гладкий. В доме рядышком сидят круглые ребятки. Осенью пришла беда - треснул домик гладкий, поскакали кто куда, круглые ребятки». (Горох) 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2.«Как на грядке под листок закатился чурбачок. Зеленец удаленький, вкусный овощ маленький».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(Огурцы).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3.«Уродилась я на славу, голова бела, кудрява. Кто любит щи - меня в них ищи». (Капуста) 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4.«Расту в земле на грядке я, красная, длинная, сладкая».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(Морковь) 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5.«Золотистый и полезный, витаминный, хотя резкий. Горький вкус имеет он, когда чистишь – слёзы льёшь».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(Лук) 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6.«Неказиста, мелковата, только любят все ребята, запечённую в костре, в ароматной кожуре. “Русский хлеб”, зовём мы крошку – нашу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добрую… » (Картошку) .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 "Части тела и уход за ними«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Ношу их много лет, а счёту им не знаю.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сеют, не сажают, сами вырастают (волосы) 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Загадки про руки, пальцы, ладошки, кулаки.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Пятерка братьев неразлучна, Им вместе никогда не скучно. Они работают пером, Пилою, ложкой, топором (пальцы) 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Есть у меня работники, Во всем помочь охотники. Живут не за стеной – День и ночь со мной: Целый десяток верных ребяток! (пальцы) 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Оля ягодки берёт по две, по три штучки. А для этого нужны нашей Оле (ручки) 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Любят труд, не терпят скуки, всё умеют наши (руки) 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Коль спектакль был хороший, Громко хлопаем в (ладоши) 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Сжали пальцы мы руки – получились (кулаки) 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Загадки про орган слуха.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Ими всё мы слушать можем, слух у нас отличный! Но подслушивать негоже, это неприлично! (уши) 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Оля слушает в лесу, как кричат кукушки. А для этого нужны нашей Оле (ушки) 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Загадки про глазки, носик, рот, зубы и язык. Я в больницу – ни ногой, обхожу всё стороной. Весь дрожу, трясутся губы.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Мне вчера лечили (зубы). Белые силачи рубят калачи, А красный говорун подкладывает (язык и зубы). Красные двери в пещере моей, Белые звери сидят у дверей. И мясо, и хлеб - всю добычу мою - Я с радостью белым зверям отдаю. (губы, зубы, рот).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Загадки о ножках, коленках.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Оля весело бежит к речке по дорожке. А для этого нужны нашей Оле (ножки). Вы, ребята, на пороге вытирайте чище (ноги) .</a:t>
            </a:r>
          </a:p>
          <a:p>
            <a:pPr algn="just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Спотыкушка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наша Ленка - Вновь в зелёнке вся (коленка) 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4904" y="899592"/>
            <a:ext cx="3740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Сегодня в номере:</a:t>
            </a:r>
            <a:endParaRPr lang="ru-RU" sz="2800" b="1" cap="none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56792" y="6804248"/>
            <a:ext cx="4078783" cy="197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algn="ctr" defTabSz="912813">
              <a:spcAft>
                <a:spcPts val="1000"/>
              </a:spcAft>
            </a:pPr>
            <a:r>
              <a:rPr lang="ru-RU" sz="1200" b="1" dirty="0">
                <a:latin typeface="Monotype Corsiva" pitchFamily="66" charset="0"/>
              </a:rPr>
              <a:t>Над номером работали:</a:t>
            </a:r>
          </a:p>
          <a:p>
            <a:pPr algn="ctr" defTabSz="912813">
              <a:spcAft>
                <a:spcPts val="1000"/>
              </a:spcAft>
            </a:pPr>
            <a:r>
              <a:rPr lang="ru-RU" sz="1050" b="1" dirty="0" smtClean="0">
                <a:solidFill>
                  <a:srgbClr val="333399"/>
                </a:solidFill>
                <a:latin typeface="Monotype Corsiva" pitchFamily="66" charset="0"/>
              </a:rPr>
              <a:t>Издатель</a:t>
            </a:r>
            <a:r>
              <a:rPr lang="ru-RU" sz="1050" b="1" dirty="0" smtClean="0">
                <a:latin typeface="Monotype Corsiva" pitchFamily="66" charset="0"/>
              </a:rPr>
              <a:t>:</a:t>
            </a:r>
            <a:endParaRPr lang="ru-RU" sz="1050" b="1" dirty="0">
              <a:latin typeface="Monotype Corsiva" pitchFamily="66" charset="0"/>
            </a:endParaRPr>
          </a:p>
          <a:p>
            <a:pPr algn="ctr" defTabSz="912813">
              <a:spcAft>
                <a:spcPts val="1000"/>
              </a:spcAft>
            </a:pPr>
            <a:r>
              <a:rPr lang="ru-RU" sz="1050" b="1" dirty="0" smtClean="0">
                <a:solidFill>
                  <a:srgbClr val="333399"/>
                </a:solidFill>
                <a:latin typeface="Monotype Corsiva" pitchFamily="66" charset="0"/>
              </a:rPr>
              <a:t>Основатель</a:t>
            </a:r>
            <a:r>
              <a:rPr lang="ru-RU" sz="1050" b="1" dirty="0" smtClean="0">
                <a:latin typeface="Monotype Corsiva" pitchFamily="66" charset="0"/>
              </a:rPr>
              <a:t>:</a:t>
            </a:r>
            <a:endParaRPr lang="ru-RU" sz="1050" b="1" dirty="0">
              <a:latin typeface="Monotype Corsiva" pitchFamily="66" charset="0"/>
            </a:endParaRPr>
          </a:p>
          <a:p>
            <a:pPr algn="ctr" defTabSz="912813">
              <a:spcAft>
                <a:spcPts val="1000"/>
              </a:spcAft>
            </a:pPr>
            <a:r>
              <a:rPr lang="ru-RU" sz="1050" b="1" dirty="0">
                <a:solidFill>
                  <a:srgbClr val="333399"/>
                </a:solidFill>
                <a:latin typeface="Monotype Corsiva" pitchFamily="66" charset="0"/>
              </a:rPr>
              <a:t>Адрес</a:t>
            </a:r>
            <a:r>
              <a:rPr lang="ru-RU" sz="1050" b="1" dirty="0">
                <a:latin typeface="Monotype Corsiva" pitchFamily="66" charset="0"/>
              </a:rPr>
              <a:t>: Московская область, Пушкинский район, </a:t>
            </a:r>
            <a:endParaRPr lang="ru-RU" sz="1050" b="1" dirty="0" smtClean="0">
              <a:latin typeface="Monotype Corsiva" pitchFamily="66" charset="0"/>
            </a:endParaRPr>
          </a:p>
          <a:p>
            <a:pPr algn="ctr" defTabSz="912813">
              <a:spcAft>
                <a:spcPts val="1000"/>
              </a:spcAft>
            </a:pPr>
            <a:r>
              <a:rPr lang="ru-RU" sz="1050" b="1" dirty="0" smtClean="0">
                <a:latin typeface="Monotype Corsiva" pitchFamily="66" charset="0"/>
              </a:rPr>
              <a:t>пос</a:t>
            </a:r>
            <a:r>
              <a:rPr lang="ru-RU" sz="1050" b="1" dirty="0">
                <a:latin typeface="Monotype Corsiva" pitchFamily="66" charset="0"/>
              </a:rPr>
              <a:t>. Правдинский ул. Советская </a:t>
            </a:r>
            <a:r>
              <a:rPr lang="ru-RU" sz="1050" b="1" smtClean="0">
                <a:latin typeface="Monotype Corsiva" pitchFamily="66" charset="0"/>
              </a:rPr>
              <a:t>д</a:t>
            </a:r>
            <a:endParaRPr lang="ru-RU" sz="1050" b="1" dirty="0">
              <a:latin typeface="Monotype Corsiva" pitchFamily="66" charset="0"/>
            </a:endParaRPr>
          </a:p>
          <a:p>
            <a:pPr algn="ctr" defTabSz="912813">
              <a:spcAft>
                <a:spcPts val="1000"/>
              </a:spcAft>
            </a:pPr>
            <a:r>
              <a:rPr lang="ru-RU" sz="1050" b="1" dirty="0">
                <a:latin typeface="Monotype Corsiva" pitchFamily="66" charset="0"/>
              </a:rPr>
              <a:t>Телефон/факс: </a:t>
            </a:r>
          </a:p>
          <a:p>
            <a:pPr defTabSz="912813"/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916832" y="2267744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Иммунитет                                    3</a:t>
            </a:r>
          </a:p>
          <a:p>
            <a:r>
              <a:rPr lang="ru-RU" i="1" dirty="0" smtClean="0"/>
              <a:t>Укрепляем здоровье ребенка      4</a:t>
            </a:r>
          </a:p>
          <a:p>
            <a:r>
              <a:rPr lang="ru-RU" i="1" dirty="0" smtClean="0"/>
              <a:t>Здоровье весной                             7</a:t>
            </a:r>
          </a:p>
          <a:p>
            <a:r>
              <a:rPr lang="ru-RU" i="1" dirty="0" smtClean="0"/>
              <a:t>Наблюдаем с ребенком                9</a:t>
            </a:r>
          </a:p>
          <a:p>
            <a:r>
              <a:rPr lang="ru-RU" i="1" dirty="0" smtClean="0"/>
              <a:t>Говорим с ребенком                     10</a:t>
            </a:r>
          </a:p>
          <a:p>
            <a:r>
              <a:rPr lang="ru-RU" i="1" dirty="0" smtClean="0"/>
              <a:t>Утренняя гимнастика                11</a:t>
            </a:r>
          </a:p>
          <a:p>
            <a:r>
              <a:rPr lang="ru-RU" i="1" dirty="0" smtClean="0"/>
              <a:t>Стихи про здоровье                    13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1388" y="611560"/>
            <a:ext cx="25397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Иммунитет. </a:t>
            </a:r>
            <a:endParaRPr lang="ru-RU" sz="2800" b="1" cap="none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80" y="1115616"/>
            <a:ext cx="27363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настоящее время более 70% детей дошкольного возраста имеют ослабленный иммунитет, особенно это касается городских жителей. Существует множество естественных способов укрепления иммунитета у детей, но большинству маленьких горожан не обойтись без дополнительных медикаментозных средств. При этом многие родители задумываются о необходимости укреплять иммунитет осенью, как только ребенок начинает болеть. Это одно из самых распространенных заблуждений: укрепление иммунитета происходит не мгновенно. Для того чтобы создать мощный барьер против инфекций, организму требуется около 2-х месяцев. Поэтому самое подходящее время для укрепления иммунитета – лето. Путь к крепкому здоровью не так сложен, как может показаться на первый взгляд. Предлагаем вам пять основных шагов, которые приведут к заветной цели – сильному иммунитету и крепкому здоровью.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3016" y="1115616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Если в течение года ребенок часто болел, летом необходимо показать малыша педиатру, гастроэнтерологу, иммунологу,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ЛОРу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стоматологу. Предварительно можно сдать анализы, которые помогут установить причину ослабленного иммунитета. Особое внимание следует уделить хроническим заболеваниям. Если малыш страдает каким-либо хроническим заболеванием, это, конечно же, влияет на защитные функции организма и может стать причиной частых простуд. Хронические гаймориты, тонзиллиты, аденоиды, атипические инфекции, вызванные такими возбудителями, как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микоплазма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пневмоциста,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хламидии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глисты – все это влияет на иммунитет ребенка. Даже такой «пустяк», как кариозные зубы, может стать причиной ослабления иммунитета и провоцировать регулярные простудные заболевания. В общем, если благодаря всестороннему обследованию удастся найти очаг хронической инфекции и ликвидировать его, то в следующем году чадо не будет так часто болеть.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im8-tub-ru.yandex.net/i?id=50519046-1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736" y="6372200"/>
            <a:ext cx="2450235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2107" y="611560"/>
            <a:ext cx="59783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Укрепляем здоровье ребенка!</a:t>
            </a:r>
            <a:endParaRPr lang="ru-RU" sz="2800" b="1" cap="none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80" y="1115616"/>
            <a:ext cx="27363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r>
              <a:rPr lang="ru-RU" sz="1200" dirty="0" smtClean="0">
                <a:solidFill>
                  <a:srgbClr val="FF0000"/>
                </a:solidFill>
              </a:rPr>
              <a:t>Закаливание:</a:t>
            </a:r>
            <a:r>
              <a:rPr lang="ru-RU" sz="1200" dirty="0" smtClean="0"/>
              <a:t> Для успеха необходимо соблюдать правила закаливания: </a:t>
            </a:r>
          </a:p>
          <a:p>
            <a:r>
              <a:rPr lang="ru-RU" sz="1200" dirty="0" smtClean="0"/>
              <a:t>* правильный подбор и дозировка с учетом состояния и индивидуальных особенностей ребенка. Если малыш ослаблен, можно выбрать для него щадящие процедуры. Нагрузки увеличиваются по мере роста ребенка и увеличения сопротивляемости организма. </a:t>
            </a:r>
            <a:br>
              <a:rPr lang="ru-RU" sz="1200" dirty="0" smtClean="0"/>
            </a:br>
            <a:r>
              <a:rPr lang="ru-RU" sz="1200" dirty="0" smtClean="0"/>
              <a:t>* постоянное закаливание, без перерывов в холодное время года, так как последние снижают достигнутую сопротивляемость организма. </a:t>
            </a:r>
            <a:br>
              <a:rPr lang="ru-RU" sz="1200" dirty="0" smtClean="0"/>
            </a:br>
            <a:r>
              <a:rPr lang="ru-RU" sz="1200" dirty="0" smtClean="0"/>
              <a:t>* постепенное увеличение дозы воздействия с учетом состояния организма и его ответных реакций постоянный заливающий эффект процедур возможен, когда мы не даем организму привыкнуть к воздействию одной силы. </a:t>
            </a:r>
            <a:br>
              <a:rPr lang="ru-RU" sz="1200" dirty="0" smtClean="0"/>
            </a:br>
            <a:r>
              <a:rPr lang="ru-RU" sz="1200" dirty="0" smtClean="0"/>
              <a:t>* позитивный настрой. Все процедуры должны радовать вашего малыша. Насильно закаливать нельзя, пользы такие процедуры принесут мало. Закаливание может быть веселой игрой или соревнованием. </a:t>
            </a:r>
          </a:p>
          <a:p>
            <a:r>
              <a:rPr lang="ru-RU" sz="1200" dirty="0" smtClean="0"/>
              <a:t>Закаливание делится на общее (режим дня, сбалансированное питание, занятия спортом) и специфическое - то, что мы обычно подразумеваем под закалкой – воздушные, солнечные и водные процедуры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3016" y="1115616"/>
            <a:ext cx="27363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Солнечные ванны. </a:t>
            </a:r>
          </a:p>
          <a:p>
            <a:r>
              <a:rPr lang="ru-RU" sz="1200" dirty="0" smtClean="0"/>
              <a:t>При всей необходимости солнечного света для детей, особенно грудного возраста, время пребывания на солнце нужно дозировать. Детей в возрасте до 1 года нельзя подвергать облучению прямыми солнечными лучами. Лучше всего в этом возрасте проводить закаливание рассеянным солнечным светом. Ребенку лучше находится в так называемой «кружевной тени». </a:t>
            </a:r>
          </a:p>
          <a:p>
            <a:r>
              <a:rPr lang="ru-RU" sz="1200" dirty="0" smtClean="0"/>
              <a:t>Солнечные ванны можно сочетать с воздушными ( следя за продолжительностью последней). Например, если малыш, бодрствуя, принимает солнечную ванну, можно раздеть его на несколько минут, с каждым разом увеличивая время. Под прямые солнечные лучи ребенка можно выставлять на небольшое время, до 11 утра и после 5 вечера. Если ребенок покраснел, стал возбудимым и раздражительным, нужно немедленно увести его с солнца в прохладу и дать попить.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80" y="611560"/>
            <a:ext cx="288032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Солнечные ванны. </a:t>
            </a:r>
          </a:p>
          <a:p>
            <a:pPr algn="just"/>
            <a:r>
              <a:rPr lang="ru-RU" sz="1200" dirty="0" smtClean="0"/>
              <a:t>При всей необходимости солнечного света для детей, особенно грудного возраста, время пребывания на солнце нужно дозировать. Ребенку лучше находится в так называемой «кружевной тени». Солнечные ванны можно сочетать с воздушными .Например, если малыш, бодрствуя, принимает солнечную ванну, можно раздеть его на несколько минут, с каждым разом увеличивая время. Под прямые солнечные лучи ребенка можно выставлять на небольшое время, до 11 утра и после 5 вечера. Если ребенок покраснел, стал возбудимым и раздражительным, нужно немедленно увести его с солнца в прохладу и дать попить. 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</a:rPr>
              <a:t>Одежда.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Если вы хотите укрепить здоровье ребенка – выбирайте правильную одежду и обувь. При одевании на прогулку помните, дети практически все время в движении. Поэтому ориентироваться на свои ощущения от погоды при выборе одежды можно не всегда. Отдельно скажем об обуви. Верней, об ее отсутствии. Возможность ходить босиком и стопой чувствовать поверхность (пола, земли, песка) – это закаливание, массаж стопы и ее активных точек, связанных со всеми системами организма. Наконец, это просто очень приятно. Поэтому как можно чаще ходите босиком, в холодное время года – дома, в теплое – на даче, у моря и т.д. </a:t>
            </a:r>
          </a:p>
          <a:p>
            <a:pPr algn="just"/>
            <a:endParaRPr lang="ru-RU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01008" y="611560"/>
            <a:ext cx="28083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Воздушный режим дома. </a:t>
            </a:r>
          </a:p>
          <a:p>
            <a:pPr algn="just"/>
            <a:r>
              <a:rPr lang="ru-RU" sz="1200" dirty="0" smtClean="0"/>
              <a:t>Хотите иметь закаленного, устойчивого к холоду ребенка? В таком случае в вашем доме должно быть не жарко (оптимальная температура – 18 – 20 ) и всегда проветрено. Проветривайте дом как минимум несколько раз в сутки, а, при отсутствии сквозняков держите форточку или окно приоткрытым всегда, даже ночью.  Не стоит выдерживать малыша в отдельной комнате, пока температура в детской после проветривания не поднимется до «положенной» с точностью до градуса.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Режим. </a:t>
            </a:r>
          </a:p>
          <a:p>
            <a:pPr algn="just"/>
            <a:r>
              <a:rPr lang="ru-RU" sz="1200" dirty="0" smtClean="0"/>
              <a:t>Правильно организованный режим дня, включающий достаточно времени для сна и отдыха – неоценимое средство не только для укрепления здоровья ребенка. Малыши, привыкшие к режиму, более организованы. Выработанный совместно режим позволяет минимизировать «воспитательные проблемы», связанные с нежеланием ребенка прекращать игру перед обедом, ложиться спать вовремя и т.д. Наконец, организм, привыкший получать пищу в определенное время, к «часу Х» начинает, вырабатывать ферменты, способствующие перевариванию пищи.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80" y="611560"/>
            <a:ext cx="288032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Планируя повседневную жизнь своего ребенка с точки зрения укрепления здоровья, постарайтесь не перегружать его занятиями. Повышенные нагрузки часто истощают защитные силы организма и ослабляют иммунитет. Для маленький детей – дошкольного, младшего школьного возраста очень важно много двигаться, много находиться на свежем воздухе, общаться и играть со сверстниками. А вот телевизор, компьютер, электронные игры должны присутствовать в жизни ребенка по минимуму.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Эмоциональное состояние.  </a:t>
            </a:r>
          </a:p>
          <a:p>
            <a:pPr algn="just"/>
            <a:r>
              <a:rPr lang="ru-RU" sz="1200" dirty="0" smtClean="0"/>
              <a:t>Опытные родители давно знают – множество недомоганий ребенка, как мнимых, так и вполне реальных, связаны с его эмоциональным настроем и психологическим состоянием. Если в школе или в детском саду – проблемы, и малышу не хочется туда идти, живот может заболеть по-настоящему. Если же проблеме не уделяют внимания, хитрый организм может заболеть чем-то и посерьезней – лишь бы избежать тревожащей или мучительной для него ситуации. Порой дети заболевают, чтобы получить внимание, которого им не хватает! Поэтому доверительные, теплые отношения между ребенком и родителями, когда малыш знает, что он всегда принимаем и под защитой, влияют не только на его психологическое, но и на физическое здоровье. </a:t>
            </a:r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01008" y="611560"/>
            <a:ext cx="28083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Не забывайте выражать свою любовь к нему – вербально и физически. Не критикуйте излишне, поддерживайте, подбадривайте, воспитывайте в нем веру в себя и в то, что в жизни все будет хорошо и все в силах малыша. Доказано, что позитивный, оптимистичный взгляд на жизнь укрепляют здоровье! «5 минут смеха заменяют стакан сметаны» - помните это знаменитое высказывание советских времен? </a:t>
            </a:r>
          </a:p>
          <a:p>
            <a:pPr algn="just"/>
            <a:r>
              <a:rPr lang="ru-RU" sz="1200" dirty="0" smtClean="0"/>
              <a:t>Совместно взращивайте в малыше убеждение, что он – здоровый, сильный, крепкий, способный справиться с любым недомоганием и ваш малыш скоро станет именно таким! </a:t>
            </a:r>
          </a:p>
          <a:p>
            <a:pPr algn="just"/>
            <a:r>
              <a:rPr lang="ru-RU" sz="1200" dirty="0" smtClean="0"/>
              <a:t>а улице становится теплее, а ваш малыш вместо радости страдает от чувства усталости? Это весенняя слабость, которую можно преодолеть. Главное обеспечить организму необходимые вещества и физические нагрузки. О том, как укрепить здоровье ребенка весной, и пойдет речь ниже.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80" y="1043608"/>
            <a:ext cx="288032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Даже грудной малыш реагирует на перемену сезона. Если здоровье крепкое, то ребенок становится активнее и бодрее. Но бывает и так, когда на весну ваш малыш реагирует, как и вы: становится сонным, с трудом просыпается рано утром и быстро устает. Часто ему не хватает терпения, он чувствителен и у него ухудшается концентрация внимания. Немного ослабленный ребенок, которому не хватает энергии и сил, более восприимчив к любой инфекции. Таким образом, педиатры рекомендуют не преуменьшать опасность весенней слабости и позаботиться о надлежащем образе жизни малыша. Вот что вы можете сделать.</a:t>
            </a:r>
            <a:r>
              <a:rPr lang="ru-RU" sz="1200" b="1" dirty="0" smtClean="0"/>
              <a:t>  Прогулки в радость</a:t>
            </a:r>
            <a:endParaRPr lang="ru-RU" sz="1200" dirty="0" smtClean="0"/>
          </a:p>
          <a:p>
            <a:pPr algn="just"/>
            <a:r>
              <a:rPr lang="ru-RU" sz="1200" dirty="0" smtClean="0"/>
              <a:t>Ничто так не укрепляет здоровье ребенка, как нахождение на свежем воздухе. Он обеспечивает хороший аппетит, улучшение сна и энергии. Так что теперь после зимних холодов ребенок должен быть на открытом воздухе не менее трех часов, а лучше больше. К тому же первые лучи солнца обеспечат выработку витамина D3, необходимого для нормального роста костей. Погода весной очень переменчива. Если вы идете гулять с маленьким ребенком, помните, то на нем должно быть только на один слой одежды больше, чем на вас. Для 2-3-летних детей очень важны физические нагрузки. Поощряйте физическую активность малыша, так как нет ничего полезнее для растущих костей и мышц. Почаще посещайте детскую площадку или игровые центры.</a:t>
            </a:r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01008" y="1043608"/>
            <a:ext cx="2808312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Игры и развлечения развивают не только двигательные навыки, но и социальные. Движение влияет на развитие мозга (физически активные дети легче учатся). Жизненных сил добавят ребенку и занятия спортом. Весна прекрасное время, чтобы научиться езде на велосипеде, самокате, роликовых коньках (отлично подходят для 4-6-летних детей).</a:t>
            </a:r>
          </a:p>
          <a:p>
            <a:pPr algn="just"/>
            <a:r>
              <a:rPr lang="ru-RU" sz="1200" dirty="0" smtClean="0"/>
              <a:t>речь ниже.</a:t>
            </a:r>
            <a:r>
              <a:rPr lang="ru-RU" sz="1200" b="1" dirty="0" smtClean="0"/>
              <a:t> Подготовка к укреплению</a:t>
            </a:r>
            <a:endParaRPr lang="ru-RU" sz="1200" dirty="0" smtClean="0"/>
          </a:p>
          <a:p>
            <a:pPr algn="just"/>
            <a:r>
              <a:rPr lang="ru-RU" sz="1200" dirty="0" smtClean="0"/>
              <a:t>Зимние инфекции, безусловно, ослабляют организм многих детей. Теперь, когда малыш уже перестал болеть, вы можете приступать к усилению его иммунитета. Начните с витаминов, соответствующих его возрасту, также можно давать рыбий жир или травяные комплексы.</a:t>
            </a:r>
            <a:r>
              <a:rPr lang="ru-RU" sz="1200" b="1" dirty="0" smtClean="0"/>
              <a:t> Сон основа здоровья</a:t>
            </a:r>
            <a:r>
              <a:rPr lang="ru-RU" sz="1200" dirty="0" smtClean="0"/>
              <a:t>. Спокойный сон в достаточном количестве добавляет сил в любом возрасте. Ночью во время сна тело производит гораздо больше иммунных клеток, чем потом в течение дня. Поэтому хорошо бы, чтобы малыш спал соответствующее его возрасту количество часов. Ребенок в возрасте от </a:t>
            </a:r>
            <a:r>
              <a:rPr lang="ru-RU" sz="1200" dirty="0" err="1" smtClean="0"/>
              <a:t>рождениядо</a:t>
            </a:r>
            <a:r>
              <a:rPr lang="ru-RU" sz="1200" dirty="0" smtClean="0"/>
              <a:t> 4месяцев должен спать 6-9 часов в день и 5-9 часов в ночное время. В возрасте 4-8 месяцев ему должно быть предоставлено от 2 до 5 часов сна днем и около 10 часов ночью. Годовалый малыш должен спать от 1,5 до 4 часов в течение дня и 10-12 часов ночью. Как только ребенку исполнилось 2 года, ему уже можно спать от 0,5 до 2 часов сна в течение дня и около 11 часов непрерывного сна в ночное время.</a:t>
            </a:r>
          </a:p>
          <a:p>
            <a:pPr algn="just"/>
            <a:endParaRPr lang="ru-RU" sz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556792" y="539552"/>
            <a:ext cx="38375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Здоровье весной…</a:t>
            </a:r>
            <a:endParaRPr lang="ru-RU" sz="2800" b="1" cap="none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80" y="611560"/>
            <a:ext cx="288032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/>
              <a:t>Признаки ослабленного иммунитета</a:t>
            </a:r>
            <a:endParaRPr lang="ru-RU" sz="1200" dirty="0" smtClean="0"/>
          </a:p>
          <a:p>
            <a:pPr algn="just"/>
            <a:r>
              <a:rPr lang="ru-RU" sz="1200" dirty="0" smtClean="0"/>
              <a:t>Однако прежде чем рьяно начинать поднимать иммунитет ребенка, родители должны быть твёрдо уверенные в том, что у ребенка действительно слабый иммунитет. Ведь тот факт, что ребёнок периодически болеет, никоим образом не свидетельствует о том, что у ребёнка ослабленный иммунитет.</a:t>
            </a:r>
          </a:p>
          <a:p>
            <a:pPr algn="just"/>
            <a:r>
              <a:rPr lang="ru-RU" sz="1200" dirty="0" smtClean="0"/>
              <a:t>Более того, именно болезни стимулируют работу иммунитета вашего ребёнка. Ведь во время болезни организм учится правильно реагировать на возбудителей (вирусы и бактерии), проникающих в организм. Ребёнок, который болеет простудными заболеваниями 3 – 4 раза в год, абсолютно не нуждается во вмешательстве в естественное развитие его иммунной системы. Однако эта грань очень тонка. И главная задача родителей – вовремя понять, когда действительно необходимо укрепление иммунитета у детей. Для этого каждый родитель должен чётко знать, в каких случаях необходимо восстановление иммунитета у детей, а также то, как поддержать иммунитет ребёнка.  Если ребёнок болеет такими простудными заболеваниями, как ОРЗ, ОРВИ, грипп, бронхит, более 5 раз в год. Протекание данных заболеваний без температуры – весьма грозный симптом, который свидетельствует о серьёзном нарушении в работе иммунной системы. В данном случае иммунная система настолько ослаблена, что не в состоянии дать отпор вирусам и бактериям.</a:t>
            </a:r>
          </a:p>
          <a:p>
            <a:pPr algn="just"/>
            <a:r>
              <a:rPr lang="ru-RU" sz="1200" dirty="0" smtClean="0"/>
              <a:t>               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611560"/>
            <a:ext cx="28083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 Повышенная утомляемость и бледность ребёнка, наличие синих кругов под глазами также могут свидетельствовать о нарушении работы иммунной системы. </a:t>
            </a:r>
          </a:p>
          <a:p>
            <a:pPr algn="just"/>
            <a:r>
              <a:rPr lang="ru-RU" sz="1200" dirty="0" smtClean="0"/>
              <a:t>     Очень часто аллергические реакции на пищевые продукты также свидетельствуют о снижении иммунитета у ребёнка.</a:t>
            </a:r>
          </a:p>
          <a:p>
            <a:pPr algn="just"/>
            <a:r>
              <a:rPr lang="ru-RU" sz="1200" dirty="0" smtClean="0"/>
              <a:t>     Также для ослабленного иммунитета характерно наличие </a:t>
            </a:r>
            <a:r>
              <a:rPr lang="ru-RU" sz="1200" dirty="0" err="1" smtClean="0"/>
              <a:t>дисбактериоза</a:t>
            </a:r>
            <a:r>
              <a:rPr lang="ru-RU" sz="1200" dirty="0" smtClean="0"/>
              <a:t>. </a:t>
            </a:r>
            <a:r>
              <a:rPr lang="ru-RU" sz="1200" dirty="0" err="1" smtClean="0"/>
              <a:t>Дисбактериоз</a:t>
            </a:r>
            <a:r>
              <a:rPr lang="ru-RU" sz="1200" dirty="0" smtClean="0"/>
              <a:t> характеризуется наличием таких признаков, как снижение аппетита, урчание в животе, повышенное газообразование, запоры и поносы, которые не связанны с кишечными инфекциями, снижение массы тела.</a:t>
            </a:r>
          </a:p>
          <a:p>
            <a:pPr algn="just"/>
            <a:r>
              <a:rPr lang="ru-RU" sz="1200" dirty="0" smtClean="0"/>
              <a:t>Первое, что должны сделать родители, заподозрив то, что имеет место быть снижение иммунитета у детей – это обратиться к врачу – иммунологу или же к своему участковому педиатру. Не стоит пытаться справиться с данной проблемой самостоятельно: витамины для детей иммунитета не поднимут, а препараты повышающие иммунитет у детей, достаточно сильные и серьёзные лекарства, лечение которыми можно проводить только под строгим контролем врача.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80" y="899592"/>
            <a:ext cx="58326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Март</a:t>
            </a:r>
            <a:endParaRPr lang="ru-RU" sz="1200" dirty="0" smtClean="0"/>
          </a:p>
          <a:p>
            <a:r>
              <a:rPr lang="ru-RU" sz="1200" dirty="0" smtClean="0">
                <a:sym typeface="Symbol"/>
              </a:rPr>
              <a:t></a:t>
            </a:r>
            <a:r>
              <a:rPr lang="ru-RU" sz="1200" dirty="0" smtClean="0"/>
              <a:t> Обратите внимание ребёнка на первые признаки весны: капель, кругом вода стало теплее, ярко светит солнце.</a:t>
            </a:r>
          </a:p>
          <a:p>
            <a:r>
              <a:rPr lang="ru-RU" sz="1200" dirty="0" smtClean="0">
                <a:sym typeface="Symbol"/>
              </a:rPr>
              <a:t></a:t>
            </a:r>
            <a:r>
              <a:rPr lang="ru-RU" sz="1200" dirty="0" smtClean="0"/>
              <a:t> Предложите ребёнку постоять лицом к солнцу, почувствовать его тепло. Закрепите название погоды: солнечно.</a:t>
            </a:r>
          </a:p>
          <a:p>
            <a:r>
              <a:rPr lang="ru-RU" sz="1200" dirty="0" smtClean="0">
                <a:sym typeface="Symbol"/>
              </a:rPr>
              <a:t></a:t>
            </a:r>
            <a:r>
              <a:rPr lang="ru-RU" sz="1200" dirty="0" smtClean="0"/>
              <a:t> Обсудите с ребёнком, какие бывают сосульки: большие, маленькие, толстые, тонкие, прозрачны, холодные, твёрдые.</a:t>
            </a:r>
          </a:p>
          <a:p>
            <a:r>
              <a:rPr lang="ru-RU" sz="1200" dirty="0" smtClean="0">
                <a:sym typeface="Symbol"/>
              </a:rPr>
              <a:t></a:t>
            </a:r>
            <a:r>
              <a:rPr lang="ru-RU" sz="1200" dirty="0" smtClean="0"/>
              <a:t> Послушайте с ребёнком песню капели.</a:t>
            </a:r>
          </a:p>
          <a:p>
            <a:r>
              <a:rPr lang="ru-RU" sz="1200" dirty="0" smtClean="0">
                <a:sym typeface="Symbol"/>
              </a:rPr>
              <a:t></a:t>
            </a:r>
            <a:r>
              <a:rPr lang="ru-RU" sz="1200" dirty="0" smtClean="0"/>
              <a:t> Понаблюдайте за таянием снега, его состоянием: стал тёмным, серым.</a:t>
            </a:r>
          </a:p>
          <a:p>
            <a:r>
              <a:rPr lang="ru-RU" sz="1200" dirty="0" smtClean="0">
                <a:sym typeface="Symbol"/>
              </a:rPr>
              <a:t></a:t>
            </a:r>
            <a:r>
              <a:rPr lang="ru-RU" sz="1200" dirty="0" smtClean="0"/>
              <a:t> Понаблюдайте за голубями и воробьями, обратите внимание на их различие и сходство.</a:t>
            </a:r>
          </a:p>
          <a:p>
            <a:r>
              <a:rPr lang="ru-RU" sz="1200" b="1" dirty="0" smtClean="0"/>
              <a:t>Апрель</a:t>
            </a:r>
            <a:endParaRPr lang="ru-RU" sz="1200" dirty="0" smtClean="0"/>
          </a:p>
          <a:p>
            <a:r>
              <a:rPr lang="ru-RU" sz="1200" dirty="0" smtClean="0">
                <a:sym typeface="Symbol"/>
              </a:rPr>
              <a:t></a:t>
            </a:r>
            <a:r>
              <a:rPr lang="ru-RU" sz="1200" dirty="0" smtClean="0"/>
              <a:t> Поставьте ветки в воду в комнате ребёнка, понаблюдайте вместе за набухающими почками - домиками для листьев.</a:t>
            </a:r>
          </a:p>
          <a:p>
            <a:r>
              <a:rPr lang="ru-RU" sz="1200" dirty="0" smtClean="0">
                <a:sym typeface="Symbol"/>
              </a:rPr>
              <a:t></a:t>
            </a:r>
            <a:r>
              <a:rPr lang="ru-RU" sz="1200" dirty="0" smtClean="0"/>
              <a:t> Увидев растение, попросите ребёнка назвать его. Сравните стебли цветов: длинный или короткий, длиннее или короче.</a:t>
            </a:r>
          </a:p>
          <a:p>
            <a:r>
              <a:rPr lang="ru-RU" sz="1200" dirty="0" smtClean="0">
                <a:sym typeface="Symbol"/>
              </a:rPr>
              <a:t></a:t>
            </a:r>
            <a:r>
              <a:rPr lang="ru-RU" sz="1200" dirty="0" smtClean="0"/>
              <a:t> Понаблюдайте с ребёнком за ручейками, уточните, что они появились от растаявшего снега.</a:t>
            </a:r>
          </a:p>
          <a:p>
            <a:r>
              <a:rPr lang="ru-RU" sz="1200" dirty="0" smtClean="0">
                <a:sym typeface="Symbol"/>
              </a:rPr>
              <a:t></a:t>
            </a:r>
            <a:r>
              <a:rPr lang="ru-RU" sz="1200" dirty="0" smtClean="0"/>
              <a:t> Понаблюдайте за кошкой. Закрепите умение ребёнка различать и называть части тела, как передвигается, какие звуки издаёт.</a:t>
            </a:r>
          </a:p>
          <a:p>
            <a:pPr>
              <a:buFont typeface="Symbol" pitchFamily="18" charset="2"/>
              <a:buChar char="·"/>
            </a:pPr>
            <a:r>
              <a:rPr lang="ru-RU" sz="1200" dirty="0" smtClean="0"/>
              <a:t>Обратите внимание ребёнка на поведение воробьёв: собираются стайками, чирикают, купаются в лужах.</a:t>
            </a:r>
          </a:p>
          <a:p>
            <a:r>
              <a:rPr lang="ru-RU" sz="1200" dirty="0" smtClean="0">
                <a:sym typeface="Symbol"/>
              </a:rPr>
              <a:t></a:t>
            </a:r>
            <a:r>
              <a:rPr lang="ru-RU" sz="1200" dirty="0" smtClean="0"/>
              <a:t> Отметьте, что люди сменили одежду на более лёгкую. Закрепите умение ребёнка видеть взаимосвязь одежды людей и ребёнка.</a:t>
            </a:r>
          </a:p>
          <a:p>
            <a:r>
              <a:rPr lang="ru-RU" sz="1200" b="1" dirty="0" smtClean="0"/>
              <a:t>Май</a:t>
            </a:r>
            <a:endParaRPr lang="ru-RU" sz="1200" dirty="0" smtClean="0"/>
          </a:p>
          <a:p>
            <a:r>
              <a:rPr lang="ru-RU" sz="1200" dirty="0" smtClean="0">
                <a:sym typeface="Symbol"/>
              </a:rPr>
              <a:t></a:t>
            </a:r>
            <a:r>
              <a:rPr lang="ru-RU" sz="1200" dirty="0" smtClean="0"/>
              <a:t> Понаблюдайте с ребёнком за первыми цветущими культурными растениями (тюльпаны, нарциссы). Продолжайте учить различать части растений: стебель, листья, цветы.</a:t>
            </a:r>
          </a:p>
          <a:p>
            <a:r>
              <a:rPr lang="ru-RU" sz="1200" dirty="0" smtClean="0">
                <a:sym typeface="Symbol"/>
              </a:rPr>
              <a:t></a:t>
            </a:r>
            <a:r>
              <a:rPr lang="ru-RU" sz="1200" dirty="0" smtClean="0"/>
              <a:t> Продолжайте воспитывать в ребёнке умение видеть красоту природных явлений. Объясните ему, почему весна зелёного цвета.</a:t>
            </a:r>
          </a:p>
          <a:p>
            <a:r>
              <a:rPr lang="ru-RU" sz="1200" dirty="0" smtClean="0">
                <a:sym typeface="Symbol"/>
              </a:rPr>
              <a:t></a:t>
            </a:r>
            <a:r>
              <a:rPr lang="ru-RU" sz="1200" dirty="0" smtClean="0"/>
              <a:t> Рассмотрите вместе одуванчик, уточните его название, внешний вид, части.</a:t>
            </a:r>
          </a:p>
          <a:p>
            <a:r>
              <a:rPr lang="ru-RU" sz="1200" dirty="0" smtClean="0">
                <a:sym typeface="Symbol"/>
              </a:rPr>
              <a:t></a:t>
            </a:r>
            <a:r>
              <a:rPr lang="ru-RU" sz="1200" dirty="0" smtClean="0"/>
              <a:t> Отметьте появление первых насекомых. Понаблюдайте за ними в стеклянной банке, а затем выпустите их. Воспитывайте бережное отношение к насекомым. Расскажите ребёнку о муравьях-тружениках, которых все уважают и никто не обижает.</a:t>
            </a:r>
          </a:p>
          <a:p>
            <a:r>
              <a:rPr lang="ru-RU" sz="1200" dirty="0" smtClean="0">
                <a:sym typeface="Symbol"/>
              </a:rPr>
              <a:t></a:t>
            </a:r>
            <a:r>
              <a:rPr lang="ru-RU" sz="1200" dirty="0" smtClean="0"/>
              <a:t> Понаблюдайте вместе с ребёнком за бабочкой, божьей коровкой.</a:t>
            </a:r>
          </a:p>
          <a:p>
            <a:r>
              <a:rPr lang="ru-RU" sz="1200" dirty="0" smtClean="0">
                <a:sym typeface="Symbol"/>
              </a:rPr>
              <a:t></a:t>
            </a:r>
            <a:r>
              <a:rPr lang="ru-RU" sz="1200" dirty="0" smtClean="0"/>
              <a:t> Формируйте в нём желание оберегать живые существа, не причинять им вред.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0135" y="539552"/>
            <a:ext cx="46909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Наблюдаем с ребенком</a:t>
            </a:r>
            <a:endParaRPr lang="ru-RU" sz="2800" b="1" cap="none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3094</Words>
  <Application>Microsoft Office PowerPoint</Application>
  <PresentationFormat>Экран (4:3)</PresentationFormat>
  <Paragraphs>187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19</cp:revision>
  <dcterms:created xsi:type="dcterms:W3CDTF">2013-03-10T12:40:34Z</dcterms:created>
  <dcterms:modified xsi:type="dcterms:W3CDTF">2013-03-18T17:11:31Z</dcterms:modified>
</cp:coreProperties>
</file>