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81" r:id="rId4"/>
    <p:sldId id="259" r:id="rId5"/>
    <p:sldId id="263" r:id="rId6"/>
    <p:sldId id="264" r:id="rId7"/>
    <p:sldId id="282" r:id="rId8"/>
    <p:sldId id="283" r:id="rId9"/>
    <p:sldId id="285" r:id="rId10"/>
    <p:sldId id="286" r:id="rId11"/>
    <p:sldId id="269" r:id="rId12"/>
    <p:sldId id="270" r:id="rId13"/>
    <p:sldId id="273" r:id="rId14"/>
    <p:sldId id="274" r:id="rId15"/>
    <p:sldId id="277" r:id="rId16"/>
    <p:sldId id="276" r:id="rId17"/>
    <p:sldId id="279" r:id="rId18"/>
    <p:sldId id="280" r:id="rId19"/>
    <p:sldId id="306" r:id="rId20"/>
    <p:sldId id="307" r:id="rId21"/>
    <p:sldId id="287" r:id="rId22"/>
    <p:sldId id="308" r:id="rId23"/>
    <p:sldId id="288" r:id="rId24"/>
    <p:sldId id="289" r:id="rId25"/>
    <p:sldId id="309" r:id="rId26"/>
    <p:sldId id="300" r:id="rId27"/>
    <p:sldId id="301" r:id="rId28"/>
    <p:sldId id="30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09.04.2015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extLst>
      <p:ext uri="{BB962C8B-B14F-4D97-AF65-F5344CB8AC3E}">
        <p14:creationId xmlns:p14="http://schemas.microsoft.com/office/powerpoint/2010/main" val="167426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09.04.2015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67544" y="3068960"/>
            <a:ext cx="8280920" cy="3312368"/>
          </a:xfrm>
        </p:spPr>
        <p:txBody>
          <a:bodyPr>
            <a:noAutofit/>
          </a:bodyPr>
          <a:lstStyle/>
          <a:p>
            <a:r>
              <a:rPr lang="ru-RU" sz="3600" b="1" dirty="0" smtClean="0">
                <a:solidFill>
                  <a:srgbClr val="002060"/>
                </a:solidFill>
                <a:latin typeface="Ariac" pitchFamily="34" charset="0"/>
              </a:rPr>
              <a:t>Сообщение из опыта работы</a:t>
            </a:r>
          </a:p>
          <a:p>
            <a:r>
              <a:rPr lang="ru-RU" sz="4800" b="1" dirty="0" smtClean="0">
                <a:solidFill>
                  <a:srgbClr val="002060"/>
                </a:solidFill>
                <a:latin typeface="Ariac" pitchFamily="34" charset="0"/>
              </a:rPr>
              <a:t>«Обеспечение преемственности</a:t>
            </a:r>
          </a:p>
          <a:p>
            <a:r>
              <a:rPr lang="ru-RU" sz="4800" b="1" dirty="0" smtClean="0">
                <a:solidFill>
                  <a:srgbClr val="002060"/>
                </a:solidFill>
                <a:latin typeface="Ariac" pitchFamily="34" charset="0"/>
              </a:rPr>
              <a:t> в работе ДОУ и школы»</a:t>
            </a:r>
          </a:p>
          <a:p>
            <a:endParaRPr lang="ru-RU" sz="4800" b="1" dirty="0">
              <a:solidFill>
                <a:srgbClr val="002060"/>
              </a:solidFill>
            </a:endParaRPr>
          </a:p>
        </p:txBody>
      </p:sp>
      <p:sp>
        <p:nvSpPr>
          <p:cNvPr id="6" name="Заголовок 1"/>
          <p:cNvSpPr>
            <a:spLocks noGrp="1"/>
          </p:cNvSpPr>
          <p:nvPr>
            <p:ph type="ctrTitle"/>
          </p:nvPr>
        </p:nvSpPr>
        <p:spPr>
          <a:xfrm>
            <a:off x="1259632" y="260649"/>
            <a:ext cx="7704856" cy="2232247"/>
          </a:xfrm>
        </p:spPr>
        <p:txBody>
          <a:bodyPr>
            <a:normAutofit/>
          </a:bodyPr>
          <a:lstStyle/>
          <a:p>
            <a:pPr algn="ctr"/>
            <a:r>
              <a:rPr lang="ru-RU" sz="2000" dirty="0" smtClean="0">
                <a:solidFill>
                  <a:srgbClr val="FF0000"/>
                </a:solidFill>
                <a:latin typeface="Arial Black" pitchFamily="34" charset="0"/>
                <a:cs typeface="Aharoni" pitchFamily="2" charset="-79"/>
              </a:rPr>
              <a:t>Муниципальное бюджетное дошкольное образовательное учреждение </a:t>
            </a:r>
            <a:br>
              <a:rPr lang="ru-RU" sz="2000" dirty="0" smtClean="0">
                <a:solidFill>
                  <a:srgbClr val="FF0000"/>
                </a:solidFill>
                <a:latin typeface="Arial Black" pitchFamily="34" charset="0"/>
                <a:cs typeface="Aharoni" pitchFamily="2" charset="-79"/>
              </a:rPr>
            </a:br>
            <a:r>
              <a:rPr lang="ru-RU" sz="2000" dirty="0" smtClean="0">
                <a:solidFill>
                  <a:srgbClr val="FF0000"/>
                </a:solidFill>
                <a:latin typeface="Arial Black" pitchFamily="34" charset="0"/>
                <a:cs typeface="Aharoni" pitchFamily="2" charset="-79"/>
              </a:rPr>
              <a:t>детский сад </a:t>
            </a:r>
            <a:r>
              <a:rPr lang="ru-RU" sz="2000" dirty="0" err="1" smtClean="0">
                <a:solidFill>
                  <a:srgbClr val="FF0000"/>
                </a:solidFill>
                <a:latin typeface="Arial Black" pitchFamily="34" charset="0"/>
                <a:cs typeface="Aharoni" pitchFamily="2" charset="-79"/>
              </a:rPr>
              <a:t>общеразвивающего</a:t>
            </a:r>
            <a:r>
              <a:rPr lang="ru-RU" sz="2000" dirty="0" smtClean="0">
                <a:solidFill>
                  <a:srgbClr val="FF0000"/>
                </a:solidFill>
                <a:latin typeface="Arial Black" pitchFamily="34" charset="0"/>
                <a:cs typeface="Aharoni" pitchFamily="2" charset="-79"/>
              </a:rPr>
              <a:t> вида </a:t>
            </a:r>
            <a:br>
              <a:rPr lang="ru-RU" sz="2000" dirty="0" smtClean="0">
                <a:solidFill>
                  <a:srgbClr val="FF0000"/>
                </a:solidFill>
                <a:latin typeface="Arial Black" pitchFamily="34" charset="0"/>
                <a:cs typeface="Aharoni" pitchFamily="2" charset="-79"/>
              </a:rPr>
            </a:br>
            <a:r>
              <a:rPr lang="ru-RU" sz="2000" dirty="0" smtClean="0">
                <a:solidFill>
                  <a:srgbClr val="FF0000"/>
                </a:solidFill>
                <a:latin typeface="Arial Black" pitchFamily="34" charset="0"/>
                <a:cs typeface="Aharoni" pitchFamily="2" charset="-79"/>
              </a:rPr>
              <a:t>с приоритетным осуществлением деятельности </a:t>
            </a:r>
            <a:br>
              <a:rPr lang="ru-RU" sz="2000" dirty="0" smtClean="0">
                <a:solidFill>
                  <a:srgbClr val="FF0000"/>
                </a:solidFill>
                <a:latin typeface="Arial Black" pitchFamily="34" charset="0"/>
                <a:cs typeface="Aharoni" pitchFamily="2" charset="-79"/>
              </a:rPr>
            </a:br>
            <a:r>
              <a:rPr lang="ru-RU" sz="2000" dirty="0" smtClean="0">
                <a:solidFill>
                  <a:srgbClr val="FF0000"/>
                </a:solidFill>
                <a:latin typeface="Arial Black" pitchFamily="34" charset="0"/>
                <a:cs typeface="Aharoni" pitchFamily="2" charset="-79"/>
              </a:rPr>
              <a:t> по художественно-эстетическому развитию детей</a:t>
            </a:r>
            <a:br>
              <a:rPr lang="ru-RU" sz="2000" dirty="0" smtClean="0">
                <a:solidFill>
                  <a:srgbClr val="FF0000"/>
                </a:solidFill>
                <a:latin typeface="Arial Black" pitchFamily="34" charset="0"/>
                <a:cs typeface="Aharoni" pitchFamily="2" charset="-79"/>
              </a:rPr>
            </a:br>
            <a:r>
              <a:rPr lang="ru-RU" sz="2000" dirty="0" smtClean="0">
                <a:solidFill>
                  <a:srgbClr val="FF0000"/>
                </a:solidFill>
                <a:latin typeface="Arial Black" pitchFamily="34" charset="0"/>
                <a:cs typeface="Aharoni" pitchFamily="2" charset="-79"/>
              </a:rPr>
              <a:t>«СВЕТЛЯЧОК»</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0000"/>
                </a:solidFill>
              </a:rPr>
              <a:t>      Модель выпускника МБДОУ </a:t>
            </a:r>
            <a:br>
              <a:rPr lang="ru-RU" b="1" i="1" dirty="0" smtClean="0">
                <a:solidFill>
                  <a:srgbClr val="FF0000"/>
                </a:solidFill>
              </a:rPr>
            </a:br>
            <a:r>
              <a:rPr lang="ru-RU" b="1" i="1" dirty="0" smtClean="0">
                <a:solidFill>
                  <a:srgbClr val="FF0000"/>
                </a:solidFill>
              </a:rPr>
              <a:t>        </a:t>
            </a:r>
            <a:r>
              <a:rPr lang="ru-RU" b="1" i="1" dirty="0" err="1" smtClean="0">
                <a:solidFill>
                  <a:srgbClr val="FF0000"/>
                </a:solidFill>
              </a:rPr>
              <a:t>д</a:t>
            </a:r>
            <a:r>
              <a:rPr lang="ru-RU" b="1" i="1" dirty="0" smtClean="0">
                <a:solidFill>
                  <a:srgbClr val="FF0000"/>
                </a:solidFill>
              </a:rPr>
              <a:t>/с «Светлячок»</a:t>
            </a:r>
            <a:endParaRPr lang="ru-RU" dirty="0"/>
          </a:p>
        </p:txBody>
      </p:sp>
      <p:graphicFrame>
        <p:nvGraphicFramePr>
          <p:cNvPr id="4" name="Содержимое 3"/>
          <p:cNvGraphicFramePr>
            <a:graphicFrameLocks noGrp="1"/>
          </p:cNvGraphicFramePr>
          <p:nvPr>
            <p:ph idx="1"/>
          </p:nvPr>
        </p:nvGraphicFramePr>
        <p:xfrm>
          <a:off x="457200" y="1600200"/>
          <a:ext cx="8229600" cy="4639056"/>
        </p:xfrm>
        <a:graphic>
          <a:graphicData uri="http://schemas.openxmlformats.org/drawingml/2006/table">
            <a:tbl>
              <a:tblPr firstRow="1" bandRow="1">
                <a:tableStyleId>{5C22544A-7EE6-4342-B048-85BDC9FD1C3A}</a:tableStyleId>
              </a:tblPr>
              <a:tblGrid>
                <a:gridCol w="2674640"/>
                <a:gridCol w="2952328"/>
                <a:gridCol w="2602632"/>
              </a:tblGrid>
              <a:tr h="370840">
                <a:tc>
                  <a:txBody>
                    <a:bodyPr/>
                    <a:lstStyle/>
                    <a:p>
                      <a:pPr algn="ctr">
                        <a:lnSpc>
                          <a:spcPct val="115000"/>
                        </a:lnSpc>
                        <a:spcAft>
                          <a:spcPts val="1000"/>
                        </a:spcAft>
                      </a:pPr>
                      <a:r>
                        <a:rPr lang="ru-RU" sz="1600" b="1" dirty="0">
                          <a:latin typeface="Calibri"/>
                          <a:ea typeface="Calibri"/>
                          <a:cs typeface="Times New Roman"/>
                        </a:rPr>
                        <a:t>Индивидуальные особенности развития</a:t>
                      </a:r>
                    </a:p>
                  </a:txBody>
                  <a:tcPr marL="68580" marR="68580" marT="12700" marB="0"/>
                </a:tc>
                <a:tc>
                  <a:txBody>
                    <a:bodyPr/>
                    <a:lstStyle/>
                    <a:p>
                      <a:pPr algn="ctr">
                        <a:lnSpc>
                          <a:spcPct val="115000"/>
                        </a:lnSpc>
                        <a:spcAft>
                          <a:spcPts val="1000"/>
                        </a:spcAft>
                      </a:pPr>
                      <a:r>
                        <a:rPr lang="ru-RU" sz="1600" b="1" dirty="0">
                          <a:latin typeface="Calibri"/>
                          <a:ea typeface="Calibri"/>
                          <a:cs typeface="Times New Roman"/>
                        </a:rPr>
                        <a:t>Физическое развитие</a:t>
                      </a:r>
                    </a:p>
                  </a:txBody>
                  <a:tcPr marL="68580" marR="68580" marT="12700" marB="0"/>
                </a:tc>
                <a:tc>
                  <a:txBody>
                    <a:bodyPr/>
                    <a:lstStyle/>
                    <a:p>
                      <a:pPr algn="ctr">
                        <a:lnSpc>
                          <a:spcPct val="115000"/>
                        </a:lnSpc>
                        <a:spcAft>
                          <a:spcPts val="1000"/>
                        </a:spcAft>
                      </a:pPr>
                      <a:r>
                        <a:rPr lang="ru-RU" sz="1600" b="1" dirty="0">
                          <a:latin typeface="Calibri"/>
                          <a:ea typeface="Calibri"/>
                          <a:cs typeface="Times New Roman"/>
                        </a:rPr>
                        <a:t>Художественно-эстетическое развитие</a:t>
                      </a:r>
                    </a:p>
                  </a:txBody>
                  <a:tcPr marL="0" marR="0" marT="0" marB="0"/>
                </a:tc>
              </a:tr>
              <a:tr h="370840">
                <a:tc>
                  <a:txBody>
                    <a:bodyPr/>
                    <a:lstStyle/>
                    <a:p>
                      <a:pPr>
                        <a:lnSpc>
                          <a:spcPct val="115000"/>
                        </a:lnSpc>
                        <a:spcAft>
                          <a:spcPts val="1000"/>
                        </a:spcAft>
                      </a:pPr>
                      <a:r>
                        <a:rPr lang="ru-RU" sz="1600" b="1" i="1" dirty="0">
                          <a:latin typeface="Calibri"/>
                          <a:ea typeface="Calibri"/>
                          <a:cs typeface="Times New Roman"/>
                        </a:rPr>
                        <a:t>Состояние физического здоровья:</a:t>
                      </a:r>
                      <a:r>
                        <a:rPr lang="ru-RU" sz="1600" b="1" dirty="0">
                          <a:latin typeface="Calibri"/>
                          <a:ea typeface="Calibri"/>
                          <a:cs typeface="Times New Roman"/>
                        </a:rPr>
                        <a:t>  </a:t>
                      </a:r>
                    </a:p>
                    <a:p>
                      <a:pPr>
                        <a:lnSpc>
                          <a:spcPct val="115000"/>
                        </a:lnSpc>
                        <a:spcAft>
                          <a:spcPts val="1000"/>
                        </a:spcAft>
                      </a:pPr>
                      <a:r>
                        <a:rPr lang="ru-RU" sz="1600" b="1" dirty="0">
                          <a:latin typeface="Calibri"/>
                          <a:ea typeface="Calibri"/>
                          <a:cs typeface="Times New Roman"/>
                        </a:rPr>
                        <a:t> группа здоровья;  перенесенные заболевания; период после болезни. </a:t>
                      </a:r>
                    </a:p>
                    <a:p>
                      <a:pPr>
                        <a:lnSpc>
                          <a:spcPct val="115000"/>
                        </a:lnSpc>
                        <a:spcAft>
                          <a:spcPts val="1000"/>
                        </a:spcAft>
                      </a:pPr>
                      <a:r>
                        <a:rPr lang="ru-RU" sz="1600" b="1" i="1" dirty="0">
                          <a:latin typeface="Calibri"/>
                          <a:ea typeface="Calibri"/>
                          <a:cs typeface="Times New Roman"/>
                        </a:rPr>
                        <a:t>Творческие способности:  </a:t>
                      </a:r>
                      <a:r>
                        <a:rPr lang="ru-RU" sz="1600" b="1" dirty="0">
                          <a:latin typeface="Calibri"/>
                          <a:ea typeface="Calibri"/>
                          <a:cs typeface="Times New Roman"/>
                        </a:rPr>
                        <a:t>музыка;  рисование; художественный труд. </a:t>
                      </a:r>
                    </a:p>
                    <a:p>
                      <a:pPr>
                        <a:lnSpc>
                          <a:spcPct val="115000"/>
                        </a:lnSpc>
                        <a:spcAft>
                          <a:spcPts val="1000"/>
                        </a:spcAft>
                      </a:pPr>
                      <a:r>
                        <a:rPr lang="ru-RU" sz="1600" b="1" i="1" dirty="0">
                          <a:latin typeface="Calibri"/>
                          <a:ea typeface="Calibri"/>
                          <a:cs typeface="Times New Roman"/>
                        </a:rPr>
                        <a:t>Коррекция: </a:t>
                      </a:r>
                      <a:endParaRPr lang="ru-RU" sz="1600" b="1" dirty="0">
                        <a:latin typeface="Calibri"/>
                        <a:ea typeface="Calibri"/>
                        <a:cs typeface="Times New Roman"/>
                      </a:endParaRPr>
                    </a:p>
                    <a:p>
                      <a:pPr>
                        <a:lnSpc>
                          <a:spcPct val="115000"/>
                        </a:lnSpc>
                        <a:spcAft>
                          <a:spcPts val="1000"/>
                        </a:spcAft>
                      </a:pPr>
                      <a:r>
                        <a:rPr lang="ru-RU" sz="1600" b="1" dirty="0">
                          <a:latin typeface="Calibri"/>
                          <a:ea typeface="Calibri"/>
                          <a:cs typeface="Times New Roman"/>
                        </a:rPr>
                        <a:t>физических отклонений; психических отклонений;</a:t>
                      </a:r>
                    </a:p>
                    <a:p>
                      <a:pPr>
                        <a:lnSpc>
                          <a:spcPct val="115000"/>
                        </a:lnSpc>
                        <a:spcAft>
                          <a:spcPts val="1000"/>
                        </a:spcAft>
                      </a:pPr>
                      <a:r>
                        <a:rPr lang="ru-RU" sz="1600" b="1" dirty="0">
                          <a:latin typeface="Calibri"/>
                          <a:ea typeface="Calibri"/>
                          <a:cs typeface="Times New Roman"/>
                        </a:rPr>
                        <a:t>речи.</a:t>
                      </a:r>
                    </a:p>
                  </a:txBody>
                  <a:tcPr marL="68580" marR="68580" marT="12700" marB="0">
                    <a:solidFill>
                      <a:schemeClr val="tx2">
                        <a:lumMod val="40000"/>
                        <a:lumOff val="60000"/>
                      </a:schemeClr>
                    </a:solidFill>
                  </a:tcPr>
                </a:tc>
                <a:tc>
                  <a:txBody>
                    <a:bodyPr/>
                    <a:lstStyle/>
                    <a:p>
                      <a:pPr>
                        <a:lnSpc>
                          <a:spcPct val="115000"/>
                        </a:lnSpc>
                        <a:spcAft>
                          <a:spcPts val="1000"/>
                        </a:spcAft>
                      </a:pPr>
                      <a:r>
                        <a:rPr lang="ru-RU" sz="1600" b="1" u="sng" dirty="0">
                          <a:latin typeface="Calibri"/>
                          <a:ea typeface="Calibri"/>
                          <a:cs typeface="Times New Roman"/>
                        </a:rPr>
                        <a:t>Ребенок:</a:t>
                      </a:r>
                      <a:endParaRPr lang="ru-RU" sz="1600" b="1" dirty="0">
                        <a:latin typeface="Calibri"/>
                        <a:ea typeface="Calibri"/>
                        <a:cs typeface="Times New Roman"/>
                      </a:endParaRPr>
                    </a:p>
                    <a:p>
                      <a:pPr marL="342900" lvl="0" indent="-342900">
                        <a:lnSpc>
                          <a:spcPct val="115000"/>
                        </a:lnSpc>
                        <a:spcAft>
                          <a:spcPts val="0"/>
                        </a:spcAft>
                        <a:buFont typeface="Wingdings"/>
                        <a:buChar char=""/>
                        <a:tabLst>
                          <a:tab pos="228600" algn="l"/>
                        </a:tabLst>
                      </a:pPr>
                      <a:r>
                        <a:rPr lang="ru-RU" sz="1600" b="1" dirty="0">
                          <a:latin typeface="Calibri"/>
                          <a:ea typeface="Calibri"/>
                          <a:cs typeface="Times New Roman"/>
                        </a:rPr>
                        <a:t>в совершенстве владеет своим телом, различными видами движений; </a:t>
                      </a:r>
                    </a:p>
                    <a:p>
                      <a:pPr marL="342900" lvl="0" indent="-342900">
                        <a:lnSpc>
                          <a:spcPct val="115000"/>
                        </a:lnSpc>
                        <a:spcAft>
                          <a:spcPts val="0"/>
                        </a:spcAft>
                        <a:buFont typeface="Wingdings"/>
                        <a:buChar char=""/>
                        <a:tabLst>
                          <a:tab pos="228600" algn="l"/>
                        </a:tabLst>
                      </a:pPr>
                      <a:r>
                        <a:rPr lang="ru-RU" sz="1600" b="1" dirty="0">
                          <a:latin typeface="Calibri"/>
                          <a:ea typeface="Calibri"/>
                          <a:cs typeface="Times New Roman"/>
                        </a:rPr>
                        <a:t>имеет представление о своем физическом облике и здоровье;</a:t>
                      </a:r>
                    </a:p>
                    <a:p>
                      <a:pPr marL="342900" lvl="0" indent="-342900">
                        <a:lnSpc>
                          <a:spcPct val="115000"/>
                        </a:lnSpc>
                        <a:spcAft>
                          <a:spcPts val="0"/>
                        </a:spcAft>
                        <a:buFont typeface="Wingdings"/>
                        <a:buChar char=""/>
                        <a:tabLst>
                          <a:tab pos="228600" algn="l"/>
                        </a:tabLst>
                      </a:pPr>
                      <a:r>
                        <a:rPr lang="ru-RU" sz="1600" b="1" dirty="0">
                          <a:latin typeface="Calibri"/>
                          <a:ea typeface="Calibri"/>
                          <a:cs typeface="Times New Roman"/>
                        </a:rPr>
                        <a:t>владеет культурно-гигиеническими навыками и понимает их необходимость;</a:t>
                      </a:r>
                    </a:p>
                    <a:p>
                      <a:pPr marL="342900" lvl="0" indent="-342900">
                        <a:lnSpc>
                          <a:spcPct val="115000"/>
                        </a:lnSpc>
                        <a:spcAft>
                          <a:spcPts val="0"/>
                        </a:spcAft>
                        <a:buFont typeface="Wingdings"/>
                        <a:buChar char=""/>
                        <a:tabLst>
                          <a:tab pos="228600" algn="l"/>
                        </a:tabLst>
                      </a:pPr>
                      <a:r>
                        <a:rPr lang="ru-RU" sz="1600" b="1" dirty="0">
                          <a:latin typeface="Calibri"/>
                          <a:ea typeface="Calibri"/>
                          <a:cs typeface="Times New Roman"/>
                        </a:rPr>
                        <a:t>соблюдает элементарные правила здорового образа жизни.</a:t>
                      </a:r>
                    </a:p>
                  </a:txBody>
                  <a:tcPr marL="68580" marR="68580" marT="12700" marB="0">
                    <a:solidFill>
                      <a:schemeClr val="tx2">
                        <a:lumMod val="40000"/>
                        <a:lumOff val="60000"/>
                      </a:schemeClr>
                    </a:solidFill>
                  </a:tcPr>
                </a:tc>
                <a:tc>
                  <a:txBody>
                    <a:bodyPr/>
                    <a:lstStyle/>
                    <a:p>
                      <a:pPr>
                        <a:lnSpc>
                          <a:spcPct val="115000"/>
                        </a:lnSpc>
                        <a:spcAft>
                          <a:spcPts val="1000"/>
                        </a:spcAft>
                      </a:pPr>
                      <a:r>
                        <a:rPr lang="ru-RU" sz="1600" b="1" dirty="0">
                          <a:latin typeface="Calibri"/>
                          <a:ea typeface="Calibri"/>
                          <a:cs typeface="Times New Roman"/>
                        </a:rPr>
                        <a:t> </a:t>
                      </a:r>
                      <a:r>
                        <a:rPr lang="ru-RU" sz="1600" b="1" u="sng" dirty="0">
                          <a:latin typeface="Calibri"/>
                          <a:ea typeface="Calibri"/>
                          <a:cs typeface="Times New Roman"/>
                        </a:rPr>
                        <a:t>Ребенок:</a:t>
                      </a:r>
                      <a:endParaRPr lang="ru-RU" sz="1600" b="1" dirty="0">
                        <a:latin typeface="Calibri"/>
                        <a:ea typeface="Calibri"/>
                        <a:cs typeface="Times New Roman"/>
                      </a:endParaRPr>
                    </a:p>
                    <a:p>
                      <a:pPr marL="342900" lvl="0" indent="-342900">
                        <a:lnSpc>
                          <a:spcPct val="115000"/>
                        </a:lnSpc>
                        <a:spcAft>
                          <a:spcPts val="0"/>
                        </a:spcAft>
                        <a:buFont typeface="Wingdings"/>
                        <a:buChar char=""/>
                      </a:pPr>
                      <a:r>
                        <a:rPr lang="ru-RU" sz="1600" b="1" dirty="0">
                          <a:latin typeface="Calibri"/>
                          <a:ea typeface="Calibri"/>
                          <a:cs typeface="Times New Roman"/>
                        </a:rPr>
                        <a:t>способен предложить собственный замысел и воплотить его в рисунке, постройке, рассказе;</a:t>
                      </a:r>
                    </a:p>
                    <a:p>
                      <a:pPr marL="342900" lvl="0" indent="-342900">
                        <a:lnSpc>
                          <a:spcPct val="115000"/>
                        </a:lnSpc>
                        <a:spcAft>
                          <a:spcPts val="0"/>
                        </a:spcAft>
                        <a:buFont typeface="Wingdings"/>
                        <a:buChar char=""/>
                      </a:pPr>
                      <a:r>
                        <a:rPr lang="ru-RU" sz="1600" b="1" dirty="0">
                          <a:latin typeface="Calibri"/>
                          <a:ea typeface="Calibri"/>
                          <a:cs typeface="Times New Roman"/>
                        </a:rPr>
                        <a:t>эмоционально реагирует на произведения изобразительного искусства, музыкальные и художественные произведения, мир природы.</a:t>
                      </a:r>
                    </a:p>
                  </a:txBody>
                  <a:tcPr marL="0" marR="0" marT="0" marB="0">
                    <a:solidFill>
                      <a:schemeClr val="tx2">
                        <a:lumMod val="40000"/>
                        <a:lumOff val="6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250706"/>
          </a:xfrm>
        </p:spPr>
        <p:txBody>
          <a:bodyPr>
            <a:normAutofit fontScale="90000"/>
          </a:bodyPr>
          <a:lstStyle/>
          <a:p>
            <a:r>
              <a:rPr lang="ru-RU" b="1" dirty="0" smtClean="0">
                <a:solidFill>
                  <a:srgbClr val="002060"/>
                </a:solidFill>
              </a:rPr>
              <a:t>Преемственность МБДОУ </a:t>
            </a:r>
            <a:r>
              <a:rPr lang="ru-RU" b="1" dirty="0" err="1" smtClean="0">
                <a:solidFill>
                  <a:srgbClr val="002060"/>
                </a:solidFill>
              </a:rPr>
              <a:t>д</a:t>
            </a:r>
            <a:r>
              <a:rPr lang="ru-RU" b="1" dirty="0" smtClean="0">
                <a:solidFill>
                  <a:srgbClr val="002060"/>
                </a:solidFill>
              </a:rPr>
              <a:t>/с «Светлячок» и МБОУ гимназия представляет собой взаимосвязь содержания воспитательно-образовательной работы, целей, задач, методов ее осуществления.</a:t>
            </a:r>
            <a:br>
              <a:rPr lang="ru-RU" b="1" dirty="0" smtClean="0">
                <a:solidFill>
                  <a:srgbClr val="002060"/>
                </a:solidFill>
              </a:rPr>
            </a:br>
            <a:r>
              <a:rPr lang="ru-RU" b="1" dirty="0" smtClean="0">
                <a:solidFill>
                  <a:srgbClr val="002060"/>
                </a:solidFill>
              </a:rPr>
              <a:t>Отношения преемственности между ДОУ и гимназией закреплены в договоре</a:t>
            </a:r>
            <a:endParaRPr lang="ru-RU" b="1" dirty="0">
              <a:solidFill>
                <a:srgbClr val="002060"/>
              </a:solidFill>
            </a:endParaRPr>
          </a:p>
        </p:txBody>
      </p:sp>
      <p:pic>
        <p:nvPicPr>
          <p:cNvPr id="3" name="Рисунок 2" descr="http://metodisty.ru/modules/boonex/photos/data/files/30167_m.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514975"/>
            <a:ext cx="11811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178698"/>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Цель преемственности</a:t>
            </a:r>
            <a:r>
              <a:rPr lang="ru-RU" dirty="0" smtClean="0">
                <a:solidFill>
                  <a:srgbClr val="FF0000"/>
                </a:solidFill>
              </a:rPr>
              <a:t> – </a:t>
            </a:r>
            <a:br>
              <a:rPr lang="ru-RU" dirty="0" smtClean="0">
                <a:solidFill>
                  <a:srgbClr val="FF0000"/>
                </a:solidFill>
              </a:rPr>
            </a:br>
            <a:r>
              <a:rPr lang="ru-RU" b="1" dirty="0" smtClean="0">
                <a:solidFill>
                  <a:srgbClr val="002060"/>
                </a:solidFill>
              </a:rPr>
              <a:t>реализация единой линии развития ребёнка на этапах дошкольного и начального школьного детства, на основе целостного, последовательного, перспективного педагогического процесса.</a:t>
            </a:r>
            <a:br>
              <a:rPr lang="ru-RU" b="1" dirty="0" smtClean="0">
                <a:solidFill>
                  <a:srgbClr val="002060"/>
                </a:solidFill>
              </a:rPr>
            </a:br>
            <a:endParaRPr lang="ru-RU" b="1" dirty="0">
              <a:solidFill>
                <a:srgbClr val="002060"/>
              </a:solidFill>
            </a:endParaRPr>
          </a:p>
        </p:txBody>
      </p:sp>
      <p:pic>
        <p:nvPicPr>
          <p:cNvPr id="3" name="Рисунок 2"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52320" y="5301208"/>
            <a:ext cx="14668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28800"/>
          </a:xfrm>
        </p:spPr>
        <p:txBody>
          <a:bodyPr>
            <a:normAutofit fontScale="90000"/>
          </a:bodyPr>
          <a:lstStyle/>
          <a:p>
            <a:r>
              <a:rPr lang="ru-RU" b="1" dirty="0" smtClean="0">
                <a:solidFill>
                  <a:srgbClr val="FF0000"/>
                </a:solidFill>
              </a:rPr>
              <a:t>   Задачи непрерывного </a:t>
            </a:r>
            <a:br>
              <a:rPr lang="ru-RU" b="1" dirty="0" smtClean="0">
                <a:solidFill>
                  <a:srgbClr val="FF0000"/>
                </a:solidFill>
              </a:rPr>
            </a:br>
            <a:r>
              <a:rPr lang="ru-RU" b="1" dirty="0" smtClean="0">
                <a:solidFill>
                  <a:srgbClr val="FF0000"/>
                </a:solidFill>
              </a:rPr>
              <a:t>        образования на дошкольной ступени</a:t>
            </a:r>
            <a:r>
              <a:rPr lang="ru-RU" dirty="0" smtClean="0">
                <a:solidFill>
                  <a:srgbClr val="FF0000"/>
                </a:solidFill>
              </a:rPr>
              <a:t>:</a:t>
            </a:r>
            <a:endParaRPr lang="ru-RU" dirty="0"/>
          </a:p>
        </p:txBody>
      </p:sp>
      <p:sp>
        <p:nvSpPr>
          <p:cNvPr id="3" name="Содержимое 2"/>
          <p:cNvSpPr>
            <a:spLocks noGrp="1"/>
          </p:cNvSpPr>
          <p:nvPr>
            <p:ph idx="1"/>
          </p:nvPr>
        </p:nvSpPr>
        <p:spPr>
          <a:xfrm>
            <a:off x="457200" y="1600200"/>
            <a:ext cx="8363272" cy="4997152"/>
          </a:xfrm>
        </p:spPr>
        <p:txBody>
          <a:bodyPr>
            <a:normAutofit/>
          </a:bodyPr>
          <a:lstStyle/>
          <a:p>
            <a:pPr>
              <a:buFont typeface="Wingdings" pitchFamily="2" charset="2"/>
              <a:buChar char="Ø"/>
            </a:pPr>
            <a:r>
              <a:rPr lang="ru-RU" b="1" dirty="0" smtClean="0">
                <a:solidFill>
                  <a:srgbClr val="002060"/>
                </a:solidFill>
              </a:rPr>
              <a:t>приобщение детей к ценностям здорового образа жизни;</a:t>
            </a:r>
          </a:p>
          <a:p>
            <a:pPr>
              <a:buFont typeface="Wingdings" pitchFamily="2" charset="2"/>
              <a:buChar char="Ø"/>
            </a:pPr>
            <a:r>
              <a:rPr lang="ru-RU" b="1" dirty="0" smtClean="0">
                <a:solidFill>
                  <a:srgbClr val="002060"/>
                </a:solidFill>
              </a:rPr>
              <a:t>обеспечение эмоционального благополучия каждого ребенка, развитие его положительного самоощущения;</a:t>
            </a:r>
          </a:p>
          <a:p>
            <a:pPr>
              <a:buFont typeface="Wingdings" pitchFamily="2" charset="2"/>
              <a:buChar char="Ø"/>
            </a:pPr>
            <a:r>
              <a:rPr lang="ru-RU" b="1" dirty="0" smtClean="0">
                <a:solidFill>
                  <a:srgbClr val="002060"/>
                </a:solidFill>
              </a:rPr>
              <a:t>развитие инициативности, любознательности, произвольности, способности к творческому самовыражению;</a:t>
            </a:r>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solidFill>
                  <a:srgbClr val="FF0000"/>
                </a:solidFill>
              </a:rPr>
              <a:t>   Задачи непрерывного     </a:t>
            </a:r>
            <a:br>
              <a:rPr lang="ru-RU" b="1" dirty="0" smtClean="0">
                <a:solidFill>
                  <a:srgbClr val="FF0000"/>
                </a:solidFill>
              </a:rPr>
            </a:br>
            <a:r>
              <a:rPr lang="ru-RU" b="1" dirty="0" smtClean="0">
                <a:solidFill>
                  <a:srgbClr val="FF0000"/>
                </a:solidFill>
              </a:rPr>
              <a:t>        образования на дошкольной ступени</a:t>
            </a:r>
            <a:r>
              <a:rPr lang="ru-RU" dirty="0" smtClean="0">
                <a:solidFill>
                  <a:srgbClr val="FF0000"/>
                </a:solidFill>
              </a:rPr>
              <a:t>:</a:t>
            </a:r>
            <a:endParaRPr lang="ru-RU" dirty="0"/>
          </a:p>
        </p:txBody>
      </p:sp>
      <p:sp>
        <p:nvSpPr>
          <p:cNvPr id="3" name="Содержимое 2"/>
          <p:cNvSpPr>
            <a:spLocks noGrp="1"/>
          </p:cNvSpPr>
          <p:nvPr>
            <p:ph idx="1"/>
          </p:nvPr>
        </p:nvSpPr>
        <p:spPr>
          <a:xfrm>
            <a:off x="457200" y="1700808"/>
            <a:ext cx="8229600" cy="4752528"/>
          </a:xfrm>
        </p:spPr>
        <p:txBody>
          <a:bodyPr>
            <a:normAutofit fontScale="92500" lnSpcReduction="20000"/>
          </a:bodyPr>
          <a:lstStyle/>
          <a:p>
            <a:pPr>
              <a:buFont typeface="Wingdings" pitchFamily="2" charset="2"/>
              <a:buChar char="Ø"/>
            </a:pPr>
            <a:r>
              <a:rPr lang="ru-RU" sz="3500" b="1" dirty="0" smtClean="0">
                <a:solidFill>
                  <a:srgbClr val="002060"/>
                </a:solidFill>
              </a:rPr>
              <a:t>формирование различных знаний об окружающем мире, стимулирование коммуникативной, познавательной, игровой и другой активности детей в различных видах деятельности;</a:t>
            </a:r>
          </a:p>
          <a:p>
            <a:pPr>
              <a:buFont typeface="Wingdings" pitchFamily="2" charset="2"/>
              <a:buChar char="Ø"/>
            </a:pPr>
            <a:r>
              <a:rPr lang="ru-RU" sz="3500" b="1" dirty="0" smtClean="0">
                <a:solidFill>
                  <a:srgbClr val="002060"/>
                </a:solidFill>
              </a:rPr>
              <a:t>развитие компетентности в сфере отношений к миру, к людям, к себе;</a:t>
            </a:r>
          </a:p>
          <a:p>
            <a:pPr>
              <a:buFont typeface="Wingdings" pitchFamily="2" charset="2"/>
              <a:buChar char="Ø"/>
            </a:pPr>
            <a:r>
              <a:rPr lang="ru-RU" sz="3500" b="1" dirty="0" smtClean="0">
                <a:solidFill>
                  <a:srgbClr val="002060"/>
                </a:solidFill>
              </a:rPr>
              <a:t>включение детей в различные формы сотрудничества (со взрослыми и детьми разного возраста).</a:t>
            </a:r>
            <a:br>
              <a:rPr lang="ru-RU" sz="3500" b="1" dirty="0" smtClean="0">
                <a:solidFill>
                  <a:srgbClr val="002060"/>
                </a:solidFill>
              </a:rPr>
            </a:br>
            <a:endParaRPr lang="ru-RU" sz="3500" b="1" dirty="0" smtClean="0">
              <a:solidFill>
                <a:srgbClr val="002060"/>
              </a:solidFill>
            </a:endParaRPr>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rmAutofit fontScale="90000"/>
          </a:bodyPr>
          <a:lstStyle/>
          <a:p>
            <a:r>
              <a:rPr lang="ru-RU" dirty="0" smtClean="0"/>
              <a:t> </a:t>
            </a:r>
            <a:br>
              <a:rPr lang="ru-RU" dirty="0" smtClean="0"/>
            </a:br>
            <a:r>
              <a:rPr lang="ru-RU" dirty="0" smtClean="0"/>
              <a:t>    </a:t>
            </a:r>
            <a:r>
              <a:rPr lang="ru-RU" b="1" dirty="0" smtClean="0">
                <a:solidFill>
                  <a:srgbClr val="FF0000"/>
                </a:solidFill>
              </a:rPr>
              <a:t>Задачи непрерывного    </a:t>
            </a:r>
            <a:br>
              <a:rPr lang="ru-RU" b="1" dirty="0" smtClean="0">
                <a:solidFill>
                  <a:srgbClr val="FF0000"/>
                </a:solidFill>
              </a:rPr>
            </a:br>
            <a:r>
              <a:rPr lang="ru-RU" b="1" dirty="0" smtClean="0">
                <a:solidFill>
                  <a:srgbClr val="FF0000"/>
                </a:solidFill>
              </a:rPr>
              <a:t>  образования на ступени начальной школы:</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395536" y="1600200"/>
            <a:ext cx="8496944" cy="5257800"/>
          </a:xfrm>
        </p:spPr>
        <p:txBody>
          <a:bodyPr>
            <a:normAutofit lnSpcReduction="10000"/>
          </a:bodyPr>
          <a:lstStyle/>
          <a:p>
            <a:pPr lvl="0">
              <a:buFont typeface="Wingdings" pitchFamily="2" charset="2"/>
              <a:buChar char="Ø"/>
            </a:pPr>
            <a:r>
              <a:rPr lang="ru-RU" sz="3500" b="1" dirty="0" smtClean="0">
                <a:solidFill>
                  <a:srgbClr val="002060"/>
                </a:solidFill>
              </a:rPr>
              <a:t>осознанное принятие ценностей здорового образа жизни и регуляция своего поведения в соответствии с ними;</a:t>
            </a:r>
          </a:p>
          <a:p>
            <a:pPr lvl="0">
              <a:buFont typeface="Wingdings" pitchFamily="2" charset="2"/>
              <a:buChar char="Ø"/>
            </a:pPr>
            <a:r>
              <a:rPr lang="ru-RU" sz="3500" b="1" dirty="0" smtClean="0">
                <a:solidFill>
                  <a:srgbClr val="002060"/>
                </a:solidFill>
              </a:rPr>
              <a:t> готовность к активному взаимодействию с окружающим миром (эмоциональная, интеллектуальная, коммуникативная, деловая и др.);</a:t>
            </a:r>
          </a:p>
          <a:p>
            <a:pPr lvl="0">
              <a:buFont typeface="Wingdings" pitchFamily="2" charset="2"/>
              <a:buChar char="Ø"/>
            </a:pPr>
            <a:r>
              <a:rPr lang="ru-RU" sz="3500" b="1" dirty="0" smtClean="0">
                <a:solidFill>
                  <a:srgbClr val="002060"/>
                </a:solidFill>
              </a:rPr>
              <a:t>желание и умение учиться, готовность к образованию в основном звене школы и самообразованию;</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a:t>
            </a:r>
            <a:br>
              <a:rPr lang="ru-RU" b="1" dirty="0" smtClean="0">
                <a:solidFill>
                  <a:srgbClr val="FF0000"/>
                </a:solidFill>
              </a:rPr>
            </a:br>
            <a:r>
              <a:rPr lang="ru-RU" b="1" dirty="0" smtClean="0">
                <a:solidFill>
                  <a:srgbClr val="FF0000"/>
                </a:solidFill>
              </a:rPr>
              <a:t>Задачи непрерывного    </a:t>
            </a:r>
            <a:br>
              <a:rPr lang="ru-RU" b="1" dirty="0" smtClean="0">
                <a:solidFill>
                  <a:srgbClr val="FF0000"/>
                </a:solidFill>
              </a:rPr>
            </a:br>
            <a:r>
              <a:rPr lang="ru-RU" b="1" dirty="0" smtClean="0">
                <a:solidFill>
                  <a:srgbClr val="FF0000"/>
                </a:solidFill>
              </a:rPr>
              <a:t>   образования на ступени начальной школы:</a:t>
            </a:r>
            <a:endParaRPr lang="ru-RU" dirty="0"/>
          </a:p>
        </p:txBody>
      </p:sp>
      <p:sp>
        <p:nvSpPr>
          <p:cNvPr id="3" name="Содержимое 2"/>
          <p:cNvSpPr>
            <a:spLocks noGrp="1"/>
          </p:cNvSpPr>
          <p:nvPr>
            <p:ph idx="1"/>
          </p:nvPr>
        </p:nvSpPr>
        <p:spPr>
          <a:xfrm>
            <a:off x="395536" y="1600200"/>
            <a:ext cx="8496944" cy="4997152"/>
          </a:xfrm>
        </p:spPr>
        <p:txBody>
          <a:bodyPr>
            <a:normAutofit fontScale="92500"/>
          </a:bodyPr>
          <a:lstStyle/>
          <a:p>
            <a:pPr lvl="0">
              <a:buFont typeface="Wingdings" pitchFamily="2" charset="2"/>
              <a:buChar char="Ø"/>
            </a:pPr>
            <a:endParaRPr lang="ru-RU" b="1" dirty="0" smtClean="0">
              <a:solidFill>
                <a:srgbClr val="002060"/>
              </a:solidFill>
            </a:endParaRPr>
          </a:p>
          <a:p>
            <a:pPr lvl="0">
              <a:buFont typeface="Wingdings" pitchFamily="2" charset="2"/>
              <a:buChar char="Ø"/>
            </a:pPr>
            <a:r>
              <a:rPr lang="ru-RU" b="1" dirty="0" smtClean="0">
                <a:solidFill>
                  <a:srgbClr val="002060"/>
                </a:solidFill>
              </a:rPr>
              <a:t>инициативность, самостоятельность, навыки сотрудничества в разных видах деятельности;</a:t>
            </a:r>
          </a:p>
          <a:p>
            <a:pPr lvl="0">
              <a:buFont typeface="Wingdings" pitchFamily="2" charset="2"/>
              <a:buChar char="Ø"/>
            </a:pPr>
            <a:r>
              <a:rPr lang="ru-RU" b="1" dirty="0" smtClean="0">
                <a:solidFill>
                  <a:srgbClr val="002060"/>
                </a:solidFill>
              </a:rPr>
              <a:t>совершенствование достижений дошкольного развития (на протяжении всего начального образования, специальная помощь по развитию сформированных в дошкольном детстве качеств, индивидуализации процесса обучения, особенно в случаях опережающего развития или отставания).</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088232"/>
          </a:xfrm>
        </p:spPr>
        <p:txBody>
          <a:bodyPr>
            <a:normAutofit/>
          </a:bodyPr>
          <a:lstStyle/>
          <a:p>
            <a:r>
              <a:rPr lang="ru-RU" sz="3600" b="1" dirty="0" smtClean="0">
                <a:solidFill>
                  <a:srgbClr val="FF0000"/>
                </a:solidFill>
              </a:rPr>
              <a:t>            Этапы работы по осуществлению преемственности ДОУ со школой:</a:t>
            </a:r>
            <a:endParaRPr lang="ru-RU" sz="3600" dirty="0">
              <a:solidFill>
                <a:srgbClr val="FF0000"/>
              </a:solidFill>
            </a:endParaRPr>
          </a:p>
        </p:txBody>
      </p:sp>
      <p:sp>
        <p:nvSpPr>
          <p:cNvPr id="3" name="Содержимое 2"/>
          <p:cNvSpPr>
            <a:spLocks noGrp="1"/>
          </p:cNvSpPr>
          <p:nvPr>
            <p:ph idx="1"/>
          </p:nvPr>
        </p:nvSpPr>
        <p:spPr>
          <a:xfrm>
            <a:off x="457200" y="2132856"/>
            <a:ext cx="8229600" cy="3993307"/>
          </a:xfrm>
        </p:spPr>
        <p:txBody>
          <a:bodyPr/>
          <a:lstStyle/>
          <a:p>
            <a:r>
              <a:rPr lang="ru-RU" b="1" dirty="0" smtClean="0"/>
              <a:t>1 этап</a:t>
            </a:r>
            <a:r>
              <a:rPr lang="ru-RU" dirty="0" smtClean="0"/>
              <a:t> - поступление ребенка в ДОУ</a:t>
            </a:r>
          </a:p>
          <a:p>
            <a:r>
              <a:rPr lang="ru-RU" b="1" dirty="0" smtClean="0"/>
              <a:t>2 этап:</a:t>
            </a:r>
            <a:r>
              <a:rPr lang="ru-RU" dirty="0" smtClean="0"/>
              <a:t> подготовка ребенка к обучению в школе</a:t>
            </a:r>
          </a:p>
          <a:p>
            <a:r>
              <a:rPr lang="ru-RU" b="1" dirty="0" smtClean="0"/>
              <a:t>3 этап</a:t>
            </a:r>
            <a:r>
              <a:rPr lang="ru-RU" dirty="0" smtClean="0"/>
              <a:t> – плавный переход ребенка из ДОУ в школу</a:t>
            </a:r>
            <a:endParaRPr lang="ru-RU" dirty="0"/>
          </a:p>
        </p:txBody>
      </p:sp>
      <p:pic>
        <p:nvPicPr>
          <p:cNvPr id="4" name="Рисунок 3" descr="http://im6-tub-ru.yandex.net/i?id=128778349-07-72&amp;n=21"/>
          <p:cNvPicPr/>
          <p:nvPr/>
        </p:nvPicPr>
        <p:blipFill>
          <a:blip r:embed="rId2" cstate="print"/>
          <a:srcRect/>
          <a:stretch>
            <a:fillRect/>
          </a:stretch>
        </p:blipFill>
        <p:spPr bwMode="auto">
          <a:xfrm>
            <a:off x="6660232" y="4869160"/>
            <a:ext cx="14382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ru-RU" b="1" dirty="0" smtClean="0"/>
              <a:t/>
            </a:r>
            <a:br>
              <a:rPr lang="ru-RU" b="1" dirty="0" smtClean="0"/>
            </a:br>
            <a:r>
              <a:rPr lang="ru-RU" b="1" dirty="0" smtClean="0">
                <a:solidFill>
                  <a:srgbClr val="FF0000"/>
                </a:solidFill>
              </a:rPr>
              <a:t>Основные направления     </a:t>
            </a:r>
            <a:br>
              <a:rPr lang="ru-RU" b="1" dirty="0" smtClean="0">
                <a:solidFill>
                  <a:srgbClr val="FF0000"/>
                </a:solidFill>
              </a:rPr>
            </a:br>
            <a:r>
              <a:rPr lang="ru-RU" b="1" dirty="0" smtClean="0">
                <a:solidFill>
                  <a:srgbClr val="FF0000"/>
                </a:solidFill>
              </a:rPr>
              <a:t>обеспечения преемственности</a:t>
            </a:r>
            <a:r>
              <a:rPr lang="ru-RU" dirty="0" smtClean="0">
                <a:solidFill>
                  <a:srgbClr val="FF0000"/>
                </a:solidFill>
              </a:rPr>
              <a:t> между дошкольным и школьным образованием:</a:t>
            </a:r>
            <a:endParaRPr lang="ru-RU" dirty="0">
              <a:solidFill>
                <a:srgbClr val="FF0000"/>
              </a:solidFill>
            </a:endParaRPr>
          </a:p>
        </p:txBody>
      </p:sp>
      <p:sp>
        <p:nvSpPr>
          <p:cNvPr id="3" name="Содержимое 2"/>
          <p:cNvSpPr>
            <a:spLocks noGrp="1"/>
          </p:cNvSpPr>
          <p:nvPr>
            <p:ph idx="1"/>
          </p:nvPr>
        </p:nvSpPr>
        <p:spPr>
          <a:xfrm>
            <a:off x="457200" y="2852936"/>
            <a:ext cx="8229600" cy="3273227"/>
          </a:xfrm>
        </p:spPr>
        <p:txBody>
          <a:bodyPr/>
          <a:lstStyle/>
          <a:p>
            <a:r>
              <a:rPr lang="ru-RU" b="1" dirty="0" smtClean="0"/>
              <a:t>методическая работа с педагогами</a:t>
            </a:r>
            <a:r>
              <a:rPr lang="ru-RU" dirty="0" smtClean="0"/>
              <a:t> </a:t>
            </a:r>
          </a:p>
          <a:p>
            <a:endParaRPr lang="ru-RU" dirty="0" smtClean="0"/>
          </a:p>
          <a:p>
            <a:r>
              <a:rPr lang="ru-RU" b="1" dirty="0" smtClean="0"/>
              <a:t>работа с детьми</a:t>
            </a:r>
            <a:r>
              <a:rPr lang="ru-RU" dirty="0" smtClean="0"/>
              <a:t> </a:t>
            </a:r>
          </a:p>
          <a:p>
            <a:endParaRPr lang="ru-RU" dirty="0" smtClean="0"/>
          </a:p>
          <a:p>
            <a:r>
              <a:rPr lang="ru-RU" b="1" dirty="0" smtClean="0"/>
              <a:t>работа    с   родителями</a:t>
            </a:r>
            <a:r>
              <a:rPr lang="ru-RU" dirty="0" smtClean="0"/>
              <a:t>    </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Экскурсия в школу</a:t>
            </a:r>
            <a:endParaRPr lang="ru-RU" b="1" dirty="0">
              <a:solidFill>
                <a:srgbClr val="FF0000"/>
              </a:solidFill>
            </a:endParaRPr>
          </a:p>
        </p:txBody>
      </p:sp>
      <p:pic>
        <p:nvPicPr>
          <p:cNvPr id="8194" name="Picture 2" descr="C:\Users\Дмитрий\Desktop\101MSDCF\DSC031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3861048"/>
            <a:ext cx="3888432" cy="2736304"/>
          </a:xfrm>
          <a:prstGeom prst="rect">
            <a:avLst/>
          </a:prstGeom>
          <a:noFill/>
        </p:spPr>
      </p:pic>
      <p:pic>
        <p:nvPicPr>
          <p:cNvPr id="5" name="Picture 2" descr="C:\Users\Дмитрий\Desktop\101MSDCF\DSC0307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51520" y="2027227"/>
            <a:ext cx="4824536" cy="3057958"/>
          </a:xfrm>
          <a:prstGeom prst="rect">
            <a:avLst/>
          </a:prstGeom>
          <a:noFill/>
        </p:spPr>
      </p:pic>
      <p:pic>
        <p:nvPicPr>
          <p:cNvPr id="6" name="Рисунок 5" descr="http://ustan.ucoz.ru/_si/0/63437246.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8184" y="1988840"/>
            <a:ext cx="1466850" cy="1400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620688"/>
            <a:ext cx="8820472" cy="4536503"/>
          </a:xfrm>
        </p:spPr>
        <p:txBody>
          <a:bodyPr>
            <a:normAutofit fontScale="90000"/>
          </a:bodyPr>
          <a:lstStyle/>
          <a:p>
            <a:r>
              <a:rPr lang="ru-RU" dirty="0" smtClean="0">
                <a:solidFill>
                  <a:srgbClr val="002060"/>
                </a:solidFill>
                <a:latin typeface="Arial Black" pitchFamily="34" charset="0"/>
              </a:rPr>
              <a:t>«Школьное обучение никогда не начинается с пустого места, а всегда опирается на определённую стадию развития, проделанную ребёнком.»</a:t>
            </a:r>
            <a:br>
              <a:rPr lang="ru-RU" dirty="0" smtClean="0">
                <a:solidFill>
                  <a:srgbClr val="002060"/>
                </a:solidFill>
                <a:latin typeface="Arial Black" pitchFamily="34" charset="0"/>
              </a:rPr>
            </a:br>
            <a:endParaRPr lang="ru-RU" dirty="0">
              <a:solidFill>
                <a:srgbClr val="002060"/>
              </a:solidFill>
            </a:endParaRPr>
          </a:p>
        </p:txBody>
      </p:sp>
      <p:sp>
        <p:nvSpPr>
          <p:cNvPr id="5" name="Подзаголовок 4"/>
          <p:cNvSpPr>
            <a:spLocks noGrp="1"/>
          </p:cNvSpPr>
          <p:nvPr>
            <p:ph type="subTitle" idx="1"/>
          </p:nvPr>
        </p:nvSpPr>
        <p:spPr>
          <a:xfrm>
            <a:off x="1371600" y="4869160"/>
            <a:ext cx="7448872" cy="1440160"/>
          </a:xfrm>
        </p:spPr>
        <p:txBody>
          <a:bodyPr>
            <a:normAutofit fontScale="92500" lnSpcReduction="20000"/>
          </a:bodyPr>
          <a:lstStyle/>
          <a:p>
            <a:endParaRPr lang="ru-RU" dirty="0" smtClean="0">
              <a:solidFill>
                <a:schemeClr val="tx1"/>
              </a:solidFill>
            </a:endParaRPr>
          </a:p>
          <a:p>
            <a:endParaRPr lang="ru-RU" dirty="0" smtClean="0">
              <a:solidFill>
                <a:schemeClr val="tx1"/>
              </a:solidFill>
            </a:endParaRPr>
          </a:p>
          <a:p>
            <a:r>
              <a:rPr lang="ru-RU" dirty="0" smtClean="0">
                <a:solidFill>
                  <a:schemeClr val="tx1"/>
                </a:solidFill>
              </a:rPr>
              <a:t>                                        (Л.С. </a:t>
            </a:r>
            <a:r>
              <a:rPr lang="ru-RU" dirty="0" err="1" smtClean="0">
                <a:solidFill>
                  <a:schemeClr val="tx1"/>
                </a:solidFill>
              </a:rPr>
              <a:t>Выготский</a:t>
            </a:r>
            <a:r>
              <a:rPr lang="ru-RU" dirty="0" smtClean="0">
                <a:solidFill>
                  <a:schemeClr val="tx1"/>
                </a:solidFill>
              </a:rPr>
              <a:t>)</a:t>
            </a:r>
            <a:endParaRPr lang="ru-RU" dirty="0"/>
          </a:p>
        </p:txBody>
      </p:sp>
    </p:spTree>
    <p:extLst>
      <p:ext uri="{BB962C8B-B14F-4D97-AF65-F5344CB8AC3E}">
        <p14:creationId xmlns:p14="http://schemas.microsoft.com/office/powerpoint/2010/main" val="324927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Библиотека и кабинеты труда</a:t>
            </a:r>
            <a:endParaRPr lang="ru-RU" b="1" dirty="0">
              <a:solidFill>
                <a:srgbClr val="FF0000"/>
              </a:solidFill>
            </a:endParaRPr>
          </a:p>
        </p:txBody>
      </p:sp>
      <p:pic>
        <p:nvPicPr>
          <p:cNvPr id="4" name="Picture 2" descr="C:\Users\Дмитрий\Desktop\101MSDCF\DSC0307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932040" y="1196752"/>
            <a:ext cx="3996952" cy="2592288"/>
          </a:xfrm>
          <a:prstGeom prst="rect">
            <a:avLst/>
          </a:prstGeom>
          <a:noFill/>
        </p:spPr>
      </p:pic>
      <p:pic>
        <p:nvPicPr>
          <p:cNvPr id="5" name="Picture 2" descr="C:\Users\Дмитрий\Desktop\101MSDCF\DSC030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3861048"/>
            <a:ext cx="4608512" cy="2592288"/>
          </a:xfrm>
          <a:prstGeom prst="rect">
            <a:avLst/>
          </a:prstGeom>
          <a:noFill/>
        </p:spPr>
      </p:pic>
      <p:pic>
        <p:nvPicPr>
          <p:cNvPr id="7" name="Picture 2" descr="C:\Users\Дмитрий\Desktop\101MSDCF\DSC0308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32040" y="3861048"/>
            <a:ext cx="3888432" cy="2520280"/>
          </a:xfrm>
          <a:prstGeom prst="rect">
            <a:avLst/>
          </a:prstGeom>
          <a:noFill/>
        </p:spPr>
      </p:pic>
      <p:pic>
        <p:nvPicPr>
          <p:cNvPr id="8" name="Picture 2" descr="C:\Users\Дмитрий\Desktop\101MSDCF\DSC0307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1196752"/>
            <a:ext cx="4536504" cy="25922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fontScale="90000"/>
          </a:bodyPr>
          <a:lstStyle/>
          <a:p>
            <a:r>
              <a:rPr lang="ru-RU" b="1" dirty="0" smtClean="0">
                <a:solidFill>
                  <a:srgbClr val="FF0000"/>
                </a:solidFill>
              </a:rPr>
              <a:t>         Спортивный и актовый залы</a:t>
            </a:r>
            <a:br>
              <a:rPr lang="ru-RU" b="1" dirty="0" smtClean="0">
                <a:solidFill>
                  <a:srgbClr val="FF0000"/>
                </a:solidFill>
              </a:rPr>
            </a:br>
            <a:r>
              <a:rPr lang="ru-RU" b="1" dirty="0" smtClean="0">
                <a:solidFill>
                  <a:srgbClr val="FF0000"/>
                </a:solidFill>
              </a:rPr>
              <a:t>      </a:t>
            </a:r>
            <a:r>
              <a:rPr lang="ru-RU" sz="4000" b="1" dirty="0" smtClean="0">
                <a:solidFill>
                  <a:srgbClr val="FF0000"/>
                </a:solidFill>
              </a:rPr>
              <a:t>дети ощутили себя в роли выступающих и зрителей</a:t>
            </a:r>
            <a:endParaRPr lang="ru-RU" sz="4000" b="1" dirty="0">
              <a:solidFill>
                <a:srgbClr val="FF0000"/>
              </a:solidFill>
            </a:endParaRPr>
          </a:p>
        </p:txBody>
      </p:sp>
      <p:pic>
        <p:nvPicPr>
          <p:cNvPr id="6" name="Picture 2" descr="C:\Users\Дмитрий\Desktop\101MSDCF\DSC0309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3212976"/>
            <a:ext cx="5031190" cy="3456384"/>
          </a:xfrm>
          <a:prstGeom prst="rect">
            <a:avLst/>
          </a:prstGeom>
          <a:noFill/>
        </p:spPr>
      </p:pic>
      <p:pic>
        <p:nvPicPr>
          <p:cNvPr id="7" name="Picture 2" descr="C:\Users\Дмитрий\Desktop\101MSDCF\DSC031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364088" y="2364904"/>
            <a:ext cx="3779912" cy="44930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Выступление учителя</a:t>
            </a:r>
            <a:br>
              <a:rPr lang="ru-RU" b="1" dirty="0" smtClean="0">
                <a:solidFill>
                  <a:srgbClr val="FF0000"/>
                </a:solidFill>
              </a:rPr>
            </a:br>
            <a:r>
              <a:rPr lang="ru-RU" b="1" dirty="0" smtClean="0">
                <a:solidFill>
                  <a:srgbClr val="FF0000"/>
                </a:solidFill>
              </a:rPr>
              <a:t>на родительском собрании</a:t>
            </a:r>
            <a:endParaRPr lang="ru-RU" b="1" dirty="0">
              <a:solidFill>
                <a:srgbClr val="FF0000"/>
              </a:solidFill>
            </a:endParaRPr>
          </a:p>
        </p:txBody>
      </p:sp>
      <p:pic>
        <p:nvPicPr>
          <p:cNvPr id="8" name="Picture 2" descr="C:\Users\Дмитрий\Desktop\учитель\DSC_005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67544" y="1628800"/>
            <a:ext cx="3816424" cy="3096344"/>
          </a:xfrm>
          <a:prstGeom prst="rect">
            <a:avLst/>
          </a:prstGeom>
          <a:noFill/>
        </p:spPr>
      </p:pic>
      <p:pic>
        <p:nvPicPr>
          <p:cNvPr id="9" name="Picture 2" descr="C:\Users\Дмитрий\Desktop\учитель\DSC_005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4" y="3068960"/>
            <a:ext cx="3960440" cy="3212976"/>
          </a:xfrm>
          <a:prstGeom prst="rect">
            <a:avLst/>
          </a:prstGeom>
          <a:noFill/>
        </p:spPr>
      </p:pic>
      <p:pic>
        <p:nvPicPr>
          <p:cNvPr id="12" name="Рисунок 11" descr="http://metodisty.ru/modules/boonex/photos/data/files/30167_m.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512" y="5157192"/>
            <a:ext cx="1181100" cy="1343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Спортивное развлечение с выпускниками</a:t>
            </a:r>
            <a:endParaRPr lang="ru-RU" b="1" dirty="0">
              <a:solidFill>
                <a:srgbClr val="FF0000"/>
              </a:solidFill>
            </a:endParaRPr>
          </a:p>
        </p:txBody>
      </p:sp>
      <p:pic>
        <p:nvPicPr>
          <p:cNvPr id="5" name="Picture 2" descr="C:\Users\Дмитрий\Desktop\101MSDCF\DSC03180.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79512" y="1484784"/>
            <a:ext cx="4968552" cy="3024336"/>
          </a:xfrm>
          <a:prstGeom prst="rect">
            <a:avLst/>
          </a:prstGeom>
          <a:noFill/>
        </p:spPr>
      </p:pic>
      <p:pic>
        <p:nvPicPr>
          <p:cNvPr id="6" name="Picture 2" descr="C:\Users\Дмитрий\Desktop\101MSDCF\DSC03177 — копия.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5976" y="3833664"/>
            <a:ext cx="4788024" cy="3024336"/>
          </a:xfrm>
          <a:prstGeom prst="rect">
            <a:avLst/>
          </a:prstGeom>
          <a:noFill/>
        </p:spPr>
      </p:pic>
      <p:pic>
        <p:nvPicPr>
          <p:cNvPr id="7" name="Picture 2" descr="C:\Users\Дмитрий\Desktop\101MSDCF\DSC03152 — копия.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3560" y="1484784"/>
            <a:ext cx="3960440" cy="2376264"/>
          </a:xfrm>
          <a:prstGeom prst="rect">
            <a:avLst/>
          </a:prstGeom>
          <a:noFill/>
        </p:spPr>
      </p:pic>
      <p:pic>
        <p:nvPicPr>
          <p:cNvPr id="8" name="Picture 2" descr="C:\Users\Дмитрий\Desktop\школа\++++++ 03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4365104"/>
            <a:ext cx="4176464" cy="24928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Учащиеся музыкальной </a:t>
            </a:r>
            <a:br>
              <a:rPr lang="ru-RU" b="1" dirty="0" smtClean="0">
                <a:solidFill>
                  <a:srgbClr val="FF0000"/>
                </a:solidFill>
              </a:rPr>
            </a:br>
            <a:r>
              <a:rPr lang="ru-RU" b="1" dirty="0" smtClean="0">
                <a:solidFill>
                  <a:srgbClr val="FF0000"/>
                </a:solidFill>
              </a:rPr>
              <a:t>школы у нас в гостях</a:t>
            </a:r>
            <a:endParaRPr lang="ru-RU" b="1" dirty="0">
              <a:solidFill>
                <a:srgbClr val="FF0000"/>
              </a:solidFill>
            </a:endParaRPr>
          </a:p>
        </p:txBody>
      </p:sp>
      <p:pic>
        <p:nvPicPr>
          <p:cNvPr id="6" name="Picture 2" descr="C:\Users\Дмитрий\Desktop\школа\++++++ 0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4149080"/>
            <a:ext cx="4315968" cy="2520280"/>
          </a:xfrm>
          <a:prstGeom prst="rect">
            <a:avLst/>
          </a:prstGeom>
          <a:noFill/>
        </p:spPr>
      </p:pic>
      <p:pic>
        <p:nvPicPr>
          <p:cNvPr id="7" name="Picture 2" descr="C:\Users\Дмитрий\Desktop\школа\++++++ 0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39952" y="1556792"/>
            <a:ext cx="4752528" cy="2880320"/>
          </a:xfrm>
          <a:prstGeom prst="rect">
            <a:avLst/>
          </a:prstGeom>
          <a:noFill/>
        </p:spPr>
      </p:pic>
      <p:pic>
        <p:nvPicPr>
          <p:cNvPr id="8" name="Содержимое 7" descr="2e6d8c3186c591612baf219e9eeb6fc8.jpg"/>
          <p:cNvPicPr>
            <a:picLocks noGrp="1" noChangeAspect="1" noChangeArrowheads="1"/>
          </p:cNvPicPr>
          <p:nvPr>
            <p:ph idx="1"/>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3728" y="2492896"/>
            <a:ext cx="1656184" cy="158417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b="1" dirty="0" smtClean="0">
                <a:solidFill>
                  <a:srgbClr val="FF0000"/>
                </a:solidFill>
              </a:rPr>
              <a:t>В гости пришли –</a:t>
            </a:r>
            <a:br>
              <a:rPr lang="ru-RU" b="1" dirty="0" smtClean="0">
                <a:solidFill>
                  <a:srgbClr val="FF0000"/>
                </a:solidFill>
              </a:rPr>
            </a:br>
            <a:r>
              <a:rPr lang="ru-RU" b="1" dirty="0" smtClean="0">
                <a:solidFill>
                  <a:srgbClr val="FF0000"/>
                </a:solidFill>
              </a:rPr>
              <a:t>           воспитателей навестить и чаю с пирогами попить</a:t>
            </a:r>
            <a:endParaRPr lang="ru-RU" b="1" dirty="0">
              <a:solidFill>
                <a:srgbClr val="FF0000"/>
              </a:solidFill>
            </a:endParaRPr>
          </a:p>
        </p:txBody>
      </p:sp>
      <p:pic>
        <p:nvPicPr>
          <p:cNvPr id="13314" name="Picture 2" descr="C:\Users\Дмитрий\Desktop\101MSDCF\DSC0318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1520" y="3645024"/>
            <a:ext cx="4283968" cy="2908920"/>
          </a:xfrm>
          <a:prstGeom prst="rect">
            <a:avLst/>
          </a:prstGeom>
          <a:noFill/>
        </p:spPr>
      </p:pic>
      <p:pic>
        <p:nvPicPr>
          <p:cNvPr id="20482" name="Picture 2" descr="C:\Users\Дмитрий\Desktop\101MSDCF\DSC03184 — копия.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3480" y="2276872"/>
            <a:ext cx="4429000" cy="3024336"/>
          </a:xfrm>
          <a:prstGeom prst="rect">
            <a:avLst/>
          </a:prstGeom>
          <a:noFill/>
        </p:spPr>
      </p:pic>
      <p:pic>
        <p:nvPicPr>
          <p:cNvPr id="6" name="Рисунок 5" descr="7bdd6a2847df.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7864" y="2348880"/>
            <a:ext cx="720080" cy="1008112"/>
          </a:xfrm>
          <a:prstGeom prst="rect">
            <a:avLst/>
          </a:prstGeom>
          <a:noFill/>
          <a:ln w="9525">
            <a:noFill/>
            <a:miter lim="800000"/>
            <a:headEnd/>
            <a:tailEnd/>
          </a:ln>
        </p:spPr>
      </p:pic>
      <p:pic>
        <p:nvPicPr>
          <p:cNvPr id="7" name="Рисунок 6" descr="7bdd6a2847df.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328" y="5373216"/>
            <a:ext cx="1296144" cy="129614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Психологическая готовность </a:t>
            </a:r>
            <a:br>
              <a:rPr lang="ru-RU" b="1" dirty="0" smtClean="0">
                <a:solidFill>
                  <a:srgbClr val="FF0000"/>
                </a:solidFill>
              </a:rPr>
            </a:br>
            <a:r>
              <a:rPr lang="ru-RU" b="1" dirty="0" smtClean="0">
                <a:solidFill>
                  <a:srgbClr val="FF0000"/>
                </a:solidFill>
              </a:rPr>
              <a:t>        детей к школе</a:t>
            </a:r>
            <a:endParaRPr lang="ru-RU" b="1" dirty="0">
              <a:solidFill>
                <a:srgbClr val="FF0000"/>
              </a:solidFill>
            </a:endParaRPr>
          </a:p>
        </p:txBody>
      </p:sp>
      <p:graphicFrame>
        <p:nvGraphicFramePr>
          <p:cNvPr id="6" name="Содержимое 5"/>
          <p:cNvGraphicFramePr>
            <a:graphicFrameLocks noGrp="1"/>
          </p:cNvGraphicFramePr>
          <p:nvPr>
            <p:ph idx="1"/>
          </p:nvPr>
        </p:nvGraphicFramePr>
        <p:xfrm>
          <a:off x="467544" y="1772816"/>
          <a:ext cx="8229599" cy="4536503"/>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899768">
                <a:tc rowSpan="2">
                  <a:txBody>
                    <a:bodyPr/>
                    <a:lstStyle/>
                    <a:p>
                      <a:pPr>
                        <a:lnSpc>
                          <a:spcPct val="115000"/>
                        </a:lnSpc>
                        <a:spcAft>
                          <a:spcPts val="0"/>
                        </a:spcAft>
                      </a:pPr>
                      <a:endParaRPr lang="ru-RU" sz="1400" dirty="0">
                        <a:latin typeface="Times New Roman"/>
                        <a:ea typeface="Calibri"/>
                        <a:cs typeface="Times New Roman"/>
                      </a:endParaRPr>
                    </a:p>
                  </a:txBody>
                  <a:tcPr marL="68580" marR="68580" marT="0" marB="0"/>
                </a:tc>
                <a:tc gridSpan="2">
                  <a:txBody>
                    <a:bodyPr/>
                    <a:lstStyle/>
                    <a:p>
                      <a:pPr algn="ctr">
                        <a:lnSpc>
                          <a:spcPct val="115000"/>
                        </a:lnSpc>
                        <a:spcAft>
                          <a:spcPts val="0"/>
                        </a:spcAft>
                      </a:pPr>
                      <a:r>
                        <a:rPr lang="ru-RU" sz="1800" b="1" dirty="0">
                          <a:latin typeface="Times New Roman"/>
                          <a:ea typeface="Calibri"/>
                          <a:cs typeface="Times New Roman"/>
                        </a:rPr>
                        <a:t>2010-2011 </a:t>
                      </a:r>
                      <a:endParaRPr lang="ru-RU" sz="1800" dirty="0">
                        <a:latin typeface="Calibri"/>
                        <a:ea typeface="Calibri"/>
                        <a:cs typeface="Times New Roman"/>
                      </a:endParaRPr>
                    </a:p>
                    <a:p>
                      <a:pPr algn="ctr">
                        <a:lnSpc>
                          <a:spcPct val="115000"/>
                        </a:lnSpc>
                        <a:spcAft>
                          <a:spcPts val="0"/>
                        </a:spcAft>
                      </a:pPr>
                      <a:r>
                        <a:rPr lang="ru-RU" sz="1800" b="1" dirty="0" err="1">
                          <a:latin typeface="Times New Roman"/>
                          <a:ea typeface="Calibri"/>
                          <a:cs typeface="Times New Roman"/>
                        </a:rPr>
                        <a:t>уч</a:t>
                      </a:r>
                      <a:r>
                        <a:rPr lang="ru-RU" sz="1800" b="1" dirty="0">
                          <a:latin typeface="Times New Roman"/>
                          <a:ea typeface="Calibri"/>
                          <a:cs typeface="Times New Roman"/>
                        </a:rPr>
                        <a:t>. год</a:t>
                      </a:r>
                      <a:endParaRPr lang="ru-RU" sz="1800" dirty="0">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dirty="0">
                          <a:latin typeface="Times New Roman"/>
                          <a:ea typeface="Calibri"/>
                          <a:cs typeface="Times New Roman"/>
                        </a:rPr>
                        <a:t>2011-2012</a:t>
                      </a:r>
                      <a:endParaRPr lang="ru-RU" sz="1800" dirty="0">
                        <a:latin typeface="Calibri"/>
                        <a:ea typeface="Calibri"/>
                        <a:cs typeface="Times New Roman"/>
                      </a:endParaRPr>
                    </a:p>
                    <a:p>
                      <a:pPr algn="ctr">
                        <a:lnSpc>
                          <a:spcPct val="115000"/>
                        </a:lnSpc>
                        <a:spcAft>
                          <a:spcPts val="0"/>
                        </a:spcAft>
                      </a:pPr>
                      <a:r>
                        <a:rPr lang="ru-RU" sz="1800" b="1" dirty="0" err="1">
                          <a:latin typeface="Times New Roman"/>
                          <a:ea typeface="Calibri"/>
                          <a:cs typeface="Times New Roman"/>
                        </a:rPr>
                        <a:t>уч</a:t>
                      </a:r>
                      <a:r>
                        <a:rPr lang="ru-RU" sz="1800" b="1" dirty="0">
                          <a:latin typeface="Times New Roman"/>
                          <a:ea typeface="Calibri"/>
                          <a:cs typeface="Times New Roman"/>
                        </a:rPr>
                        <a:t>. год</a:t>
                      </a:r>
                      <a:endParaRPr lang="ru-RU" sz="1800" dirty="0">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50000"/>
                        </a:lnSpc>
                        <a:spcAft>
                          <a:spcPts val="0"/>
                        </a:spcAft>
                      </a:pPr>
                      <a:r>
                        <a:rPr lang="ru-RU" sz="1800" b="1" dirty="0" smtClean="0">
                          <a:latin typeface="Times New Roman"/>
                          <a:ea typeface="Calibri"/>
                          <a:cs typeface="Times New Roman"/>
                        </a:rPr>
                        <a:t>2012-2013</a:t>
                      </a:r>
                      <a:endParaRPr lang="ru-RU" sz="1800" dirty="0">
                        <a:latin typeface="Calibri"/>
                        <a:ea typeface="Calibri"/>
                        <a:cs typeface="Times New Roman"/>
                      </a:endParaRPr>
                    </a:p>
                    <a:p>
                      <a:pPr algn="ctr">
                        <a:lnSpc>
                          <a:spcPct val="115000"/>
                        </a:lnSpc>
                        <a:spcAft>
                          <a:spcPts val="0"/>
                        </a:spcAft>
                      </a:pPr>
                      <a:r>
                        <a:rPr lang="ru-RU" sz="1800" b="1" dirty="0" err="1">
                          <a:latin typeface="Times New Roman"/>
                          <a:ea typeface="Calibri"/>
                          <a:cs typeface="Times New Roman"/>
                        </a:rPr>
                        <a:t>уч</a:t>
                      </a:r>
                      <a:r>
                        <a:rPr lang="ru-RU" sz="1800" b="1" dirty="0" smtClean="0">
                          <a:latin typeface="Times New Roman"/>
                          <a:ea typeface="Calibri"/>
                          <a:cs typeface="Times New Roman"/>
                        </a:rPr>
                        <a:t>. год</a:t>
                      </a:r>
                      <a:endParaRPr lang="ru-RU" sz="1800" dirty="0">
                        <a:latin typeface="Calibri"/>
                        <a:ea typeface="Calibri"/>
                        <a:cs typeface="Times New Roman"/>
                      </a:endParaRPr>
                    </a:p>
                  </a:txBody>
                  <a:tcPr marL="68580" marR="68580" marT="0" marB="0"/>
                </a:tc>
                <a:tc hMerge="1">
                  <a:txBody>
                    <a:bodyPr/>
                    <a:lstStyle/>
                    <a:p>
                      <a:endParaRPr lang="ru-RU"/>
                    </a:p>
                  </a:txBody>
                  <a:tcPr/>
                </a:tc>
              </a:tr>
              <a:tr h="435155">
                <a:tc vMerge="1">
                  <a:txBody>
                    <a:bodyPr/>
                    <a:lstStyle/>
                    <a:p>
                      <a:endParaRPr lang="ru-RU"/>
                    </a:p>
                  </a:txBody>
                  <a:tcPr/>
                </a:tc>
                <a:tc>
                  <a:txBody>
                    <a:bodyPr/>
                    <a:lstStyle/>
                    <a:p>
                      <a:pPr algn="ctr">
                        <a:lnSpc>
                          <a:spcPct val="115000"/>
                        </a:lnSpc>
                        <a:spcAft>
                          <a:spcPts val="0"/>
                        </a:spcAft>
                      </a:pPr>
                      <a:r>
                        <a:rPr lang="ru-RU" sz="1400" b="1">
                          <a:latin typeface="Times New Roman"/>
                          <a:ea typeface="Calibri"/>
                          <a:cs typeface="Times New Roman"/>
                        </a:rPr>
                        <a:t>Кол-во</a:t>
                      </a:r>
                      <a:endParaRPr lang="ru-RU" sz="11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a:latin typeface="Times New Roman"/>
                          <a:ea typeface="Calibri"/>
                          <a:cs typeface="Times New Roman"/>
                        </a:rPr>
                        <a:t>%</a:t>
                      </a:r>
                      <a:endParaRPr lang="ru-RU" sz="11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dirty="0">
                          <a:latin typeface="Times New Roman"/>
                          <a:ea typeface="Calibri"/>
                          <a:cs typeface="Times New Roman"/>
                        </a:rPr>
                        <a:t>Кол-во</a:t>
                      </a:r>
                      <a:endParaRPr lang="ru-RU" sz="11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a:latin typeface="Times New Roman"/>
                          <a:ea typeface="Calibri"/>
                          <a:cs typeface="Times New Roman"/>
                        </a:rPr>
                        <a:t>%</a:t>
                      </a:r>
                      <a:endParaRPr lang="ru-RU" sz="11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a:latin typeface="Times New Roman"/>
                          <a:ea typeface="Calibri"/>
                          <a:cs typeface="Times New Roman"/>
                        </a:rPr>
                        <a:t>Кол-во</a:t>
                      </a:r>
                      <a:endParaRPr lang="ru-RU" sz="11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a:latin typeface="Times New Roman"/>
                          <a:ea typeface="Calibri"/>
                          <a:cs typeface="Times New Roman"/>
                        </a:rPr>
                        <a:t>%</a:t>
                      </a:r>
                      <a:endParaRPr lang="ru-RU" sz="1100">
                        <a:latin typeface="Calibri"/>
                        <a:ea typeface="Calibri"/>
                        <a:cs typeface="Times New Roman"/>
                      </a:endParaRPr>
                    </a:p>
                  </a:txBody>
                  <a:tcPr marL="68580" marR="68580" marT="0" marB="0" anchor="ctr"/>
                </a:tc>
              </a:tr>
              <a:tr h="966889">
                <a:tc>
                  <a:txBody>
                    <a:bodyPr/>
                    <a:lstStyle/>
                    <a:p>
                      <a:pPr>
                        <a:lnSpc>
                          <a:spcPct val="115000"/>
                        </a:lnSpc>
                        <a:spcAft>
                          <a:spcPts val="0"/>
                        </a:spcAft>
                      </a:pPr>
                      <a:r>
                        <a:rPr lang="ru-RU" sz="1600" b="1" dirty="0">
                          <a:latin typeface="Times New Roman"/>
                          <a:ea typeface="Calibri"/>
                          <a:cs typeface="Times New Roman"/>
                        </a:rPr>
                        <a:t>Готовы</a:t>
                      </a:r>
                      <a:endParaRPr lang="ru-RU" sz="1600" b="1" dirty="0">
                        <a:latin typeface="Calibri"/>
                        <a:ea typeface="Calibri"/>
                        <a:cs typeface="Times New Roman"/>
                      </a:endParaRPr>
                    </a:p>
                  </a:txBody>
                  <a:tcPr marL="68580" marR="68580" marT="0" marB="0"/>
                </a:tc>
                <a:tc>
                  <a:txBody>
                    <a:bodyPr/>
                    <a:lstStyle/>
                    <a:p>
                      <a:pPr algn="ctr">
                        <a:lnSpc>
                          <a:spcPct val="115000"/>
                        </a:lnSpc>
                        <a:spcAft>
                          <a:spcPts val="0"/>
                        </a:spcAft>
                      </a:pPr>
                      <a:endParaRPr lang="ru-RU" sz="1800" b="1" dirty="0" smtClean="0">
                        <a:latin typeface="Times New Roman"/>
                        <a:ea typeface="Calibri"/>
                        <a:cs typeface="Times New Roman"/>
                      </a:endParaRPr>
                    </a:p>
                    <a:p>
                      <a:pPr algn="ctr">
                        <a:lnSpc>
                          <a:spcPct val="115000"/>
                        </a:lnSpc>
                        <a:spcAft>
                          <a:spcPts val="0"/>
                        </a:spcAft>
                      </a:pPr>
                      <a:r>
                        <a:rPr lang="ru-RU" sz="1800" b="1" dirty="0" smtClean="0">
                          <a:latin typeface="Times New Roman"/>
                          <a:ea typeface="Calibri"/>
                          <a:cs typeface="Times New Roman"/>
                        </a:rPr>
                        <a:t>15</a:t>
                      </a:r>
                    </a:p>
                    <a:p>
                      <a:pPr algn="ctr">
                        <a:lnSpc>
                          <a:spcPct val="115000"/>
                        </a:lnSpc>
                        <a:spcAft>
                          <a:spcPts val="0"/>
                        </a:spcAft>
                      </a:pPr>
                      <a:endParaRPr lang="ru-RU" sz="18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latin typeface="Times New Roman"/>
                          <a:ea typeface="Calibri"/>
                          <a:cs typeface="Times New Roman"/>
                        </a:rPr>
                        <a:t>58</a:t>
                      </a:r>
                      <a:endParaRPr lang="ru-RU" sz="18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18</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82</a:t>
                      </a:r>
                      <a:endParaRPr lang="ru-RU" sz="1800" b="1">
                        <a:latin typeface="Calibri"/>
                        <a:ea typeface="Calibri"/>
                        <a:cs typeface="Times New Roman"/>
                      </a:endParaRPr>
                    </a:p>
                  </a:txBody>
                  <a:tcPr marL="68580" marR="68580" marT="0" marB="0" anchor="ctr"/>
                </a:tc>
                <a:tc>
                  <a:txBody>
                    <a:bodyPr/>
                    <a:lstStyle/>
                    <a:p>
                      <a:pPr algn="ctr">
                        <a:lnSpc>
                          <a:spcPct val="100000"/>
                        </a:lnSpc>
                        <a:spcAft>
                          <a:spcPts val="0"/>
                        </a:spcAft>
                      </a:pPr>
                      <a:endParaRPr lang="ru-RU" sz="1800" b="1" dirty="0" smtClean="0">
                        <a:latin typeface="Times New Roman"/>
                        <a:ea typeface="Calibri"/>
                        <a:cs typeface="Times New Roman"/>
                      </a:endParaRPr>
                    </a:p>
                    <a:p>
                      <a:pPr algn="ctr">
                        <a:lnSpc>
                          <a:spcPct val="100000"/>
                        </a:lnSpc>
                        <a:spcAft>
                          <a:spcPts val="0"/>
                        </a:spcAft>
                      </a:pPr>
                      <a:r>
                        <a:rPr lang="ru-RU" sz="1800" b="1" dirty="0" smtClean="0">
                          <a:latin typeface="Times New Roman"/>
                          <a:ea typeface="Calibri"/>
                          <a:cs typeface="Times New Roman"/>
                        </a:rPr>
                        <a:t>19</a:t>
                      </a:r>
                      <a:endParaRPr lang="ru-RU" sz="1800" b="1" dirty="0">
                        <a:latin typeface="Calibri"/>
                        <a:ea typeface="Calibri"/>
                        <a:cs typeface="Times New Roman"/>
                      </a:endParaRPr>
                    </a:p>
                  </a:txBody>
                  <a:tcPr marL="68580" marR="68580" marT="0" marB="0"/>
                </a:tc>
                <a:tc>
                  <a:txBody>
                    <a:bodyPr/>
                    <a:lstStyle/>
                    <a:p>
                      <a:pPr algn="ctr">
                        <a:lnSpc>
                          <a:spcPct val="100000"/>
                        </a:lnSpc>
                        <a:spcAft>
                          <a:spcPts val="0"/>
                        </a:spcAft>
                      </a:pPr>
                      <a:endParaRPr lang="ru-RU" sz="1800" b="1" dirty="0" smtClean="0">
                        <a:latin typeface="Times New Roman"/>
                        <a:ea typeface="Calibri"/>
                        <a:cs typeface="Times New Roman"/>
                      </a:endParaRPr>
                    </a:p>
                    <a:p>
                      <a:pPr algn="ctr">
                        <a:lnSpc>
                          <a:spcPct val="100000"/>
                        </a:lnSpc>
                        <a:spcAft>
                          <a:spcPts val="0"/>
                        </a:spcAft>
                      </a:pPr>
                      <a:r>
                        <a:rPr lang="ru-RU" sz="1800" b="1" dirty="0" smtClean="0">
                          <a:latin typeface="Times New Roman"/>
                          <a:ea typeface="Calibri"/>
                          <a:cs typeface="Times New Roman"/>
                        </a:rPr>
                        <a:t>95</a:t>
                      </a:r>
                      <a:endParaRPr lang="ru-RU" sz="1800" b="1" dirty="0">
                        <a:latin typeface="Calibri"/>
                        <a:ea typeface="Calibri"/>
                        <a:cs typeface="Times New Roman"/>
                      </a:endParaRPr>
                    </a:p>
                  </a:txBody>
                  <a:tcPr marL="68580" marR="68580" marT="0" marB="0"/>
                </a:tc>
              </a:tr>
              <a:tr h="899768">
                <a:tc>
                  <a:txBody>
                    <a:bodyPr/>
                    <a:lstStyle/>
                    <a:p>
                      <a:pPr>
                        <a:lnSpc>
                          <a:spcPct val="115000"/>
                        </a:lnSpc>
                        <a:spcAft>
                          <a:spcPts val="0"/>
                        </a:spcAft>
                      </a:pPr>
                      <a:r>
                        <a:rPr lang="ru-RU" sz="1600" b="1" dirty="0">
                          <a:latin typeface="Times New Roman"/>
                          <a:ea typeface="Calibri"/>
                          <a:cs typeface="Times New Roman"/>
                        </a:rPr>
                        <a:t>Условно готовы</a:t>
                      </a:r>
                      <a:endParaRPr lang="ru-RU" sz="1600" b="1" dirty="0">
                        <a:latin typeface="Calibri"/>
                        <a:ea typeface="Calibri"/>
                        <a:cs typeface="Times New Roman"/>
                      </a:endParaRPr>
                    </a:p>
                  </a:txBody>
                  <a:tcPr marL="68580" marR="68580" marT="0" marB="0"/>
                </a:tc>
                <a:tc>
                  <a:txBody>
                    <a:bodyPr/>
                    <a:lstStyle/>
                    <a:p>
                      <a:pPr algn="ctr">
                        <a:lnSpc>
                          <a:spcPct val="115000"/>
                        </a:lnSpc>
                        <a:spcAft>
                          <a:spcPts val="0"/>
                        </a:spcAft>
                      </a:pPr>
                      <a:r>
                        <a:rPr lang="ru-RU" sz="1800" b="1">
                          <a:latin typeface="Times New Roman"/>
                          <a:ea typeface="Calibri"/>
                          <a:cs typeface="Times New Roman"/>
                        </a:rPr>
                        <a:t>8</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latin typeface="Times New Roman"/>
                          <a:ea typeface="Calibri"/>
                          <a:cs typeface="Times New Roman"/>
                        </a:rPr>
                        <a:t>31</a:t>
                      </a:r>
                      <a:endParaRPr lang="ru-RU" sz="18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latin typeface="Times New Roman"/>
                          <a:ea typeface="Calibri"/>
                          <a:cs typeface="Times New Roman"/>
                        </a:rPr>
                        <a:t>4</a:t>
                      </a:r>
                      <a:endParaRPr lang="ru-RU" sz="18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latin typeface="Times New Roman"/>
                          <a:ea typeface="Calibri"/>
                          <a:cs typeface="Times New Roman"/>
                        </a:rPr>
                        <a:t>18</a:t>
                      </a:r>
                      <a:endParaRPr lang="ru-RU" sz="1800" b="1" dirty="0">
                        <a:latin typeface="Calibri"/>
                        <a:ea typeface="Calibri"/>
                        <a:cs typeface="Times New Roman"/>
                      </a:endParaRPr>
                    </a:p>
                  </a:txBody>
                  <a:tcPr marL="68580" marR="68580" marT="0" marB="0" anchor="ctr"/>
                </a:tc>
                <a:tc>
                  <a:txBody>
                    <a:bodyPr/>
                    <a:lstStyle/>
                    <a:p>
                      <a:pPr>
                        <a:lnSpc>
                          <a:spcPct val="115000"/>
                        </a:lnSpc>
                        <a:spcAft>
                          <a:spcPts val="0"/>
                        </a:spcAft>
                      </a:pPr>
                      <a:r>
                        <a:rPr lang="ru-RU" sz="1800" b="1" dirty="0">
                          <a:latin typeface="Times New Roman"/>
                          <a:ea typeface="Calibri"/>
                          <a:cs typeface="Times New Roman"/>
                        </a:rPr>
                        <a:t>    </a:t>
                      </a:r>
                      <a:endParaRPr lang="ru-RU" sz="1800" b="1" dirty="0" smtClean="0">
                        <a:latin typeface="Times New Roman"/>
                        <a:ea typeface="Calibri"/>
                        <a:cs typeface="Times New Roman"/>
                      </a:endParaRPr>
                    </a:p>
                    <a:p>
                      <a:pPr>
                        <a:lnSpc>
                          <a:spcPct val="115000"/>
                        </a:lnSpc>
                        <a:spcAft>
                          <a:spcPts val="0"/>
                        </a:spcAft>
                      </a:pPr>
                      <a:r>
                        <a:rPr lang="ru-RU" sz="1800" b="1" dirty="0" smtClean="0">
                          <a:latin typeface="Times New Roman"/>
                          <a:ea typeface="Calibri"/>
                          <a:cs typeface="Times New Roman"/>
                        </a:rPr>
                        <a:t>           </a:t>
                      </a:r>
                      <a:r>
                        <a:rPr lang="ru-RU" sz="1800" b="1" dirty="0">
                          <a:latin typeface="Times New Roman"/>
                          <a:ea typeface="Calibri"/>
                          <a:cs typeface="Times New Roman"/>
                        </a:rPr>
                        <a:t>1</a:t>
                      </a:r>
                      <a:endParaRPr lang="ru-RU" sz="1800" b="1" dirty="0">
                        <a:latin typeface="Calibri"/>
                        <a:ea typeface="Calibri"/>
                        <a:cs typeface="Times New Roman"/>
                      </a:endParaRPr>
                    </a:p>
                  </a:txBody>
                  <a:tcPr marL="68580" marR="68580" marT="0" marB="0"/>
                </a:tc>
                <a:tc>
                  <a:txBody>
                    <a:bodyPr/>
                    <a:lstStyle/>
                    <a:p>
                      <a:pPr algn="ctr">
                        <a:lnSpc>
                          <a:spcPct val="115000"/>
                        </a:lnSpc>
                        <a:spcAft>
                          <a:spcPts val="0"/>
                        </a:spcAft>
                      </a:pPr>
                      <a:endParaRPr lang="ru-RU" sz="1800" b="1" dirty="0" smtClean="0">
                        <a:latin typeface="Times New Roman"/>
                        <a:ea typeface="Calibri"/>
                        <a:cs typeface="Times New Roman"/>
                      </a:endParaRPr>
                    </a:p>
                    <a:p>
                      <a:pPr algn="ctr">
                        <a:lnSpc>
                          <a:spcPct val="115000"/>
                        </a:lnSpc>
                        <a:spcAft>
                          <a:spcPts val="0"/>
                        </a:spcAft>
                      </a:pPr>
                      <a:r>
                        <a:rPr lang="ru-RU" sz="1800" b="1" dirty="0" smtClean="0">
                          <a:latin typeface="Times New Roman"/>
                          <a:ea typeface="Calibri"/>
                          <a:cs typeface="Times New Roman"/>
                        </a:rPr>
                        <a:t>5</a:t>
                      </a:r>
                      <a:endParaRPr lang="ru-RU" sz="1800" b="1" dirty="0">
                        <a:latin typeface="Calibri"/>
                        <a:ea typeface="Calibri"/>
                        <a:cs typeface="Times New Roman"/>
                      </a:endParaRPr>
                    </a:p>
                  </a:txBody>
                  <a:tcPr marL="68580" marR="68580" marT="0" marB="0"/>
                </a:tc>
              </a:tr>
              <a:tr h="899768">
                <a:tc>
                  <a:txBody>
                    <a:bodyPr/>
                    <a:lstStyle/>
                    <a:p>
                      <a:pPr>
                        <a:lnSpc>
                          <a:spcPct val="115000"/>
                        </a:lnSpc>
                        <a:spcAft>
                          <a:spcPts val="0"/>
                        </a:spcAft>
                      </a:pPr>
                      <a:r>
                        <a:rPr lang="ru-RU" sz="1600" b="1" dirty="0">
                          <a:latin typeface="Times New Roman"/>
                          <a:ea typeface="Calibri"/>
                          <a:cs typeface="Times New Roman"/>
                        </a:rPr>
                        <a:t>Условно не готовы</a:t>
                      </a:r>
                      <a:endParaRPr lang="ru-RU" sz="1600" b="1" dirty="0">
                        <a:latin typeface="Calibri"/>
                        <a:ea typeface="Calibri"/>
                        <a:cs typeface="Times New Roman"/>
                      </a:endParaRPr>
                    </a:p>
                  </a:txBody>
                  <a:tcPr marL="68580" marR="68580" marT="0" marB="0"/>
                </a:tc>
                <a:tc>
                  <a:txBody>
                    <a:bodyPr/>
                    <a:lstStyle/>
                    <a:p>
                      <a:pPr algn="ctr">
                        <a:lnSpc>
                          <a:spcPct val="115000"/>
                        </a:lnSpc>
                        <a:spcAft>
                          <a:spcPts val="0"/>
                        </a:spcAft>
                      </a:pPr>
                      <a:r>
                        <a:rPr lang="ru-RU" sz="1800" b="1">
                          <a:latin typeface="Times New Roman"/>
                          <a:ea typeface="Calibri"/>
                          <a:cs typeface="Times New Roman"/>
                        </a:rPr>
                        <a:t>3</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11</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latin typeface="Times New Roman"/>
                          <a:ea typeface="Calibri"/>
                          <a:cs typeface="Times New Roman"/>
                        </a:rPr>
                        <a:t>-</a:t>
                      </a:r>
                      <a:endParaRPr lang="ru-RU" sz="1800" b="1" dirty="0">
                        <a:latin typeface="Calibri"/>
                        <a:ea typeface="Calibri"/>
                        <a:cs typeface="Times New Roman"/>
                      </a:endParaRPr>
                    </a:p>
                  </a:txBody>
                  <a:tcPr marL="68580" marR="68580" marT="0" marB="0"/>
                </a:tc>
                <a:tc>
                  <a:txBody>
                    <a:bodyPr/>
                    <a:lstStyle/>
                    <a:p>
                      <a:pPr algn="ctr">
                        <a:lnSpc>
                          <a:spcPct val="115000"/>
                        </a:lnSpc>
                        <a:spcAft>
                          <a:spcPts val="0"/>
                        </a:spcAft>
                      </a:pPr>
                      <a:r>
                        <a:rPr lang="ru-RU" sz="1800" b="1" dirty="0">
                          <a:latin typeface="Times New Roman"/>
                          <a:ea typeface="Calibri"/>
                          <a:cs typeface="Times New Roman"/>
                        </a:rPr>
                        <a:t>-</a:t>
                      </a:r>
                      <a:endParaRPr lang="ru-RU" sz="1800" b="1" dirty="0">
                        <a:latin typeface="Calibri"/>
                        <a:ea typeface="Calibri"/>
                        <a:cs typeface="Times New Roman"/>
                      </a:endParaRPr>
                    </a:p>
                  </a:txBody>
                  <a:tcPr marL="68580" marR="68580" marT="0" marB="0"/>
                </a:tc>
              </a:tr>
              <a:tr h="435155">
                <a:tc>
                  <a:txBody>
                    <a:bodyPr/>
                    <a:lstStyle/>
                    <a:p>
                      <a:pPr>
                        <a:lnSpc>
                          <a:spcPct val="115000"/>
                        </a:lnSpc>
                        <a:spcAft>
                          <a:spcPts val="0"/>
                        </a:spcAft>
                      </a:pPr>
                      <a:r>
                        <a:rPr lang="ru-RU" sz="1600" b="1" dirty="0">
                          <a:latin typeface="Times New Roman"/>
                          <a:ea typeface="Calibri"/>
                          <a:cs typeface="Times New Roman"/>
                        </a:rPr>
                        <a:t>Не готовы </a:t>
                      </a:r>
                      <a:endParaRPr lang="ru-RU" sz="1600" b="1" dirty="0">
                        <a:latin typeface="Calibri"/>
                        <a:ea typeface="Calibri"/>
                        <a:cs typeface="Times New Roman"/>
                      </a:endParaRPr>
                    </a:p>
                  </a:txBody>
                  <a:tcPr marL="68580" marR="68580" marT="0" marB="0"/>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latin typeface="Times New Roman"/>
                          <a:ea typeface="Calibri"/>
                          <a:cs typeface="Times New Roman"/>
                        </a:rPr>
                        <a:t>-</a:t>
                      </a:r>
                      <a:endParaRPr lang="ru-RU" sz="1800" b="1">
                        <a:latin typeface="Calibri"/>
                        <a:ea typeface="Calibri"/>
                        <a:cs typeface="Times New Roman"/>
                      </a:endParaRPr>
                    </a:p>
                  </a:txBody>
                  <a:tcPr marL="68580" marR="68580" marT="0" marB="0"/>
                </a:tc>
                <a:tc>
                  <a:txBody>
                    <a:bodyPr/>
                    <a:lstStyle/>
                    <a:p>
                      <a:pPr algn="ctr">
                        <a:lnSpc>
                          <a:spcPct val="115000"/>
                        </a:lnSpc>
                        <a:spcAft>
                          <a:spcPts val="0"/>
                        </a:spcAft>
                      </a:pPr>
                      <a:r>
                        <a:rPr lang="ru-RU" sz="1800" b="1" dirty="0">
                          <a:latin typeface="Times New Roman"/>
                          <a:ea typeface="Calibri"/>
                          <a:cs typeface="Times New Roman"/>
                        </a:rPr>
                        <a:t>-</a:t>
                      </a:r>
                      <a:endParaRPr lang="ru-RU" sz="18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Вывод</a:t>
            </a:r>
            <a:endParaRPr lang="ru-RU" b="1" dirty="0">
              <a:solidFill>
                <a:srgbClr val="FF0000"/>
              </a:solidFill>
            </a:endParaRPr>
          </a:p>
        </p:txBody>
      </p:sp>
      <p:sp>
        <p:nvSpPr>
          <p:cNvPr id="3" name="Содержимое 2"/>
          <p:cNvSpPr>
            <a:spLocks noGrp="1"/>
          </p:cNvSpPr>
          <p:nvPr>
            <p:ph idx="1"/>
          </p:nvPr>
        </p:nvSpPr>
        <p:spPr/>
        <p:txBody>
          <a:bodyPr/>
          <a:lstStyle/>
          <a:p>
            <a:r>
              <a:rPr lang="ru-RU" dirty="0" smtClean="0"/>
              <a:t>представленная нами система работы дает положительные результаты.</a:t>
            </a:r>
          </a:p>
          <a:p>
            <a:endParaRPr lang="ru-RU" dirty="0" smtClean="0"/>
          </a:p>
          <a:p>
            <a:r>
              <a:rPr lang="ru-RU" dirty="0" smtClean="0"/>
              <a:t>преемственность заложена в самой природе обучения и воспитания детей.</a:t>
            </a:r>
            <a:endParaRPr lang="ru-RU" dirty="0"/>
          </a:p>
        </p:txBody>
      </p:sp>
      <p:pic>
        <p:nvPicPr>
          <p:cNvPr id="5" name="Рисунок 4"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6296" y="0"/>
            <a:ext cx="1466850" cy="1400175"/>
          </a:xfrm>
          <a:prstGeom prst="rect">
            <a:avLst/>
          </a:prstGeom>
          <a:noFill/>
          <a:ln w="9525">
            <a:noFill/>
            <a:miter lim="800000"/>
            <a:headEnd/>
            <a:tailEnd/>
          </a:ln>
        </p:spPr>
      </p:pic>
      <p:pic>
        <p:nvPicPr>
          <p:cNvPr id="6" name="Рисунок 5" descr="http://metodisty.ru/modules/boonex/photos/data/files/30167_m.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4797152"/>
            <a:ext cx="1181100" cy="13430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fontScale="90000"/>
          </a:bodyPr>
          <a:lstStyle/>
          <a:p>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Спасибо за внимание</a:t>
            </a:r>
            <a:endParaRPr lang="ru-RU" sz="6600" b="1" dirty="0">
              <a:solidFill>
                <a:srgbClr val="FF0000"/>
              </a:solidFill>
            </a:endParaRPr>
          </a:p>
        </p:txBody>
      </p:sp>
      <p:pic>
        <p:nvPicPr>
          <p:cNvPr id="5" name="Содержимое 4" descr="Консультация для родителей дошкольников «Как организовать подготовку ребенка к школе?»"/>
          <p:cNvPicPr>
            <a:picLocks noGrp="1"/>
          </p:cNvPicPr>
          <p:nvPr>
            <p:ph idx="1"/>
          </p:nvPr>
        </p:nvPicPr>
        <p:blipFill>
          <a:blip r:embed="rId2" cstate="print"/>
          <a:srcRect/>
          <a:stretch>
            <a:fillRect/>
          </a:stretch>
        </p:blipFill>
        <p:spPr bwMode="auto">
          <a:xfrm>
            <a:off x="2987824" y="692696"/>
            <a:ext cx="2857500" cy="2000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178698"/>
          </a:xfrm>
        </p:spPr>
        <p:txBody>
          <a:bodyPr>
            <a:normAutofit fontScale="90000"/>
          </a:bodyPr>
          <a:lstStyle/>
          <a:p>
            <a:pPr algn="l"/>
            <a:r>
              <a:rPr lang="ru-RU" sz="4000" b="1" dirty="0" smtClean="0">
                <a:solidFill>
                  <a:srgbClr val="FF0000"/>
                </a:solidFill>
              </a:rPr>
              <a:t>                Преемственность </a:t>
            </a:r>
            <a:r>
              <a:rPr lang="ru-RU" sz="3600" b="1" dirty="0" smtClean="0">
                <a:solidFill>
                  <a:srgbClr val="002060"/>
                </a:solidFill>
              </a:rPr>
              <a:t>между ДОУ и школой - процесс, в котором на дошкольной ступени образования сохраняется ценность дошкольного детства и формируются фундаментальные личностные качества ребёнка, которые служат основой успешности школьного обучения. </a:t>
            </a:r>
            <a:br>
              <a:rPr lang="ru-RU" sz="3600" b="1" dirty="0" smtClean="0">
                <a:solidFill>
                  <a:srgbClr val="002060"/>
                </a:solidFill>
              </a:rPr>
            </a:br>
            <a:r>
              <a:rPr lang="ru-RU" sz="3600" b="1" dirty="0" smtClean="0">
                <a:solidFill>
                  <a:srgbClr val="002060"/>
                </a:solidFill>
              </a:rPr>
              <a:t>В тоже время школа, как преемник дошкольной ступени образования, опирается на достижения ребёнка-дошкольника</a:t>
            </a:r>
            <a:r>
              <a:rPr lang="ru-RU" b="1" dirty="0" smtClean="0">
                <a:solidFill>
                  <a:srgbClr val="002060"/>
                </a:solidFill>
              </a:rPr>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endParaRPr lang="ru-RU" sz="3600" dirty="0"/>
          </a:p>
        </p:txBody>
      </p:sp>
      <p:sp>
        <p:nvSpPr>
          <p:cNvPr id="3" name="Подзаголовок 2"/>
          <p:cNvSpPr>
            <a:spLocks noGrp="1"/>
          </p:cNvSpPr>
          <p:nvPr>
            <p:ph type="subTitle" idx="1"/>
          </p:nvPr>
        </p:nvSpPr>
        <p:spPr>
          <a:xfrm>
            <a:off x="323528" y="188640"/>
            <a:ext cx="8568952" cy="6192688"/>
          </a:xfrm>
        </p:spPr>
        <p:txBody>
          <a:bodyPr>
            <a:normAutofit fontScale="92500"/>
          </a:bodyPr>
          <a:lstStyle/>
          <a:p>
            <a:endParaRPr lang="ru-RU" sz="4000" b="1" dirty="0" smtClean="0">
              <a:solidFill>
                <a:srgbClr val="002060"/>
              </a:solidFill>
            </a:endParaRPr>
          </a:p>
          <a:p>
            <a:r>
              <a:rPr lang="ru-RU" sz="4000" b="1" dirty="0" smtClean="0">
                <a:solidFill>
                  <a:srgbClr val="002060"/>
                </a:solidFill>
              </a:rPr>
              <a:t>Введение Федеральных Государственных Требований  (ФГТ) к структуре дошкольной программы , принятие новых Федеральных Государственных Образовательных Стандартов (ФГОС) начального школьного и дошкольного образования  – важный этап в преемственности детского сада и школы. </a:t>
            </a:r>
          </a:p>
          <a:p>
            <a:endParaRPr lang="ru-RU" sz="36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472608"/>
          </a:xfrm>
        </p:spPr>
        <p:txBody>
          <a:bodyPr>
            <a:normAutofit fontScale="90000"/>
          </a:bodyPr>
          <a:lstStyle/>
          <a:p>
            <a:r>
              <a:rPr lang="ru-RU" dirty="0" smtClean="0"/>
              <a:t/>
            </a:r>
            <a:br>
              <a:rPr lang="ru-RU" dirty="0" smtClean="0"/>
            </a:br>
            <a:r>
              <a:rPr lang="ru-RU" b="1" dirty="0" smtClean="0">
                <a:solidFill>
                  <a:srgbClr val="002060"/>
                </a:solidFill>
              </a:rPr>
              <a:t>На современном этапе произошло смещение акцента в понимании готовности ребенка к обучению в школе с интеллектуальной на личностную готовность, которая определяется сформированной «внутренней позицией школьника»</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63272" cy="6264696"/>
          </a:xfrm>
        </p:spPr>
        <p:txBody>
          <a:bodyPr>
            <a:normAutofit fontScale="90000"/>
          </a:bodyPr>
          <a:lstStyle/>
          <a:p>
            <a:r>
              <a:rPr lang="ru-RU" sz="4000" b="1" dirty="0" smtClean="0">
                <a:solidFill>
                  <a:srgbClr val="002060"/>
                </a:solidFill>
              </a:rPr>
              <a:t>Для современного </a:t>
            </a:r>
            <a:br>
              <a:rPr lang="ru-RU" sz="4000" b="1" dirty="0" smtClean="0">
                <a:solidFill>
                  <a:srgbClr val="002060"/>
                </a:solidFill>
              </a:rPr>
            </a:br>
            <a:r>
              <a:rPr lang="ru-RU" sz="4000" b="1" dirty="0" smtClean="0">
                <a:solidFill>
                  <a:srgbClr val="002060"/>
                </a:solidFill>
              </a:rPr>
              <a:t>первоклассника становится важным не столько обладать инструментом познания, сколько уметь им осознанно пользоваться.</a:t>
            </a:r>
            <a:br>
              <a:rPr lang="ru-RU" sz="4000" b="1" dirty="0" smtClean="0">
                <a:solidFill>
                  <a:srgbClr val="002060"/>
                </a:solidFill>
              </a:rPr>
            </a:br>
            <a:r>
              <a:rPr lang="ru-RU" sz="4000" b="1" dirty="0" smtClean="0">
                <a:solidFill>
                  <a:srgbClr val="002060"/>
                </a:solidFill>
              </a:rPr>
              <a:t> Во главу угла выходят сформированные познавательные мотивы обучения, то есть сознательное желание ребенка учиться, познавать что-то новое, опираясь на уже полученные знания.</a:t>
            </a:r>
            <a:endParaRPr lang="ru-RU" sz="40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467544" y="1700808"/>
            <a:ext cx="8208912" cy="3231654"/>
          </a:xfrm>
          <a:prstGeom prst="rect">
            <a:avLst/>
          </a:prstGeom>
        </p:spPr>
        <p:txBody>
          <a:bodyPr wrap="square">
            <a:spAutoFit/>
          </a:bodyPr>
          <a:lstStyle/>
          <a:p>
            <a:r>
              <a:rPr lang="ru-RU" sz="3600" b="1" dirty="0" smtClean="0">
                <a:solidFill>
                  <a:srgbClr val="FF0000"/>
                </a:solidFill>
              </a:rPr>
              <a:t>Одним из приоритетных направлений для нашего ДОУ -  является подготовка воспитанников к школе,</a:t>
            </a:r>
            <a:r>
              <a:rPr lang="ru-RU" sz="3600" dirty="0" smtClean="0">
                <a:solidFill>
                  <a:srgbClr val="FF0000"/>
                </a:solidFill>
              </a:rPr>
              <a:t> </a:t>
            </a:r>
            <a:r>
              <a:rPr lang="ru-RU" sz="3200" b="1" dirty="0" smtClean="0"/>
              <a:t>обеспечение  равных стартовых возможностей для обучения детей в общеобразовательных учреждениях. </a:t>
            </a:r>
            <a:endParaRPr lang="ru-RU" sz="3200" b="1" dirty="0"/>
          </a:p>
        </p:txBody>
      </p:sp>
      <p:pic>
        <p:nvPicPr>
          <p:cNvPr id="4" name="Рисунок 3"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288" y="4869160"/>
            <a:ext cx="1466850" cy="1400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760640"/>
          </a:xfrm>
        </p:spPr>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smtClean="0"/>
              <a:t>Детский сад «Светлячок» реализует основную общеобразовательную программу</a:t>
            </a:r>
            <a:r>
              <a:rPr lang="ru-RU" sz="3600" dirty="0" smtClean="0"/>
              <a:t> </a:t>
            </a:r>
            <a:r>
              <a:rPr lang="ru-RU" sz="3600" b="1" dirty="0" smtClean="0"/>
              <a:t>дошкольного образования в группах </a:t>
            </a:r>
            <a:r>
              <a:rPr lang="ru-RU" sz="3600" b="1" dirty="0" err="1" smtClean="0"/>
              <a:t>общеразвивающей</a:t>
            </a:r>
            <a:r>
              <a:rPr lang="ru-RU" sz="3600" b="1" dirty="0" smtClean="0"/>
              <a:t> направленности с приоритетным осуществлением развития воспитанников по художественно-эстетическому направлению  разработанную  педагогическим коллективом ДОУ с учетом программы «ОТ РОЖДЕНИЯ ДО ШКОЛЫ» под редакцией Н. Е. </a:t>
            </a:r>
            <a:r>
              <a:rPr lang="ru-RU" sz="3600" b="1" dirty="0" err="1" smtClean="0"/>
              <a:t>Вераксы</a:t>
            </a:r>
            <a:r>
              <a:rPr lang="ru-RU" sz="3600" b="1" dirty="0" smtClean="0"/>
              <a:t>, </a:t>
            </a:r>
            <a:br>
              <a:rPr lang="ru-RU" sz="3600" b="1" dirty="0" smtClean="0"/>
            </a:br>
            <a:r>
              <a:rPr lang="ru-RU" sz="3600" b="1" dirty="0" smtClean="0"/>
              <a:t>Т. С. Комаровой, М. А. Васильевой. </a:t>
            </a:r>
            <a:r>
              <a:rPr lang="ru-RU" b="1" dirty="0" smtClean="0"/>
              <a:t/>
            </a:r>
            <a:br>
              <a:rPr lang="ru-RU" b="1" dirty="0" smtClean="0"/>
            </a:b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50106"/>
          </a:xfrm>
        </p:spPr>
        <p:txBody>
          <a:bodyPr>
            <a:normAutofit fontScale="90000"/>
          </a:bodyPr>
          <a:lstStyle/>
          <a:p>
            <a:r>
              <a:rPr lang="ru-RU" sz="3100" b="1" i="1" dirty="0" smtClean="0">
                <a:solidFill>
                  <a:schemeClr val="accent6">
                    <a:lumMod val="50000"/>
                  </a:schemeClr>
                </a:solidFill>
              </a:rPr>
              <a:t>           </a:t>
            </a:r>
            <a:br>
              <a:rPr lang="ru-RU" sz="3100" b="1" i="1" dirty="0" smtClean="0">
                <a:solidFill>
                  <a:schemeClr val="accent6">
                    <a:lumMod val="50000"/>
                  </a:schemeClr>
                </a:solidFill>
              </a:rPr>
            </a:br>
            <a:r>
              <a:rPr lang="ru-RU" sz="4000" b="1" i="1" dirty="0" smtClean="0">
                <a:solidFill>
                  <a:schemeClr val="accent6">
                    <a:lumMod val="50000"/>
                  </a:schemeClr>
                </a:solidFill>
              </a:rPr>
              <a:t> </a:t>
            </a:r>
            <a:r>
              <a:rPr lang="ru-RU" sz="4000" b="1" i="1" dirty="0" smtClean="0">
                <a:solidFill>
                  <a:srgbClr val="FF0000"/>
                </a:solidFill>
              </a:rPr>
              <a:t>Модель выпускника МБДОУ </a:t>
            </a:r>
            <a:br>
              <a:rPr lang="ru-RU" sz="4000" b="1" i="1" dirty="0" smtClean="0">
                <a:solidFill>
                  <a:srgbClr val="FF0000"/>
                </a:solidFill>
              </a:rPr>
            </a:br>
            <a:r>
              <a:rPr lang="ru-RU" sz="4000" b="1" i="1" dirty="0" err="1" smtClean="0">
                <a:solidFill>
                  <a:srgbClr val="FF0000"/>
                </a:solidFill>
              </a:rPr>
              <a:t>д</a:t>
            </a:r>
            <a:r>
              <a:rPr lang="ru-RU" sz="4000" b="1" i="1" dirty="0" smtClean="0">
                <a:solidFill>
                  <a:srgbClr val="FF0000"/>
                </a:solidFill>
              </a:rPr>
              <a:t>/с «Светлячок»</a:t>
            </a:r>
            <a:r>
              <a:rPr lang="ru-RU" sz="4000" b="1" dirty="0" smtClean="0"/>
              <a:t/>
            </a:r>
            <a:br>
              <a:rPr lang="ru-RU" sz="4000" b="1" dirty="0" smtClean="0"/>
            </a:br>
            <a:endParaRPr lang="ru-RU" sz="4000" b="1" dirty="0"/>
          </a:p>
        </p:txBody>
      </p:sp>
      <p:graphicFrame>
        <p:nvGraphicFramePr>
          <p:cNvPr id="4" name="Содержимое 3"/>
          <p:cNvGraphicFramePr>
            <a:graphicFrameLocks noGrp="1"/>
          </p:cNvGraphicFramePr>
          <p:nvPr>
            <p:ph idx="1"/>
          </p:nvPr>
        </p:nvGraphicFramePr>
        <p:xfrm>
          <a:off x="457200" y="1268761"/>
          <a:ext cx="8229600" cy="5391912"/>
        </p:xfrm>
        <a:graphic>
          <a:graphicData uri="http://schemas.openxmlformats.org/drawingml/2006/table">
            <a:tbl>
              <a:tblPr firstRow="1" bandRow="1">
                <a:tableStyleId>{5C22544A-7EE6-4342-B048-85BDC9FD1C3A}</a:tableStyleId>
              </a:tblPr>
              <a:tblGrid>
                <a:gridCol w="3322712"/>
                <a:gridCol w="2808312"/>
                <a:gridCol w="2098576"/>
              </a:tblGrid>
              <a:tr h="360039">
                <a:tc gridSpan="3">
                  <a:txBody>
                    <a:bodyPr/>
                    <a:lstStyle/>
                    <a:p>
                      <a:pPr algn="ctr">
                        <a:lnSpc>
                          <a:spcPct val="150000"/>
                        </a:lnSpc>
                        <a:spcAft>
                          <a:spcPts val="0"/>
                        </a:spcAft>
                      </a:pPr>
                      <a:r>
                        <a:rPr lang="ru-RU" sz="1800" b="1" dirty="0">
                          <a:latin typeface="Calibri"/>
                          <a:ea typeface="Calibri"/>
                          <a:cs typeface="Times New Roman"/>
                        </a:rPr>
                        <a:t>Развитие психических процессов</a:t>
                      </a:r>
                    </a:p>
                  </a:txBody>
                  <a:tcPr/>
                </a:tc>
                <a:tc hMerge="1">
                  <a:txBody>
                    <a:bodyPr/>
                    <a:lstStyle/>
                    <a:p>
                      <a:endParaRPr lang="ru-RU"/>
                    </a:p>
                  </a:txBody>
                  <a:tcPr/>
                </a:tc>
                <a:tc hMerge="1">
                  <a:txBody>
                    <a:bodyPr/>
                    <a:lstStyle/>
                    <a:p>
                      <a:endParaRPr lang="ru-RU"/>
                    </a:p>
                  </a:txBody>
                  <a:tcPr/>
                </a:tc>
              </a:tr>
              <a:tr h="288032">
                <a:tc>
                  <a:txBody>
                    <a:bodyPr/>
                    <a:lstStyle/>
                    <a:p>
                      <a:pPr algn="ctr">
                        <a:lnSpc>
                          <a:spcPct val="150000"/>
                        </a:lnSpc>
                        <a:spcAft>
                          <a:spcPts val="0"/>
                        </a:spcAft>
                      </a:pPr>
                      <a:r>
                        <a:rPr lang="ru-RU" sz="1400" b="1" dirty="0">
                          <a:latin typeface="Calibri"/>
                          <a:ea typeface="Calibri"/>
                          <a:cs typeface="Times New Roman"/>
                        </a:rPr>
                        <a:t>Интеллектуальное  развитие</a:t>
                      </a:r>
                    </a:p>
                  </a:txBody>
                  <a:tcPr marL="68580" marR="68580" marT="12700" marB="0"/>
                </a:tc>
                <a:tc>
                  <a:txBody>
                    <a:bodyPr/>
                    <a:lstStyle/>
                    <a:p>
                      <a:pPr indent="21590" algn="ctr">
                        <a:lnSpc>
                          <a:spcPct val="150000"/>
                        </a:lnSpc>
                        <a:spcAft>
                          <a:spcPts val="0"/>
                        </a:spcAft>
                      </a:pPr>
                      <a:r>
                        <a:rPr lang="ru-RU" sz="1400" b="1" dirty="0">
                          <a:latin typeface="Calibri"/>
                          <a:ea typeface="Calibri"/>
                          <a:cs typeface="Times New Roman"/>
                        </a:rPr>
                        <a:t>Социальная зрелость</a:t>
                      </a:r>
                    </a:p>
                  </a:txBody>
                  <a:tcPr marL="68580" marR="68580" marT="12700" marB="0"/>
                </a:tc>
                <a:tc>
                  <a:txBody>
                    <a:bodyPr/>
                    <a:lstStyle/>
                    <a:p>
                      <a:pPr indent="20955" algn="ctr">
                        <a:lnSpc>
                          <a:spcPct val="150000"/>
                        </a:lnSpc>
                        <a:spcAft>
                          <a:spcPts val="0"/>
                        </a:spcAft>
                      </a:pPr>
                      <a:r>
                        <a:rPr lang="ru-RU" sz="1400" b="1">
                          <a:latin typeface="Calibri"/>
                          <a:ea typeface="Calibri"/>
                          <a:cs typeface="Times New Roman"/>
                        </a:rPr>
                        <a:t>Личностные качества</a:t>
                      </a:r>
                    </a:p>
                  </a:txBody>
                  <a:tcPr marL="68580" marR="68580" marT="12700" marB="0"/>
                </a:tc>
              </a:tr>
              <a:tr h="941824">
                <a:tc>
                  <a:txBody>
                    <a:bodyPr/>
                    <a:lstStyle/>
                    <a:p>
                      <a:pPr marL="203200">
                        <a:lnSpc>
                          <a:spcPct val="115000"/>
                        </a:lnSpc>
                        <a:spcAft>
                          <a:spcPts val="0"/>
                        </a:spcAft>
                      </a:pPr>
                      <a:r>
                        <a:rPr lang="ru-RU" sz="1400" b="1" u="sng" dirty="0">
                          <a:solidFill>
                            <a:schemeClr val="tx1"/>
                          </a:solidFill>
                          <a:latin typeface="Calibri"/>
                          <a:ea typeface="Calibri"/>
                          <a:cs typeface="Times New Roman"/>
                        </a:rPr>
                        <a:t>Ребенок:</a:t>
                      </a:r>
                      <a:endParaRPr lang="ru-RU" sz="1400" b="1" dirty="0">
                        <a:solidFill>
                          <a:schemeClr val="tx1"/>
                        </a:solidFill>
                        <a:latin typeface="Calibri"/>
                        <a:ea typeface="Calibri"/>
                        <a:cs typeface="Times New Roman"/>
                      </a:endParaRPr>
                    </a:p>
                    <a:p>
                      <a:pPr marL="342900" lvl="0" indent="-342900">
                        <a:lnSpc>
                          <a:spcPct val="115000"/>
                        </a:lnSpc>
                        <a:spcAft>
                          <a:spcPts val="0"/>
                        </a:spcAft>
                        <a:buFont typeface="Wingdings"/>
                        <a:buChar char=""/>
                        <a:tabLst>
                          <a:tab pos="457200" algn="l"/>
                        </a:tabLst>
                      </a:pPr>
                      <a:r>
                        <a:rPr lang="ru-RU" sz="1400" b="1" dirty="0">
                          <a:solidFill>
                            <a:schemeClr val="tx1"/>
                          </a:solidFill>
                          <a:latin typeface="Calibri"/>
                          <a:ea typeface="Calibri"/>
                          <a:cs typeface="Times New Roman"/>
                        </a:rPr>
                        <a:t>способен к практическому и умственному экспериментированию, обобщению, установлению причинно-следственных связей и речевому планированию; </a:t>
                      </a:r>
                    </a:p>
                    <a:p>
                      <a:pPr marL="342900" lvl="0" indent="-342900">
                        <a:lnSpc>
                          <a:spcPct val="115000"/>
                        </a:lnSpc>
                        <a:spcAft>
                          <a:spcPts val="0"/>
                        </a:spcAft>
                        <a:buFont typeface="Wingdings"/>
                        <a:buChar char=""/>
                        <a:tabLst>
                          <a:tab pos="457200" algn="l"/>
                        </a:tabLst>
                      </a:pPr>
                      <a:r>
                        <a:rPr lang="ru-RU" sz="1400" b="1" dirty="0">
                          <a:solidFill>
                            <a:schemeClr val="tx1"/>
                          </a:solidFill>
                          <a:latin typeface="Calibri"/>
                          <a:ea typeface="Calibri"/>
                          <a:cs typeface="Times New Roman"/>
                        </a:rPr>
                        <a:t>может применить самостоятельно усвоенные знания и способы деятельности  для решения готовых задач;</a:t>
                      </a:r>
                    </a:p>
                    <a:p>
                      <a:pPr marL="342900" lvl="0" indent="-342900">
                        <a:lnSpc>
                          <a:spcPct val="115000"/>
                        </a:lnSpc>
                        <a:spcAft>
                          <a:spcPts val="0"/>
                        </a:spcAft>
                        <a:buFont typeface="Wingdings"/>
                        <a:buChar char=""/>
                        <a:tabLst>
                          <a:tab pos="457200" algn="l"/>
                        </a:tabLst>
                      </a:pPr>
                      <a:r>
                        <a:rPr lang="ru-RU" sz="1400" b="1" dirty="0">
                          <a:solidFill>
                            <a:schemeClr val="tx1"/>
                          </a:solidFill>
                          <a:latin typeface="Calibri"/>
                          <a:ea typeface="Calibri"/>
                          <a:cs typeface="Times New Roman"/>
                        </a:rPr>
                        <a:t>владеет предпосылками учебной деятельности, умеет работать по правилу и образцу, умеет слушать взрослого и выполнять его инструкции;</a:t>
                      </a:r>
                    </a:p>
                    <a:p>
                      <a:pPr marL="342900" lvl="0" indent="-342900">
                        <a:lnSpc>
                          <a:spcPct val="115000"/>
                        </a:lnSpc>
                        <a:spcAft>
                          <a:spcPts val="0"/>
                        </a:spcAft>
                        <a:buFont typeface="Wingdings"/>
                        <a:buChar char=""/>
                        <a:tabLst>
                          <a:tab pos="457200" algn="l"/>
                        </a:tabLst>
                      </a:pPr>
                      <a:r>
                        <a:rPr lang="ru-RU" sz="1400" b="1" dirty="0">
                          <a:solidFill>
                            <a:schemeClr val="tx1"/>
                          </a:solidFill>
                          <a:latin typeface="Calibri"/>
                          <a:ea typeface="Calibri"/>
                          <a:cs typeface="Times New Roman"/>
                        </a:rPr>
                        <a:t>  проявляет осведомленность в разных сферах жизни.</a:t>
                      </a:r>
                    </a:p>
                  </a:txBody>
                  <a:tcPr marL="68580" marR="68580" marT="12700" marB="0">
                    <a:solidFill>
                      <a:schemeClr val="tx2">
                        <a:lumMod val="40000"/>
                        <a:lumOff val="60000"/>
                      </a:schemeClr>
                    </a:solidFill>
                  </a:tcPr>
                </a:tc>
                <a:tc>
                  <a:txBody>
                    <a:bodyPr/>
                    <a:lstStyle/>
                    <a:p>
                      <a:pPr indent="21590">
                        <a:lnSpc>
                          <a:spcPct val="115000"/>
                        </a:lnSpc>
                        <a:spcAft>
                          <a:spcPts val="1000"/>
                        </a:spcAft>
                      </a:pPr>
                      <a:r>
                        <a:rPr lang="ru-RU" sz="1400" b="1" u="sng" dirty="0">
                          <a:solidFill>
                            <a:schemeClr val="tx1"/>
                          </a:solidFill>
                          <a:latin typeface="Calibri"/>
                          <a:ea typeface="Calibri"/>
                          <a:cs typeface="Times New Roman"/>
                        </a:rPr>
                        <a:t>Ребенок:</a:t>
                      </a:r>
                      <a:endParaRPr lang="ru-RU" sz="1400" b="1" dirty="0">
                        <a:solidFill>
                          <a:schemeClr val="tx1"/>
                        </a:solidFill>
                        <a:latin typeface="Calibri"/>
                        <a:ea typeface="Calibri"/>
                        <a:cs typeface="Times New Roman"/>
                      </a:endParaRP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понимает разный характер отношения к нему окружающих взрослых и сверстников, выражает свое отношение к ним; </a:t>
                      </a: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выбирает соответствующую линию поведения; </a:t>
                      </a: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умеет заметить изменения настроения взрослого и сверстника; </a:t>
                      </a: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учитывает желания других людей; </a:t>
                      </a: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освоил различные виды детской деятельности;</a:t>
                      </a:r>
                    </a:p>
                    <a:p>
                      <a:pPr marL="342900" lvl="0" indent="-342900">
                        <a:lnSpc>
                          <a:spcPct val="115000"/>
                        </a:lnSpc>
                        <a:spcAft>
                          <a:spcPts val="0"/>
                        </a:spcAft>
                        <a:buFont typeface="Wingdings"/>
                        <a:buChar char=""/>
                      </a:pPr>
                      <a:r>
                        <a:rPr lang="ru-RU" sz="1400" b="1" dirty="0">
                          <a:solidFill>
                            <a:schemeClr val="tx1"/>
                          </a:solidFill>
                          <a:latin typeface="Calibri"/>
                          <a:ea typeface="Calibri"/>
                          <a:cs typeface="Times New Roman"/>
                        </a:rPr>
                        <a:t>способен к установлению устойчивых контактов со сверстниками.</a:t>
                      </a:r>
                    </a:p>
                  </a:txBody>
                  <a:tcPr marL="68580" marR="68580" marT="12700" marB="0">
                    <a:solidFill>
                      <a:schemeClr val="tx2">
                        <a:lumMod val="40000"/>
                        <a:lumOff val="60000"/>
                      </a:schemeClr>
                    </a:solidFill>
                  </a:tcPr>
                </a:tc>
                <a:tc>
                  <a:txBody>
                    <a:bodyPr/>
                    <a:lstStyle/>
                    <a:p>
                      <a:pPr marL="228600">
                        <a:lnSpc>
                          <a:spcPct val="115000"/>
                        </a:lnSpc>
                        <a:spcAft>
                          <a:spcPts val="1000"/>
                        </a:spcAft>
                      </a:pPr>
                      <a:endParaRPr lang="ru-RU" sz="1400" b="1" dirty="0">
                        <a:solidFill>
                          <a:schemeClr val="tx1"/>
                        </a:solidFill>
                        <a:latin typeface="Calibri"/>
                        <a:ea typeface="Calibri"/>
                        <a:cs typeface="Times New Roman"/>
                      </a:endParaRP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эмоциональность</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общительность</a:t>
                      </a:r>
                    </a:p>
                    <a:p>
                      <a:pPr marL="342900" lvl="0" indent="-342900">
                        <a:lnSpc>
                          <a:spcPct val="115000"/>
                        </a:lnSpc>
                        <a:spcAft>
                          <a:spcPts val="0"/>
                        </a:spcAft>
                        <a:buFont typeface="Wingdings"/>
                        <a:buChar char=""/>
                        <a:tabLst>
                          <a:tab pos="228600" algn="l"/>
                        </a:tabLst>
                      </a:pPr>
                      <a:r>
                        <a:rPr lang="ru-RU" sz="1400" b="1" dirty="0" err="1">
                          <a:solidFill>
                            <a:schemeClr val="tx1"/>
                          </a:solidFill>
                          <a:latin typeface="Calibri"/>
                          <a:ea typeface="Calibri"/>
                          <a:cs typeface="Times New Roman"/>
                        </a:rPr>
                        <a:t>креативность</a:t>
                      </a:r>
                      <a:r>
                        <a:rPr lang="ru-RU" sz="1400" b="1" dirty="0">
                          <a:solidFill>
                            <a:schemeClr val="tx1"/>
                          </a:solidFill>
                          <a:latin typeface="Calibri"/>
                          <a:ea typeface="Calibri"/>
                          <a:cs typeface="Times New Roman"/>
                        </a:rPr>
                        <a:t> </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произвольность</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инициативность</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самостоятельность и ответственность </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самооценка </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отзывчивость</a:t>
                      </a:r>
                    </a:p>
                    <a:p>
                      <a:pPr marL="342900" lvl="0" indent="-342900">
                        <a:lnSpc>
                          <a:spcPct val="115000"/>
                        </a:lnSpc>
                        <a:spcAft>
                          <a:spcPts val="0"/>
                        </a:spcAft>
                        <a:buFont typeface="Wingdings"/>
                        <a:buChar char=""/>
                        <a:tabLst>
                          <a:tab pos="228600" algn="l"/>
                        </a:tabLst>
                      </a:pPr>
                      <a:r>
                        <a:rPr lang="ru-RU" sz="1400" b="1" dirty="0">
                          <a:solidFill>
                            <a:schemeClr val="tx1"/>
                          </a:solidFill>
                          <a:latin typeface="Calibri"/>
                          <a:ea typeface="Calibri"/>
                          <a:cs typeface="Times New Roman"/>
                        </a:rPr>
                        <a:t>свобода поведения.</a:t>
                      </a:r>
                    </a:p>
                  </a:txBody>
                  <a:tcPr marL="68580" marR="68580" marT="12700" marB="0">
                    <a:solidFill>
                      <a:schemeClr val="tx2">
                        <a:lumMod val="40000"/>
                        <a:lumOff val="60000"/>
                      </a:schemeClr>
                    </a:solid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738</Words>
  <Application>Microsoft Office PowerPoint</Application>
  <PresentationFormat>Экран (4:3)</PresentationFormat>
  <Paragraphs>149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художественно-эстетическому развитию детей «СВЕТЛЯЧОК»</vt:lpstr>
      <vt:lpstr>«Школьное обучение никогда не начинается с пустого места, а всегда опирается на определённую стадию развития, проделанную ребёнком.» </vt:lpstr>
      <vt:lpstr>                Преемственность между ДОУ и школой - процесс, в котором на дошкольной ступени образования сохраняется ценность дошкольного детства и формируются фундаментальные личностные качества ребёнка, которые служат основой успешности школьного обучения.  В тоже время школа, как преемник дошкольной ступени образования, опирается на достижения ребёнка-дошкольника. </vt:lpstr>
      <vt:lpstr>   </vt:lpstr>
      <vt:lpstr> На современном этапе произошло смещение акцента в понимании готовности ребенка к обучению в школе с интеллектуальной на личностную готовность, которая определяется сформированной «внутренней позицией школьника»</vt:lpstr>
      <vt:lpstr>Для современного  первоклассника становится важным не столько обладать инструментом познания, сколько уметь им осознанно пользоваться.  Во главу угла выходят сформированные познавательные мотивы обучения, то есть сознательное желание ребенка учиться, познавать что-то новое, опираясь на уже полученные знания.</vt:lpstr>
      <vt:lpstr>   </vt:lpstr>
      <vt:lpstr>  Детский сад «Светлячок» реализует основную общеобразовательную программу дошкольного образования в группах общеразвивающей направленности с приоритетным осуществлением развития воспитанников по художественно-эстетическому направлению  разработанную  педагогическим коллективом ДОУ с учетом программы «ОТ РОЖДЕНИЯ ДО ШКОЛЫ» под редакцией Н. Е. Вераксы,  Т. С. Комаровой, М. А. Васильевой.  </vt:lpstr>
      <vt:lpstr>             Модель выпускника МБДОУ  д/с «Светлячок» </vt:lpstr>
      <vt:lpstr>      Модель выпускника МБДОУ          д/с «Светлячок»</vt:lpstr>
      <vt:lpstr>Преемственность МБДОУ д/с «Светлячок» и МБОУ гимназия представляет собой взаимосвязь содержания воспитательно-образовательной работы, целей, задач, методов ее осуществления. Отношения преемственности между ДОУ и гимназией закреплены в договоре</vt:lpstr>
      <vt:lpstr> Цель преемственности –  реализация единой линии развития ребёнка на этапах дошкольного и начального школьного детства, на основе целостного, последовательного, перспективного педагогического процесса. </vt:lpstr>
      <vt:lpstr>   Задачи непрерывного          образования на дошкольной ступени:</vt:lpstr>
      <vt:lpstr>   Задачи непрерывного              образования на дошкольной ступени:</vt:lpstr>
      <vt:lpstr>      Задачи непрерывного       образования на ступени начальной школы: </vt:lpstr>
      <vt:lpstr>    Задачи непрерывного        образования на ступени начальной школы:</vt:lpstr>
      <vt:lpstr>            Этапы работы по осуществлению преемственности ДОУ со школой:</vt:lpstr>
      <vt:lpstr> Основные направления      обеспечения преемственности между дошкольным и школьным образованием:</vt:lpstr>
      <vt:lpstr>Экскурсия в школу</vt:lpstr>
      <vt:lpstr>         Библиотека и кабинеты труда</vt:lpstr>
      <vt:lpstr>         Спортивный и актовый залы       дети ощутили себя в роли выступающих и зрителей</vt:lpstr>
      <vt:lpstr>Выступление учителя на родительском собрании</vt:lpstr>
      <vt:lpstr>Спортивное развлечение с выпускниками</vt:lpstr>
      <vt:lpstr>Учащиеся музыкальной  школы у нас в гостях</vt:lpstr>
      <vt:lpstr>В гости пришли –            воспитателей навестить и чаю с пирогами попить</vt:lpstr>
      <vt:lpstr>         Психологическая готовность          детей к школе</vt:lpstr>
      <vt:lpstr>Вывод</vt:lpstr>
      <vt:lpstr>     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Валера</cp:lastModifiedBy>
  <cp:revision>14</cp:revision>
  <dcterms:created xsi:type="dcterms:W3CDTF">2013-01-06T18:32:13Z</dcterms:created>
  <dcterms:modified xsi:type="dcterms:W3CDTF">2015-04-09T14:59:57Z</dcterms:modified>
</cp:coreProperties>
</file>