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2" d="100"/>
          <a:sy n="102" d="100"/>
        </p:scale>
        <p:origin x="-2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pPr/>
              <a:t>18.03.2012</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18.03.2012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18.03.2012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18.03.2012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18.03.2012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18.03.2012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18.03.2012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18.03.2012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18.03.2012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18.03.2012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18.03.2012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pPr/>
              <a:t>18.03.2012</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effectLst/>
              </a:rPr>
              <a:t>Решение уравнений, содержащих параметры.</a:t>
            </a:r>
            <a:endParaRPr lang="ru-RU" dirty="0"/>
          </a:p>
        </p:txBody>
      </p:sp>
      <p:sp>
        <p:nvSpPr>
          <p:cNvPr id="3" name="Подзаголовок 2"/>
          <p:cNvSpPr>
            <a:spLocks noGrp="1"/>
          </p:cNvSpPr>
          <p:nvPr>
            <p:ph type="subTitle" idx="1"/>
          </p:nvPr>
        </p:nvSpPr>
        <p:spPr>
          <a:xfrm>
            <a:off x="2123728" y="4293096"/>
            <a:ext cx="6616824" cy="2112640"/>
          </a:xfrm>
        </p:spPr>
        <p:txBody>
          <a:bodyPr>
            <a:normAutofit/>
          </a:bodyPr>
          <a:lstStyle/>
          <a:p>
            <a:pPr algn="r"/>
            <a:r>
              <a:rPr lang="ru-RU" dirty="0"/>
              <a:t>Выполнил:</a:t>
            </a:r>
          </a:p>
          <a:p>
            <a:pPr algn="r"/>
            <a:r>
              <a:rPr lang="ru-RU" dirty="0"/>
              <a:t>ученик 11 класса</a:t>
            </a:r>
          </a:p>
          <a:p>
            <a:pPr algn="r"/>
            <a:r>
              <a:rPr lang="ru-RU" dirty="0"/>
              <a:t>гимназии №3 </a:t>
            </a:r>
            <a:r>
              <a:rPr lang="ru-RU" dirty="0" err="1"/>
              <a:t>г.Дербента</a:t>
            </a:r>
            <a:endParaRPr lang="ru-RU" dirty="0"/>
          </a:p>
          <a:p>
            <a:pPr algn="r"/>
            <a:r>
              <a:rPr lang="ru-RU" dirty="0"/>
              <a:t>Мамедов </a:t>
            </a:r>
            <a:r>
              <a:rPr lang="ru-RU" dirty="0" err="1"/>
              <a:t>Эльгар</a:t>
            </a:r>
            <a:r>
              <a:rPr lang="ru-RU" dirty="0"/>
              <a:t> </a:t>
            </a:r>
            <a:r>
              <a:rPr lang="ru-RU" dirty="0" err="1"/>
              <a:t>Судефович</a:t>
            </a:r>
            <a:endParaRPr lang="ru-RU" dirty="0"/>
          </a:p>
          <a:p>
            <a:endParaRPr lang="ru-RU" dirty="0"/>
          </a:p>
        </p:txBody>
      </p:sp>
    </p:spTree>
    <p:extLst>
      <p:ext uri="{BB962C8B-B14F-4D97-AF65-F5344CB8AC3E}">
        <p14:creationId xmlns:p14="http://schemas.microsoft.com/office/powerpoint/2010/main" xmlns="" val="1837679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161788"/>
            <a:ext cx="9036496" cy="6741368"/>
          </a:xfrm>
        </p:spPr>
        <p:txBody>
          <a:bodyPr/>
          <a:lstStyle/>
          <a:p>
            <a:r>
              <a:rPr lang="ru-RU" sz="3600" b="1" dirty="0" smtClean="0">
                <a:solidFill>
                  <a:schemeClr val="tx2">
                    <a:lumMod val="75000"/>
                  </a:schemeClr>
                </a:solidFill>
              </a:rPr>
              <a:t>Цель работы:</a:t>
            </a:r>
            <a:r>
              <a:rPr lang="ru-RU" sz="3600" dirty="0" smtClean="0"/>
              <a:t/>
            </a:r>
            <a:br>
              <a:rPr lang="ru-RU" sz="3600" dirty="0" smtClean="0"/>
            </a:br>
            <a:r>
              <a:rPr lang="ru-RU" sz="3200" dirty="0" smtClean="0"/>
              <a:t>выявить </a:t>
            </a:r>
            <a:r>
              <a:rPr lang="ru-RU" sz="3200" dirty="0"/>
              <a:t>наиболее </a:t>
            </a:r>
            <a:r>
              <a:rPr lang="ru-RU" sz="3200" dirty="0" smtClean="0"/>
              <a:t>рациональные </a:t>
            </a:r>
            <a:r>
              <a:rPr lang="ru-RU" sz="3200" dirty="0"/>
              <a:t>решения, быстро </a:t>
            </a:r>
            <a:r>
              <a:rPr lang="ru-RU" sz="3200" dirty="0" smtClean="0"/>
              <a:t>приводящие </a:t>
            </a:r>
            <a:r>
              <a:rPr lang="ru-RU" sz="3200" dirty="0"/>
              <a:t>к ответу</a:t>
            </a:r>
            <a:r>
              <a:rPr lang="ru-RU" sz="3200" dirty="0" smtClean="0"/>
              <a:t>.</a:t>
            </a:r>
            <a:br>
              <a:rPr lang="ru-RU" sz="3200" dirty="0" smtClean="0"/>
            </a:br>
            <a:r>
              <a:rPr lang="ru-RU" sz="3600" dirty="0"/>
              <a:t/>
            </a:r>
            <a:br>
              <a:rPr lang="ru-RU" sz="3600" dirty="0"/>
            </a:br>
            <a:r>
              <a:rPr lang="ru-RU" sz="3200" b="1" dirty="0"/>
              <a:t>Гипотеза </a:t>
            </a:r>
            <a:r>
              <a:rPr lang="ru-RU" sz="3200" b="1" dirty="0" smtClean="0"/>
              <a:t>исследования:</a:t>
            </a:r>
            <a:br>
              <a:rPr lang="ru-RU" sz="3200" b="1" dirty="0" smtClean="0"/>
            </a:br>
            <a:r>
              <a:rPr lang="ru-RU" sz="3200" b="1" dirty="0" smtClean="0"/>
              <a:t/>
            </a:r>
            <a:br>
              <a:rPr lang="ru-RU" sz="3200" b="1" dirty="0" smtClean="0"/>
            </a:br>
            <a:r>
              <a:rPr lang="ru-RU" sz="2800" dirty="0" smtClean="0"/>
              <a:t>позволит ли применение </a:t>
            </a:r>
            <a:r>
              <a:rPr lang="ru-RU" sz="2800" dirty="0"/>
              <a:t>разработанной на основе общих методов решения уравнений, содержащих параметры, методики их решения </a:t>
            </a:r>
            <a:r>
              <a:rPr lang="ru-RU" sz="2800" dirty="0" smtClean="0"/>
              <a:t>учащимся </a:t>
            </a:r>
            <a:r>
              <a:rPr lang="ru-RU" sz="2800" dirty="0"/>
              <a:t>решать уравнения, содержащие параметры, на сознательной </a:t>
            </a:r>
            <a:r>
              <a:rPr lang="ru-RU" sz="2800" dirty="0" smtClean="0"/>
              <a:t>основе</a:t>
            </a:r>
            <a:r>
              <a:rPr lang="ru-RU" sz="2800" smtClean="0"/>
              <a:t>, т.е.выбирать </a:t>
            </a:r>
            <a:r>
              <a:rPr lang="ru-RU" sz="2800" dirty="0" smtClean="0"/>
              <a:t>наиболее рациональный метод решения, применять разные методы решения.</a:t>
            </a:r>
            <a:br>
              <a:rPr lang="ru-RU" sz="2800" dirty="0" smtClean="0"/>
            </a:br>
            <a:r>
              <a:rPr lang="ru-RU" sz="2800" dirty="0" smtClean="0"/>
              <a:t> </a:t>
            </a:r>
            <a:br>
              <a:rPr lang="ru-RU" sz="2800" dirty="0" smtClean="0"/>
            </a:br>
            <a:r>
              <a:rPr lang="ru-RU" sz="2800" dirty="0" smtClean="0"/>
              <a:t/>
            </a:r>
            <a:br>
              <a:rPr lang="ru-RU" sz="2800" dirty="0" smtClean="0"/>
            </a:br>
            <a:r>
              <a:rPr lang="ru-RU" sz="3600" dirty="0" smtClean="0"/>
              <a:t/>
            </a:r>
            <a:br>
              <a:rPr lang="ru-RU" sz="3600" dirty="0" smtClean="0"/>
            </a:br>
            <a:r>
              <a:rPr lang="ru-RU" sz="3600" dirty="0" smtClean="0"/>
              <a:t/>
            </a:r>
            <a:br>
              <a:rPr lang="ru-RU" sz="3600" dirty="0" smtClean="0"/>
            </a:br>
            <a:endParaRPr lang="ru-RU" sz="3600" dirty="0"/>
          </a:p>
        </p:txBody>
      </p:sp>
    </p:spTree>
    <p:extLst>
      <p:ext uri="{BB962C8B-B14F-4D97-AF65-F5344CB8AC3E}">
        <p14:creationId xmlns:p14="http://schemas.microsoft.com/office/powerpoint/2010/main" xmlns="" val="3327943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Заголовок 2"/>
              <p:cNvSpPr>
                <a:spLocks noGrp="1"/>
              </p:cNvSpPr>
              <p:nvPr>
                <p:ph type="title"/>
              </p:nvPr>
            </p:nvSpPr>
            <p:spPr>
              <a:xfrm>
                <a:off x="107504" y="116632"/>
                <a:ext cx="8928992" cy="6624736"/>
              </a:xfrm>
            </p:spPr>
            <p:txBody>
              <a:bodyPr/>
              <a:lstStyle/>
              <a:p>
                <a:pPr algn="l"/>
                <a:r>
                  <a:rPr lang="ru-RU" sz="3600" b="1" dirty="0" smtClean="0">
                    <a:solidFill>
                      <a:schemeClr val="tx2">
                        <a:lumMod val="75000"/>
                      </a:schemeClr>
                    </a:solidFill>
                  </a:rPr>
                  <a:t>Линейные и квадратные уравнения, содержащие параметр.</a:t>
                </a:r>
                <a:br>
                  <a:rPr lang="ru-RU" sz="3600" b="1" dirty="0" smtClean="0">
                    <a:solidFill>
                      <a:schemeClr val="tx2">
                        <a:lumMod val="75000"/>
                      </a:schemeClr>
                    </a:solidFill>
                  </a:rPr>
                </a:br>
                <a:r>
                  <a:rPr lang="en-US" sz="3600" b="1" dirty="0"/>
                  <a:t>F</a:t>
                </a:r>
                <a:r>
                  <a:rPr lang="ru-RU" sz="3600" b="1" dirty="0"/>
                  <a:t>(</a:t>
                </a:r>
                <a:r>
                  <a:rPr lang="en-US" sz="3600" b="1" i="1" dirty="0"/>
                  <a:t>a</a:t>
                </a:r>
                <a:r>
                  <a:rPr lang="ru-RU" sz="3600" b="1" dirty="0"/>
                  <a:t>,</a:t>
                </a:r>
                <a:r>
                  <a:rPr lang="en-US" sz="3600" b="1" dirty="0"/>
                  <a:t>x</a:t>
                </a:r>
                <a:r>
                  <a:rPr lang="ru-RU" sz="3600" b="1" dirty="0"/>
                  <a:t>)=ƒ(</a:t>
                </a:r>
                <a:r>
                  <a:rPr lang="en-US" sz="3600" b="1" i="1" dirty="0"/>
                  <a:t>a</a:t>
                </a:r>
                <a:r>
                  <a:rPr lang="ru-RU" sz="3600" b="1" dirty="0"/>
                  <a:t>)</a:t>
                </a:r>
                <a:r>
                  <a:rPr lang="en-US" sz="3600" b="1" dirty="0"/>
                  <a:t>x</a:t>
                </a:r>
                <a:r>
                  <a:rPr lang="ru-RU" sz="3600" b="1" baseline="30000" dirty="0"/>
                  <a:t>2</a:t>
                </a:r>
                <a:r>
                  <a:rPr lang="en-US" sz="3600" b="1" i="1" dirty="0"/>
                  <a:t>+g(a)</a:t>
                </a:r>
                <a:r>
                  <a:rPr lang="en-US" sz="3600" b="1" i="1" dirty="0" err="1"/>
                  <a:t>x+h</a:t>
                </a:r>
                <a:r>
                  <a:rPr lang="en-US" sz="3600" b="1" i="1" dirty="0"/>
                  <a:t>(a</a:t>
                </a:r>
                <a:r>
                  <a:rPr lang="en-US" sz="3600" b="1" i="1" dirty="0" smtClean="0"/>
                  <a:t>).</a:t>
                </a:r>
                <a:r>
                  <a:rPr lang="ru-RU" sz="3600" i="1" dirty="0" smtClean="0"/>
                  <a:t/>
                </a:r>
                <a:br>
                  <a:rPr lang="ru-RU" sz="3600" i="1" dirty="0" smtClean="0"/>
                </a:br>
                <a:r>
                  <a:rPr lang="ru-RU" sz="3600" i="1" dirty="0"/>
                  <a:t/>
                </a:r>
                <a:br>
                  <a:rPr lang="ru-RU" sz="3600" i="1" dirty="0"/>
                </a:br>
                <a:r>
                  <a:rPr lang="ru-RU" sz="3600" i="1" dirty="0" smtClean="0"/>
                  <a:t/>
                </a:r>
                <a:br>
                  <a:rPr lang="ru-RU" sz="3600" i="1" dirty="0" smtClean="0"/>
                </a:br>
                <a:r>
                  <a:rPr lang="en-US" sz="2800" dirty="0"/>
                  <a:t>1.f(a</a:t>
                </a:r>
                <a:r>
                  <a:rPr lang="en-US" sz="2800" dirty="0"/>
                  <a:t>)=g(a)=h(a)=0,</a:t>
                </a:r>
                <a:r>
                  <a:rPr lang="ru-RU" sz="2800" dirty="0"/>
                  <a:t>тогда </a:t>
                </a:r>
                <a:r>
                  <a:rPr lang="en-US" sz="2800" dirty="0"/>
                  <a:t>x</a:t>
                </a:r>
                <a:r>
                  <a:rPr lang="ru-RU" sz="2800" dirty="0"/>
                  <a:t>Є(-∞;+∞),</a:t>
                </a:r>
                <a:br>
                  <a:rPr lang="ru-RU" sz="2800" dirty="0"/>
                </a:br>
                <a:r>
                  <a:rPr lang="ru-RU" sz="2800" dirty="0"/>
                  <a:t>2.</a:t>
                </a:r>
                <a:r>
                  <a:rPr lang="en-US" sz="2800" dirty="0"/>
                  <a:t>f(a</a:t>
                </a:r>
                <a:r>
                  <a:rPr lang="en-US" sz="2800" dirty="0"/>
                  <a:t>)=g(a)=0 </a:t>
                </a:r>
                <a:r>
                  <a:rPr lang="ru-RU" sz="2800" dirty="0"/>
                  <a:t>и </a:t>
                </a:r>
                <a:r>
                  <a:rPr lang="en-US" sz="2800" dirty="0"/>
                  <a:t>h(a)≠0,</a:t>
                </a:r>
                <a:r>
                  <a:rPr lang="ru-RU" sz="2800" dirty="0"/>
                  <a:t>тогда решений нет,</a:t>
                </a:r>
                <a:br>
                  <a:rPr lang="ru-RU" sz="2800" dirty="0"/>
                </a:br>
                <a:r>
                  <a:rPr lang="ru-RU" sz="2800" dirty="0"/>
                  <a:t>3.</a:t>
                </a:r>
                <a:r>
                  <a:rPr lang="en-US" sz="2800" dirty="0"/>
                  <a:t>f(a</a:t>
                </a:r>
                <a:r>
                  <a:rPr lang="en-US" sz="2800" dirty="0"/>
                  <a:t>)=0 </a:t>
                </a:r>
                <a:r>
                  <a:rPr lang="ru-RU" sz="2800" dirty="0"/>
                  <a:t>и </a:t>
                </a:r>
                <a:r>
                  <a:rPr lang="en-US" sz="2800" dirty="0"/>
                  <a:t>g(a)≠0,</a:t>
                </a:r>
                <a:r>
                  <a:rPr lang="ru-RU" sz="2800" dirty="0"/>
                  <a:t>тогда </a:t>
                </a:r>
                <a:r>
                  <a:rPr lang="en-US" sz="2800" dirty="0"/>
                  <a:t>x=- (ℎ(𝑎))/(𝑔(𝑎))</a:t>
                </a:r>
                <a:br>
                  <a:rPr lang="en-US" sz="2800" dirty="0"/>
                </a:br>
                <a:r>
                  <a:rPr lang="en-US" sz="2800" dirty="0"/>
                  <a:t>4.f(a</a:t>
                </a:r>
                <a:r>
                  <a:rPr lang="en-US" sz="2800" dirty="0"/>
                  <a:t>)≠</a:t>
                </a:r>
                <a:r>
                  <a:rPr lang="en-US" sz="2800" dirty="0"/>
                  <a:t>0,D=</a:t>
                </a:r>
                <a14:m>
                  <m:oMath xmlns:m="http://schemas.openxmlformats.org/officeDocument/2006/math">
                    <m:sSup>
                      <m:sSupPr>
                        <m:ctrlPr>
                          <a:rPr lang="en-US" sz="2800" i="1">
                            <a:latin typeface="Cambria Math"/>
                          </a:rPr>
                        </m:ctrlPr>
                      </m:sSupPr>
                      <m:e>
                        <m:r>
                          <a:rPr lang="en-US" sz="2800" i="1">
                            <a:latin typeface="Cambria Math"/>
                          </a:rPr>
                          <m:t>𝑔</m:t>
                        </m:r>
                      </m:e>
                      <m:sup>
                        <m:r>
                          <a:rPr lang="en-US" sz="2800" i="1">
                            <a:latin typeface="Cambria Math"/>
                          </a:rPr>
                          <m:t>2</m:t>
                        </m:r>
                      </m:sup>
                    </m:sSup>
                  </m:oMath>
                </a14:m>
                <a:r>
                  <a:rPr lang="en-US" sz="2800" dirty="0"/>
                  <a:t>(</a:t>
                </a:r>
                <a:r>
                  <a:rPr lang="en-US" sz="2800" dirty="0"/>
                  <a:t>a)-4ƒ(a)h(a)=0, </a:t>
                </a:r>
                <a:r>
                  <a:rPr lang="ru-RU" sz="2800" dirty="0"/>
                  <a:t>тогда </a:t>
                </a:r>
                <a:r>
                  <a:rPr lang="en-US" sz="2800" dirty="0"/>
                  <a:t>x=-(𝑔(𝑎))/2ƒ(𝑎) ,</a:t>
                </a:r>
                <a:br>
                  <a:rPr lang="en-US" sz="2800" dirty="0"/>
                </a:br>
                <a:r>
                  <a:rPr lang="en-US" sz="2800" dirty="0"/>
                  <a:t>5.f(a</a:t>
                </a:r>
                <a:r>
                  <a:rPr lang="en-US" sz="2800" dirty="0"/>
                  <a:t>)≠0,D&lt;0, </a:t>
                </a:r>
                <a:r>
                  <a:rPr lang="ru-RU" sz="2800" dirty="0"/>
                  <a:t>тогда решений нет,</a:t>
                </a:r>
                <a:br>
                  <a:rPr lang="ru-RU" sz="2800" dirty="0"/>
                </a:br>
                <a:r>
                  <a:rPr lang="ru-RU" sz="2800" dirty="0"/>
                  <a:t>6.</a:t>
                </a:r>
                <a:r>
                  <a:rPr lang="en-US" sz="2800" dirty="0"/>
                  <a:t>f(a</a:t>
                </a:r>
                <a:r>
                  <a:rPr lang="en-US" sz="2800" dirty="0"/>
                  <a:t>)≠0,D&gt;0,</a:t>
                </a:r>
                <a:r>
                  <a:rPr lang="ru-RU" sz="2800" dirty="0"/>
                  <a:t>тогда </a:t>
                </a:r>
                <a:r>
                  <a:rPr lang="en-US" sz="2800" dirty="0"/>
                  <a:t>x=(−𝑔(𝑎)±√𝐷)/(2ƒ(𝑎</a:t>
                </a:r>
                <a:r>
                  <a:rPr lang="en-US" sz="2800" dirty="0" smtClean="0"/>
                  <a:t>)).</a:t>
                </a:r>
                <a:r>
                  <a:rPr lang="ru-RU" sz="2800" dirty="0" smtClean="0"/>
                  <a:t/>
                </a:r>
                <a:br>
                  <a:rPr lang="ru-RU" sz="2800" dirty="0" smtClean="0"/>
                </a:br>
                <a:r>
                  <a:rPr lang="en-US" sz="3600" dirty="0"/>
                  <a:t/>
                </a:r>
                <a:br>
                  <a:rPr lang="en-US" sz="3600" dirty="0"/>
                </a:br>
                <a:endParaRPr lang="ru-RU" sz="3600" b="1" dirty="0">
                  <a:solidFill>
                    <a:schemeClr val="tx2">
                      <a:lumMod val="75000"/>
                    </a:schemeClr>
                  </a:solidFill>
                </a:endParaRPr>
              </a:p>
            </p:txBody>
          </p:sp>
        </mc:Choice>
        <mc:Fallback>
          <p:sp>
            <p:nvSpPr>
              <p:cNvPr id="3" name="Заголовок 2"/>
              <p:cNvSpPr>
                <a:spLocks noGrp="1" noRot="1" noChangeAspect="1" noMove="1" noResize="1" noEditPoints="1" noAdjustHandles="1" noChangeArrowheads="1" noChangeShapeType="1" noTextEdit="1"/>
              </p:cNvSpPr>
              <p:nvPr>
                <p:ph type="title"/>
              </p:nvPr>
            </p:nvSpPr>
            <p:spPr>
              <a:xfrm>
                <a:off x="107504" y="116632"/>
                <a:ext cx="8928992" cy="6624736"/>
              </a:xfrm>
              <a:blipFill rotWithShape="1">
                <a:blip r:embed="rId2"/>
                <a:stretch>
                  <a:fillRect l="-2117" t="-460"/>
                </a:stretch>
              </a:blipFill>
            </p:spPr>
            <p:txBody>
              <a:bodyPr/>
              <a:lstStyle/>
              <a:p>
                <a:r>
                  <a:rPr lang="ru-RU">
                    <a:noFill/>
                  </a:rPr>
                  <a:t> </a:t>
                </a:r>
              </a:p>
            </p:txBody>
          </p:sp>
        </mc:Fallback>
      </mc:AlternateContent>
    </p:spTree>
    <p:extLst>
      <p:ext uri="{BB962C8B-B14F-4D97-AF65-F5344CB8AC3E}">
        <p14:creationId xmlns:p14="http://schemas.microsoft.com/office/powerpoint/2010/main" xmlns="" val="3691485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Заголовок 2"/>
              <p:cNvSpPr>
                <a:spLocks noGrp="1"/>
              </p:cNvSpPr>
              <p:nvPr>
                <p:ph type="title"/>
              </p:nvPr>
            </p:nvSpPr>
            <p:spPr>
              <a:xfrm>
                <a:off x="35614" y="116632"/>
                <a:ext cx="9108386" cy="6741368"/>
              </a:xfrm>
            </p:spPr>
            <p:txBody>
              <a:bodyPr/>
              <a:lstStyle/>
              <a:p>
                <a:pPr algn="l"/>
                <a:r>
                  <a:rPr lang="ru-RU" sz="3600" b="1" i="1" spc="100" dirty="0" smtClean="0">
                    <a:solidFill>
                      <a:schemeClr val="tx2">
                        <a:lumMod val="75000"/>
                      </a:schemeClr>
                    </a:solidFill>
                    <a:ea typeface="Times New Roman"/>
                    <a:cs typeface="Times New Roman"/>
                  </a:rPr>
                  <a:t>Пример:</a:t>
                </a:r>
                <a:r>
                  <a:rPr lang="ru-RU" sz="3600" b="1" dirty="0" smtClean="0">
                    <a:solidFill>
                      <a:schemeClr val="tx2">
                        <a:lumMod val="75000"/>
                      </a:schemeClr>
                    </a:solidFill>
                    <a:ea typeface="Times New Roman"/>
                  </a:rPr>
                  <a:t/>
                </a:r>
                <a:r>
                  <a:rPr lang="ru-RU" sz="2400" dirty="0">
                    <a:ea typeface="Times New Roman"/>
                  </a:rPr>
                  <a:t>Решить </a:t>
                </a:r>
                <a:r>
                  <a:rPr lang="ru-RU" sz="2400" dirty="0">
                    <a:ea typeface="Times New Roman"/>
                  </a:rPr>
                  <a:t>уравнение</a:t>
                </a:r>
                <a:br>
                  <a:rPr lang="ru-RU" sz="2400" dirty="0">
                    <a:ea typeface="Times New Roman"/>
                  </a:rPr>
                </a:br>
                <a:r>
                  <a:rPr lang="ru-RU" sz="2400" i="1" spc="150" dirty="0">
                    <a:latin typeface="Tahoma"/>
                    <a:ea typeface="Tahoma"/>
                    <a:cs typeface="Tahoma"/>
                  </a:rPr>
                  <a:t>2</a:t>
                </a:r>
                <a:r>
                  <a:rPr lang="en-US" sz="2400" i="1" spc="150" dirty="0">
                    <a:latin typeface="Tahoma"/>
                    <a:ea typeface="Tahoma"/>
                    <a:cs typeface="Tahoma"/>
                  </a:rPr>
                  <a:t>a</a:t>
                </a:r>
                <a:r>
                  <a:rPr lang="ru-RU" sz="2400" i="1" spc="150" dirty="0">
                    <a:latin typeface="Tahoma"/>
                    <a:ea typeface="Tahoma"/>
                    <a:cs typeface="Tahoma"/>
                  </a:rPr>
                  <a:t>*(</a:t>
                </a:r>
                <a:r>
                  <a:rPr lang="en-US" sz="2400" i="1" spc="150" dirty="0">
                    <a:latin typeface="Tahoma"/>
                    <a:ea typeface="Tahoma"/>
                    <a:cs typeface="Tahoma"/>
                  </a:rPr>
                  <a:t>a</a:t>
                </a:r>
                <a:r>
                  <a:rPr lang="ru-RU" sz="2400" i="1" spc="150" dirty="0">
                    <a:latin typeface="Tahoma"/>
                    <a:ea typeface="Tahoma"/>
                    <a:cs typeface="Tahoma"/>
                  </a:rPr>
                  <a:t>-2)*</a:t>
                </a:r>
                <a:r>
                  <a:rPr lang="en-US" sz="2400" i="1" spc="150" dirty="0">
                    <a:latin typeface="Tahoma"/>
                    <a:ea typeface="Tahoma"/>
                    <a:cs typeface="Tahoma"/>
                  </a:rPr>
                  <a:t>x</a:t>
                </a:r>
                <a:r>
                  <a:rPr lang="ru-RU" sz="2400" i="1" spc="150" dirty="0">
                    <a:latin typeface="Tahoma"/>
                    <a:ea typeface="Tahoma"/>
                    <a:cs typeface="Tahoma"/>
                  </a:rPr>
                  <a:t>=</a:t>
                </a:r>
                <a:r>
                  <a:rPr lang="en-US" sz="2400" i="1" spc="150" dirty="0">
                    <a:latin typeface="Tahoma"/>
                    <a:ea typeface="Tahoma"/>
                    <a:cs typeface="Tahoma"/>
                  </a:rPr>
                  <a:t>a</a:t>
                </a:r>
                <a:r>
                  <a:rPr lang="ru-RU" sz="2400" i="1" spc="150" dirty="0">
                    <a:latin typeface="Tahoma"/>
                    <a:ea typeface="Tahoma"/>
                    <a:cs typeface="Tahoma"/>
                  </a:rPr>
                  <a:t>-2</a:t>
                </a:r>
                <a:r>
                  <a:rPr lang="ru-RU" sz="2400" i="1" spc="150" dirty="0">
                    <a:latin typeface="Tahoma"/>
                    <a:ea typeface="Tahoma"/>
                    <a:cs typeface="Tahoma"/>
                  </a:rPr>
                  <a:t>.</a:t>
                </a:r>
                <a:r>
                  <a:rPr lang="ru-RU" sz="2400" dirty="0">
                    <a:ea typeface="Times New Roman"/>
                  </a:rPr>
                  <a:t/>
                </a:r>
                <a:br>
                  <a:rPr lang="ru-RU" sz="2400" dirty="0">
                    <a:ea typeface="Times New Roman"/>
                  </a:rPr>
                </a:br>
                <a:r>
                  <a:rPr lang="ru-RU" sz="2400" b="1" i="1" spc="100" dirty="0">
                    <a:ea typeface="Times New Roman"/>
                    <a:cs typeface="Times New Roman"/>
                  </a:rPr>
                  <a:t>Решение.</a:t>
                </a:r>
                <a:r>
                  <a:rPr lang="ru-RU" sz="2400" b="1" dirty="0">
                    <a:ea typeface="Times New Roman"/>
                  </a:rPr>
                  <a:t/>
                </a:r>
                <a:r>
                  <a:rPr lang="ru-RU" sz="2400" dirty="0">
                    <a:ea typeface="Times New Roman"/>
                  </a:rPr>
                  <a:t>Контрольными </a:t>
                </a:r>
                <a:r>
                  <a:rPr lang="ru-RU" sz="2400" dirty="0">
                    <a:ea typeface="Times New Roman"/>
                  </a:rPr>
                  <a:t>будут </a:t>
                </a:r>
                <a:r>
                  <a:rPr lang="ru-RU" sz="2400" dirty="0">
                    <a:ea typeface="Times New Roman"/>
                  </a:rPr>
                  <a:t>значения параметра </a:t>
                </a:r>
                <a:r>
                  <a:rPr lang="ru-RU" sz="2400" i="1" dirty="0">
                    <a:ea typeface="Times New Roman"/>
                  </a:rPr>
                  <a:t>а</a:t>
                </a:r>
                <a:r>
                  <a:rPr lang="ru-RU" sz="2400" dirty="0">
                    <a:ea typeface="Times New Roman"/>
                  </a:rPr>
                  <a:t/>
                </a:r>
                <a:r>
                  <a:rPr lang="ru-RU" sz="2400" dirty="0">
                    <a:ea typeface="Times New Roman"/>
                  </a:rPr>
                  <a:t>=0 и </a:t>
                </a:r>
                <a:r>
                  <a:rPr lang="ru-RU" sz="2400" i="1" dirty="0">
                    <a:ea typeface="Times New Roman"/>
                  </a:rPr>
                  <a:t>а</a:t>
                </a:r>
                <a:r>
                  <a:rPr lang="ru-RU" sz="2400" dirty="0">
                    <a:ea typeface="Times New Roman"/>
                  </a:rPr>
                  <a:t> = 2. </a:t>
                </a:r>
                <a:r>
                  <a:rPr lang="ru-RU" sz="2400" dirty="0">
                    <a:ea typeface="Times New Roman"/>
                  </a:rPr>
                  <a:t/>
                </a:r>
                <a:br>
                  <a:rPr lang="ru-RU" sz="2400" dirty="0">
                    <a:ea typeface="Times New Roman"/>
                  </a:rPr>
                </a:br>
                <a:r>
                  <a:rPr lang="ru-RU" sz="2400" dirty="0">
                    <a:ea typeface="Times New Roman"/>
                  </a:rPr>
                  <a:t>Множество </a:t>
                </a:r>
                <a:r>
                  <a:rPr lang="ru-RU" sz="2400" dirty="0">
                    <a:ea typeface="Times New Roman"/>
                  </a:rPr>
                  <a:t>всех действительных значений параметра разбить на подмножества </a:t>
                </a:r>
                <a:br>
                  <a:rPr lang="ru-RU" sz="2400" dirty="0">
                    <a:ea typeface="Times New Roman"/>
                  </a:rPr>
                </a:br>
                <a:r>
                  <a:rPr lang="en-US" sz="2400" dirty="0">
                    <a:latin typeface="Times New Roman"/>
                    <a:ea typeface="Times New Roman"/>
                  </a:rPr>
                  <a:t>A</a:t>
                </a:r>
                <a:r>
                  <a:rPr lang="ru-RU" sz="2400" baseline="-25000" dirty="0">
                    <a:ea typeface="Times New Roman"/>
                  </a:rPr>
                  <a:t>1</a:t>
                </a:r>
                <a:r>
                  <a:rPr lang="ru-RU" sz="2400" dirty="0">
                    <a:ea typeface="Times New Roman"/>
                  </a:rPr>
                  <a:t>={0},</a:t>
                </a:r>
                <a:r>
                  <a:rPr lang="en-US" sz="2400" dirty="0">
                    <a:latin typeface="Times New Roman"/>
                    <a:ea typeface="Times New Roman"/>
                  </a:rPr>
                  <a:t>A</a:t>
                </a:r>
                <a:r>
                  <a:rPr lang="ru-RU" sz="2400" baseline="-25000" dirty="0">
                    <a:ea typeface="Times New Roman"/>
                  </a:rPr>
                  <a:t>2</a:t>
                </a:r>
                <a:r>
                  <a:rPr lang="ru-RU" sz="2400" dirty="0">
                    <a:ea typeface="Times New Roman"/>
                  </a:rPr>
                  <a:t>={2} и </a:t>
                </a:r>
                <a:r>
                  <a:rPr lang="en-US" sz="2400" dirty="0">
                    <a:latin typeface="Times New Roman"/>
                    <a:ea typeface="Times New Roman"/>
                  </a:rPr>
                  <a:t>A</a:t>
                </a:r>
                <a:r>
                  <a:rPr lang="ru-RU" sz="2400" baseline="-25000" dirty="0">
                    <a:ea typeface="Times New Roman"/>
                  </a:rPr>
                  <a:t>3</a:t>
                </a:r>
                <a:r>
                  <a:rPr lang="ru-RU" sz="2400" dirty="0">
                    <a:ea typeface="Times New Roman"/>
                  </a:rPr>
                  <a:t>={</a:t>
                </a:r>
                <a:r>
                  <a:rPr lang="en-US" sz="2400" dirty="0">
                    <a:latin typeface="Times New Roman"/>
                    <a:ea typeface="Times New Roman"/>
                  </a:rPr>
                  <a:t>a</a:t>
                </a:r>
                <a:r>
                  <a:rPr lang="ru-RU" sz="2400" dirty="0">
                    <a:ea typeface="Times New Roman"/>
                  </a:rPr>
                  <a:t>≠0,</a:t>
                </a:r>
                <a:r>
                  <a:rPr lang="en-US" sz="2400" dirty="0">
                    <a:latin typeface="Times New Roman"/>
                    <a:ea typeface="Times New Roman"/>
                  </a:rPr>
                  <a:t>a</a:t>
                </a:r>
                <a:r>
                  <a:rPr lang="ru-RU" sz="2400" dirty="0">
                    <a:ea typeface="Times New Roman"/>
                  </a:rPr>
                  <a:t>≠2}</a:t>
                </a:r>
                <a:br>
                  <a:rPr lang="ru-RU" sz="2400" dirty="0">
                    <a:ea typeface="Times New Roman"/>
                  </a:rPr>
                </a:br>
                <a:r>
                  <a:rPr lang="ru-RU" sz="2400" b="1" i="1" dirty="0">
                    <a:ea typeface="Times New Roman"/>
                    <a:cs typeface="Times New Roman"/>
                  </a:rPr>
                  <a:t>Рассмотрим случаи</a:t>
                </a:r>
                <a:r>
                  <a:rPr lang="ru-RU" sz="2400" b="1" i="1" dirty="0">
                    <a:ea typeface="Times New Roman"/>
                    <a:cs typeface="Times New Roman"/>
                  </a:rPr>
                  <a:t>.</a:t>
                </a:r>
                <a:r>
                  <a:rPr lang="ru-RU" sz="2400" dirty="0">
                    <a:ea typeface="Times New Roman"/>
                  </a:rPr>
                  <a:t/>
                </a:r>
                <a:br>
                  <a:rPr lang="ru-RU" sz="2400" dirty="0">
                    <a:ea typeface="Times New Roman"/>
                  </a:rPr>
                </a:br>
                <a:r>
                  <a:rPr lang="ru-RU" sz="2400" dirty="0">
                    <a:ea typeface="Times New Roman"/>
                    <a:cs typeface="Times New Roman"/>
                  </a:rPr>
                  <a:t>При </a:t>
                </a:r>
                <a:r>
                  <a:rPr lang="en-US" sz="2400" i="1" dirty="0">
                    <a:latin typeface="Times New Roman"/>
                    <a:ea typeface="Times New Roman"/>
                    <a:cs typeface="Times New Roman"/>
                  </a:rPr>
                  <a:t>a</a:t>
                </a:r>
                <a:r>
                  <a:rPr lang="ru-RU" sz="2400" i="1" dirty="0">
                    <a:ea typeface="Times New Roman"/>
                    <a:cs typeface="Times New Roman"/>
                  </a:rPr>
                  <a:t/>
                </a:r>
                <a:r>
                  <a:rPr lang="ru-RU" sz="2400" dirty="0">
                    <a:ea typeface="Times New Roman"/>
                    <a:cs typeface="Times New Roman"/>
                  </a:rPr>
                  <a:t>= 0            0 </a:t>
                </a:r>
                <a:r>
                  <a:rPr lang="ru-RU" sz="2400" dirty="0">
                    <a:ea typeface="Times New Roman"/>
                    <a:cs typeface="Times New Roman"/>
                  </a:rPr>
                  <a:t>∙</a:t>
                </a:r>
                <a:r>
                  <a:rPr lang="en-US" sz="2400" dirty="0">
                    <a:latin typeface="Times New Roman"/>
                    <a:ea typeface="Times New Roman"/>
                    <a:cs typeface="Times New Roman"/>
                  </a:rPr>
                  <a:t>x</a:t>
                </a:r>
                <a:r>
                  <a:rPr lang="ru-RU" sz="2400" dirty="0">
                    <a:ea typeface="Times New Roman"/>
                    <a:cs typeface="Times New Roman"/>
                  </a:rPr>
                  <a:t> = 2 уравнение не имеет корней</a:t>
                </a:r>
                <a:r>
                  <a:rPr lang="ru-RU" sz="2400" dirty="0">
                    <a:ea typeface="Times New Roman"/>
                    <a:cs typeface="Times New Roman"/>
                  </a:rPr>
                  <a:t/>
                </a:r>
                <a:br>
                  <a:rPr lang="ru-RU" sz="2400" dirty="0">
                    <a:ea typeface="Times New Roman"/>
                    <a:cs typeface="Times New Roman"/>
                  </a:rPr>
                </a:br>
                <a:r>
                  <a:rPr lang="ru-RU" sz="2400" dirty="0">
                    <a:ea typeface="Times New Roman"/>
                    <a:cs typeface="Times New Roman"/>
                  </a:rPr>
                  <a:t>При </a:t>
                </a:r>
                <a:r>
                  <a:rPr lang="en-US" sz="2400" i="1" spc="100" dirty="0">
                    <a:latin typeface="Times New Roman"/>
                    <a:ea typeface="Times New Roman"/>
                    <a:cs typeface="Times New Roman"/>
                  </a:rPr>
                  <a:t>a</a:t>
                </a:r>
                <a:r>
                  <a:rPr lang="ru-RU" sz="2400" i="1" spc="100" dirty="0">
                    <a:ea typeface="Times New Roman"/>
                    <a:cs typeface="Times New Roman"/>
                  </a:rPr>
                  <a:t>=2          </a:t>
                </a:r>
                <a:r>
                  <a:rPr lang="ru-RU" sz="2400" dirty="0">
                    <a:ea typeface="Times New Roman"/>
                    <a:cs typeface="Times New Roman"/>
                  </a:rPr>
                  <a:t> 0 </a:t>
                </a:r>
                <a:r>
                  <a:rPr lang="ru-RU" sz="2400" dirty="0">
                    <a:ea typeface="Times New Roman"/>
                    <a:cs typeface="Times New Roman"/>
                  </a:rPr>
                  <a:t>∙</a:t>
                </a:r>
                <a:r>
                  <a:rPr lang="en-US" sz="2400" dirty="0">
                    <a:latin typeface="Times New Roman"/>
                    <a:ea typeface="Times New Roman"/>
                    <a:cs typeface="Times New Roman"/>
                  </a:rPr>
                  <a:t>x</a:t>
                </a:r>
                <a:r>
                  <a:rPr lang="ru-RU" sz="2400" dirty="0">
                    <a:ea typeface="Times New Roman"/>
                    <a:cs typeface="Times New Roman"/>
                  </a:rPr>
                  <a:t>=0  корень любое действительное число</a:t>
                </a:r>
                <a:br>
                  <a:rPr lang="ru-RU" sz="2400" dirty="0">
                    <a:ea typeface="Times New Roman"/>
                    <a:cs typeface="Times New Roman"/>
                  </a:rPr>
                </a:br>
                <a:r>
                  <a:rPr lang="ru-RU" sz="2400" dirty="0">
                    <a:ea typeface="Times New Roman"/>
                    <a:cs typeface="Times New Roman"/>
                  </a:rPr>
                  <a:t>При </a:t>
                </a:r>
                <a:r>
                  <a:rPr lang="en-US" sz="2400" dirty="0">
                    <a:latin typeface="Times New Roman"/>
                    <a:ea typeface="Times New Roman"/>
                    <a:cs typeface="Times New Roman"/>
                  </a:rPr>
                  <a:t>a</a:t>
                </a:r>
                <a:r>
                  <a:rPr lang="ru-RU" sz="2400" dirty="0">
                    <a:ea typeface="Times New Roman"/>
                    <a:cs typeface="Times New Roman"/>
                  </a:rPr>
                  <a:t>≠0, </a:t>
                </a:r>
                <a:r>
                  <a:rPr lang="en-US" sz="2400" dirty="0">
                    <a:latin typeface="Times New Roman"/>
                    <a:ea typeface="Times New Roman"/>
                    <a:cs typeface="Times New Roman"/>
                  </a:rPr>
                  <a:t>a</a:t>
                </a:r>
                <a:r>
                  <a:rPr lang="ru-RU" sz="2400" dirty="0">
                    <a:ea typeface="Times New Roman"/>
                    <a:cs typeface="Times New Roman"/>
                  </a:rPr>
                  <a:t>≠2        </a:t>
                </a:r>
                <a:r>
                  <a:rPr lang="en-US" sz="2400" dirty="0">
                    <a:latin typeface="Times New Roman"/>
                    <a:ea typeface="Times New Roman"/>
                    <a:cs typeface="Times New Roman"/>
                  </a:rPr>
                  <a:t>x</a:t>
                </a:r>
                <a:r>
                  <a:rPr lang="ru-RU" sz="2400" dirty="0">
                    <a:ea typeface="Times New Roman"/>
                    <a:cs typeface="Times New Roman"/>
                  </a:rPr>
                  <a:t>=</a:t>
                </a:r>
                <a14:m>
                  <m:oMath xmlns:m="http://schemas.openxmlformats.org/officeDocument/2006/math">
                    <m:f>
                      <m:fPr>
                        <m:ctrlPr>
                          <a:rPr lang="ru-RU" sz="2400" i="1">
                            <a:latin typeface="Cambria Math"/>
                            <a:ea typeface="Times New Roman"/>
                            <a:cs typeface="Times New Roman"/>
                          </a:rPr>
                        </m:ctrlPr>
                      </m:fPr>
                      <m:num>
                        <m:r>
                          <a:rPr lang="ru-RU" sz="2400" i="1">
                            <a:latin typeface="Cambria Math"/>
                            <a:ea typeface="Times New Roman"/>
                            <a:cs typeface="Times New Roman"/>
                          </a:rPr>
                          <m:t>𝑎</m:t>
                        </m:r>
                        <m:r>
                          <a:rPr lang="ru-RU" sz="2400" i="1">
                            <a:latin typeface="Cambria Math"/>
                            <a:ea typeface="Times New Roman"/>
                            <a:cs typeface="Times New Roman"/>
                          </a:rPr>
                          <m:t>−2</m:t>
                        </m:r>
                      </m:num>
                      <m:den>
                        <m:r>
                          <a:rPr lang="ru-RU" sz="2400" i="1">
                            <a:latin typeface="Cambria Math"/>
                            <a:ea typeface="Times New Roman"/>
                            <a:cs typeface="Times New Roman"/>
                          </a:rPr>
                          <m:t>2</m:t>
                        </m:r>
                        <m:r>
                          <a:rPr lang="ru-RU" sz="2400" i="1">
                            <a:latin typeface="Cambria Math"/>
                            <a:ea typeface="Times New Roman"/>
                            <a:cs typeface="Times New Roman"/>
                          </a:rPr>
                          <m:t>𝑎</m:t>
                        </m:r>
                        <m:r>
                          <a:rPr lang="ru-RU" sz="2400" i="1">
                            <a:latin typeface="Cambria Math"/>
                            <a:ea typeface="Times New Roman"/>
                            <a:cs typeface="Times New Roman"/>
                          </a:rPr>
                          <m:t>(</m:t>
                        </m:r>
                        <m:r>
                          <a:rPr lang="ru-RU" sz="2400" i="1">
                            <a:latin typeface="Cambria Math"/>
                            <a:ea typeface="Times New Roman"/>
                            <a:cs typeface="Times New Roman"/>
                          </a:rPr>
                          <m:t>𝑎</m:t>
                        </m:r>
                        <m:r>
                          <a:rPr lang="ru-RU" sz="2400" i="1">
                            <a:latin typeface="Cambria Math"/>
                            <a:ea typeface="Times New Roman"/>
                            <a:cs typeface="Times New Roman"/>
                          </a:rPr>
                          <m:t>−2)</m:t>
                        </m:r>
                      </m:den>
                    </m:f>
                  </m:oMath>
                </a14:m>
                <a:r>
                  <a:rPr lang="ru-RU" sz="2400" dirty="0">
                    <a:ea typeface="Times New Roman"/>
                    <a:cs typeface="Times New Roman"/>
                  </a:rPr>
                  <a:t/>
                </a:r>
                <a:r>
                  <a:rPr lang="ru-RU" sz="2400" dirty="0">
                    <a:ea typeface="Times New Roman"/>
                    <a:cs typeface="Times New Roman"/>
                  </a:rPr>
                  <a:t>=</a:t>
                </a:r>
                <a:r>
                  <a:rPr lang="ru-RU" sz="2400" dirty="0">
                    <a:ea typeface="Times New Roman"/>
                    <a:cs typeface="Times New Roman"/>
                  </a:rPr>
                  <a:t/>
                </a:r>
                <a14:m>
                  <m:oMath xmlns:m="http://schemas.openxmlformats.org/officeDocument/2006/math">
                    <m:f>
                      <m:fPr>
                        <m:ctrlPr>
                          <a:rPr lang="ru-RU" sz="2400" i="1">
                            <a:latin typeface="Cambria Math"/>
                            <a:ea typeface="Times New Roman"/>
                            <a:cs typeface="Times New Roman"/>
                          </a:rPr>
                        </m:ctrlPr>
                      </m:fPr>
                      <m:num>
                        <m:r>
                          <a:rPr lang="ru-RU" sz="2400" i="1">
                            <a:latin typeface="Cambria Math"/>
                            <a:ea typeface="Times New Roman"/>
                            <a:cs typeface="Times New Roman"/>
                          </a:rPr>
                          <m:t>1</m:t>
                        </m:r>
                      </m:num>
                      <m:den>
                        <m:r>
                          <a:rPr lang="ru-RU" sz="2400" i="1">
                            <a:latin typeface="Cambria Math"/>
                            <a:ea typeface="Times New Roman"/>
                            <a:cs typeface="Times New Roman"/>
                          </a:rPr>
                          <m:t>2</m:t>
                        </m:r>
                        <m:r>
                          <a:rPr lang="ru-RU" sz="2400" i="1">
                            <a:latin typeface="Cambria Math"/>
                            <a:ea typeface="Times New Roman"/>
                            <a:cs typeface="Times New Roman"/>
                          </a:rPr>
                          <m:t>𝑎</m:t>
                        </m:r>
                      </m:den>
                    </m:f>
                  </m:oMath>
                </a14:m>
                <a:r>
                  <a:rPr lang="ru-RU" sz="2400" dirty="0">
                    <a:ea typeface="Times New Roman"/>
                    <a:cs typeface="Times New Roman"/>
                  </a:rPr>
                  <a:t>.	</a:t>
                </a:r>
                <a:br>
                  <a:rPr lang="ru-RU" sz="2400" dirty="0">
                    <a:ea typeface="Times New Roman"/>
                    <a:cs typeface="Times New Roman"/>
                  </a:rPr>
                </a:br>
                <a:r>
                  <a:rPr lang="ru-RU" sz="2400" b="1" i="1" spc="100" dirty="0">
                    <a:ea typeface="Times New Roman"/>
                    <a:cs typeface="Times New Roman"/>
                  </a:rPr>
                  <a:t>Ответ:  </a:t>
                </a:r>
                <a:r>
                  <a:rPr lang="ru-RU" sz="2400" i="1" spc="100" dirty="0">
                    <a:ea typeface="Times New Roman"/>
                    <a:cs typeface="Times New Roman"/>
                  </a:rPr>
                  <a:t>1)если </a:t>
                </a:r>
                <a:r>
                  <a:rPr lang="en-US" sz="2400" i="1" spc="100" dirty="0">
                    <a:latin typeface="Times New Roman"/>
                    <a:ea typeface="Times New Roman"/>
                    <a:cs typeface="Times New Roman"/>
                  </a:rPr>
                  <a:t>a</a:t>
                </a:r>
                <a:r>
                  <a:rPr lang="ru-RU" sz="2400" i="1" spc="100" dirty="0">
                    <a:ea typeface="Times New Roman"/>
                    <a:cs typeface="Times New Roman"/>
                  </a:rPr>
                  <a:t>=0,то корней нет;</a:t>
                </a:r>
                <a:r>
                  <a:rPr lang="ru-RU" sz="2400" dirty="0">
                    <a:ea typeface="Times New Roman"/>
                  </a:rPr>
                  <a:t/>
                </a:r>
                <a:br>
                  <a:rPr lang="ru-RU" sz="2400" dirty="0">
                    <a:ea typeface="Times New Roman"/>
                  </a:rPr>
                </a:br>
                <a:r>
                  <a:rPr lang="ru-RU" sz="2400" i="1" spc="100" dirty="0">
                    <a:ea typeface="Times New Roman"/>
                    <a:cs typeface="Times New Roman"/>
                  </a:rPr>
                  <a:t>2) если </a:t>
                </a:r>
                <a:r>
                  <a:rPr lang="en-US" sz="2400" i="1" spc="100" dirty="0">
                    <a:latin typeface="Times New Roman"/>
                    <a:ea typeface="Times New Roman"/>
                    <a:cs typeface="Times New Roman"/>
                  </a:rPr>
                  <a:t>a</a:t>
                </a:r>
                <a:r>
                  <a:rPr lang="ru-RU" sz="2400" i="1" spc="100" dirty="0">
                    <a:ea typeface="Times New Roman"/>
                    <a:cs typeface="Times New Roman"/>
                  </a:rPr>
                  <a:t> =2, то </a:t>
                </a:r>
                <a:r>
                  <a:rPr lang="en-US" sz="2400" i="1" spc="100" dirty="0">
                    <a:latin typeface="Times New Roman"/>
                    <a:ea typeface="Times New Roman"/>
                    <a:cs typeface="Times New Roman"/>
                  </a:rPr>
                  <a:t>x</a:t>
                </a:r>
                <a:r>
                  <a:rPr lang="ru-RU" sz="2400" i="1" spc="100" dirty="0">
                    <a:ea typeface="Times New Roman"/>
                    <a:cs typeface="Times New Roman"/>
                  </a:rPr>
                  <a:t>-любое действительное число; 3)если </a:t>
                </a:r>
                <a:r>
                  <a:rPr lang="en-US" sz="2400" i="1" spc="100" dirty="0">
                    <a:latin typeface="Times New Roman"/>
                    <a:ea typeface="Times New Roman"/>
                    <a:cs typeface="Times New Roman"/>
                  </a:rPr>
                  <a:t>a</a:t>
                </a:r>
                <a:r>
                  <a:rPr lang="ru-RU" sz="2400" i="1" spc="100" dirty="0">
                    <a:ea typeface="Times New Roman"/>
                    <a:cs typeface="Times New Roman"/>
                  </a:rPr>
                  <a:t>≠0,</a:t>
                </a:r>
                <a:r>
                  <a:rPr lang="en-US" sz="2400" i="1" spc="100" dirty="0">
                    <a:latin typeface="Times New Roman"/>
                    <a:ea typeface="Times New Roman"/>
                    <a:cs typeface="Times New Roman"/>
                  </a:rPr>
                  <a:t>a</a:t>
                </a:r>
                <a:r>
                  <a:rPr lang="ru-RU" sz="2400" i="1" spc="100" dirty="0">
                    <a:ea typeface="Times New Roman"/>
                    <a:cs typeface="Times New Roman"/>
                  </a:rPr>
                  <a:t>≠2,то </a:t>
                </a:r>
                <a:r>
                  <a:rPr lang="en-US" sz="2400" i="1" spc="100" dirty="0">
                    <a:latin typeface="Times New Roman"/>
                    <a:ea typeface="Times New Roman"/>
                    <a:cs typeface="Times New Roman"/>
                  </a:rPr>
                  <a:t>x</a:t>
                </a:r>
                <a:r>
                  <a:rPr lang="ru-RU" sz="2400" i="1" spc="100" dirty="0">
                    <a:ea typeface="Times New Roman"/>
                    <a:cs typeface="Times New Roman"/>
                  </a:rPr>
                  <a:t>=</a:t>
                </a:r>
                <a14:m>
                  <m:oMath xmlns:m="http://schemas.openxmlformats.org/officeDocument/2006/math">
                    <m:f>
                      <m:fPr>
                        <m:ctrlPr>
                          <a:rPr lang="ru-RU" sz="2400" i="1" spc="100">
                            <a:latin typeface="Cambria Math"/>
                            <a:ea typeface="Times New Roman"/>
                          </a:rPr>
                        </m:ctrlPr>
                      </m:fPr>
                      <m:num>
                        <m:r>
                          <a:rPr lang="ru-RU" sz="2400" i="1" spc="100">
                            <a:latin typeface="Cambria Math"/>
                            <a:ea typeface="Times New Roman"/>
                            <a:cs typeface="Times New Roman"/>
                          </a:rPr>
                          <m:t>1</m:t>
                        </m:r>
                      </m:num>
                      <m:den>
                        <m:r>
                          <a:rPr lang="ru-RU" sz="2400" i="1" spc="100">
                            <a:latin typeface="Cambria Math"/>
                            <a:ea typeface="Times New Roman"/>
                            <a:cs typeface="Times New Roman"/>
                          </a:rPr>
                          <m:t>2</m:t>
                        </m:r>
                        <m:r>
                          <a:rPr lang="ru-RU" sz="2400" i="1" spc="100">
                            <a:latin typeface="Cambria Math"/>
                            <a:ea typeface="Times New Roman"/>
                            <a:cs typeface="Times New Roman"/>
                          </a:rPr>
                          <m:t>𝑎</m:t>
                        </m:r>
                      </m:den>
                    </m:f>
                  </m:oMath>
                </a14:m>
                <a:r>
                  <a:rPr lang="ru-RU" sz="2400" i="1" spc="100" dirty="0">
                    <a:ea typeface="Times New Roman"/>
                    <a:cs typeface="Times New Roman"/>
                  </a:rPr>
                  <a:t>.</a:t>
                </a:r>
                <a:r>
                  <a:rPr lang="en-US" sz="2400" i="1" spc="100" dirty="0" smtClean="0">
                    <a:ea typeface="Times New Roman"/>
                    <a:cs typeface="Times New Roman"/>
                  </a:rPr>
                  <a:t/>
                </a:r>
                <a:br>
                  <a:rPr lang="en-US" sz="2400" i="1" spc="100" dirty="0" smtClean="0">
                    <a:ea typeface="Times New Roman"/>
                    <a:cs typeface="Times New Roman"/>
                  </a:rPr>
                </a:br>
                <a:r>
                  <a:rPr lang="en-US" sz="2400" i="1" spc="100" dirty="0">
                    <a:ea typeface="Times New Roman"/>
                    <a:cs typeface="Times New Roman"/>
                  </a:rPr>
                  <a:t/>
                </a:r>
                <a:br>
                  <a:rPr lang="en-US" sz="2400" i="1" spc="100" dirty="0">
                    <a:ea typeface="Times New Roman"/>
                    <a:cs typeface="Times New Roman"/>
                  </a:rPr>
                </a:br>
                <a:r>
                  <a:rPr lang="en-US" sz="2400" i="1" spc="100" dirty="0" smtClean="0">
                    <a:ea typeface="Times New Roman"/>
                    <a:cs typeface="Times New Roman"/>
                  </a:rPr>
                  <a:t/>
                </a:r>
                <a:br>
                  <a:rPr lang="en-US" sz="2400" i="1" spc="100" dirty="0" smtClean="0">
                    <a:ea typeface="Times New Roman"/>
                    <a:cs typeface="Times New Roman"/>
                  </a:rPr>
                </a:br>
                <a:r>
                  <a:rPr lang="ru-RU" sz="2400" dirty="0">
                    <a:ea typeface="Times New Roman"/>
                  </a:rPr>
                  <a:t/>
                </a:r>
                <a:br>
                  <a:rPr lang="ru-RU" sz="2400" dirty="0">
                    <a:ea typeface="Times New Roman"/>
                  </a:rPr>
                </a:br>
                <a:endParaRPr lang="ru-RU" sz="2400" b="1" dirty="0">
                  <a:solidFill>
                    <a:schemeClr val="tx2">
                      <a:lumMod val="75000"/>
                    </a:schemeClr>
                  </a:solidFill>
                </a:endParaRPr>
              </a:p>
            </p:txBody>
          </p:sp>
        </mc:Choice>
        <mc:Fallback>
          <p:sp>
            <p:nvSpPr>
              <p:cNvPr id="3" name="Заголовок 2"/>
              <p:cNvSpPr>
                <a:spLocks noGrp="1" noRot="1" noChangeAspect="1" noMove="1" noResize="1" noEditPoints="1" noAdjustHandles="1" noChangeArrowheads="1" noChangeShapeType="1" noTextEdit="1"/>
              </p:cNvSpPr>
              <p:nvPr>
                <p:ph type="title"/>
              </p:nvPr>
            </p:nvSpPr>
            <p:spPr>
              <a:xfrm>
                <a:off x="35614" y="116632"/>
                <a:ext cx="9108386" cy="6741368"/>
              </a:xfrm>
              <a:blipFill rotWithShape="1">
                <a:blip r:embed="rId2"/>
                <a:stretch>
                  <a:fillRect l="-2075" t="-2170"/>
                </a:stretch>
              </a:blipFill>
            </p:spPr>
            <p:txBody>
              <a:bodyPr/>
              <a:lstStyle/>
              <a:p>
                <a:r>
                  <a:rPr lang="ru-RU">
                    <a:noFill/>
                  </a:rPr>
                  <a:t> </a:t>
                </a:r>
              </a:p>
            </p:txBody>
          </p:sp>
        </mc:Fallback>
      </mc:AlternateContent>
    </p:spTree>
    <p:extLst>
      <p:ext uri="{BB962C8B-B14F-4D97-AF65-F5344CB8AC3E}">
        <p14:creationId xmlns:p14="http://schemas.microsoft.com/office/powerpoint/2010/main" xmlns="" val="3433189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Заголовок 2"/>
              <p:cNvSpPr>
                <a:spLocks noGrp="1"/>
              </p:cNvSpPr>
              <p:nvPr>
                <p:ph type="title"/>
              </p:nvPr>
            </p:nvSpPr>
            <p:spPr>
              <a:xfrm>
                <a:off x="107504" y="33666"/>
                <a:ext cx="8928992" cy="6707702"/>
              </a:xfrm>
            </p:spPr>
            <p:txBody>
              <a:bodyPr/>
              <a:lstStyle/>
              <a:p>
                <a:pPr marL="25400" algn="l">
                  <a:lnSpc>
                    <a:spcPct val="150000"/>
                  </a:lnSpc>
                  <a:spcAft>
                    <a:spcPts val="725"/>
                  </a:spcAft>
                </a:pPr>
                <a:r>
                  <a:rPr lang="ru-RU" sz="3200" b="1" dirty="0">
                    <a:solidFill>
                      <a:schemeClr val="tx2">
                        <a:lumMod val="75000"/>
                      </a:schemeClr>
                    </a:solidFill>
                    <a:ea typeface="Times New Roman"/>
                    <a:cs typeface="Times New Roman"/>
                  </a:rPr>
                  <a:t>Дробно-рациональные уравнения, содержащие параметр, сводящиеся к </a:t>
                </a:r>
                <a:r>
                  <a:rPr lang="ru-RU" sz="3200" b="1" dirty="0" smtClean="0">
                    <a:solidFill>
                      <a:schemeClr val="tx2">
                        <a:lumMod val="75000"/>
                      </a:schemeClr>
                    </a:solidFill>
                    <a:ea typeface="Times New Roman"/>
                    <a:cs typeface="Times New Roman"/>
                  </a:rPr>
                  <a:t>линейным.</a:t>
                </a:r>
                <a:r>
                  <a:rPr lang="ru-RU" sz="3200" b="1" dirty="0" smtClean="0">
                    <a:ea typeface="Times New Roman"/>
                    <a:cs typeface="Times New Roman"/>
                  </a:rPr>
                  <a:t/>
                </a:r>
                <a:br>
                  <a:rPr lang="ru-RU" sz="3200" b="1" dirty="0" smtClean="0">
                    <a:ea typeface="Times New Roman"/>
                    <a:cs typeface="Times New Roman"/>
                  </a:rPr>
                </a:br>
                <a:r>
                  <a:rPr lang="ru-RU" sz="2400" b="1" i="1" spc="100" dirty="0" smtClean="0">
                    <a:ea typeface="Times New Roman"/>
                    <a:cs typeface="Times New Roman"/>
                  </a:rPr>
                  <a:t>Пример.</a:t>
                </a:r>
                <a:r>
                  <a:rPr lang="ru-RU" sz="2400" dirty="0" smtClean="0">
                    <a:ea typeface="Times New Roman"/>
                  </a:rPr>
                  <a:t/>
                </a:r>
                <a:r>
                  <a:rPr lang="ru-RU" sz="2400" dirty="0">
                    <a:ea typeface="Times New Roman"/>
                  </a:rPr>
                  <a:t>Решить  уравнение </a:t>
                </a:r>
                <a14:m>
                  <m:oMath xmlns:m="http://schemas.openxmlformats.org/officeDocument/2006/math">
                    <m:f>
                      <m:fPr>
                        <m:ctrlPr>
                          <a:rPr lang="ru-RU" sz="2400" i="1">
                            <a:latin typeface="Cambria Math"/>
                            <a:ea typeface="Times New Roman"/>
                          </a:rPr>
                        </m:ctrlPr>
                      </m:fPr>
                      <m:num>
                        <m:r>
                          <m:rPr>
                            <m:sty m:val="p"/>
                          </m:rPr>
                          <a:rPr lang="en-US" sz="2400">
                            <a:latin typeface="Cambria Math"/>
                            <a:ea typeface="Times New Roman"/>
                          </a:rPr>
                          <m:t>x</m:t>
                        </m:r>
                      </m:num>
                      <m:den>
                        <m:r>
                          <m:rPr>
                            <m:sty m:val="p"/>
                          </m:rPr>
                          <a:rPr lang="ru-RU" sz="2400">
                            <a:latin typeface="Cambria Math"/>
                            <a:ea typeface="Times New Roman"/>
                          </a:rPr>
                          <m:t>a</m:t>
                        </m:r>
                        <m:r>
                          <a:rPr lang="ru-RU" sz="2400">
                            <a:latin typeface="Cambria Math"/>
                            <a:ea typeface="Times New Roman"/>
                          </a:rPr>
                          <m:t>(</m:t>
                        </m:r>
                        <m:r>
                          <m:rPr>
                            <m:sty m:val="p"/>
                          </m:rPr>
                          <a:rPr lang="ru-RU" sz="2400">
                            <a:latin typeface="Cambria Math"/>
                            <a:ea typeface="Times New Roman"/>
                          </a:rPr>
                          <m:t>x</m:t>
                        </m:r>
                        <m:r>
                          <a:rPr lang="ru-RU" sz="2400">
                            <a:latin typeface="Cambria Math"/>
                            <a:ea typeface="Times New Roman"/>
                          </a:rPr>
                          <m:t>+1)</m:t>
                        </m:r>
                      </m:den>
                    </m:f>
                  </m:oMath>
                </a14:m>
                <a:r>
                  <a:rPr lang="ru-RU" sz="2400" dirty="0">
                    <a:ea typeface="Times New Roman"/>
                  </a:rPr>
                  <a:t>– </a:t>
                </a:r>
                <a14:m>
                  <m:oMath xmlns:m="http://schemas.openxmlformats.org/officeDocument/2006/math">
                    <m:f>
                      <m:fPr>
                        <m:ctrlPr>
                          <a:rPr lang="ru-RU" sz="2400" i="1">
                            <a:latin typeface="Cambria Math"/>
                            <a:ea typeface="Times New Roman"/>
                          </a:rPr>
                        </m:ctrlPr>
                      </m:fPr>
                      <m:num>
                        <m:r>
                          <a:rPr lang="ru-RU" sz="2400">
                            <a:latin typeface="Cambria Math"/>
                            <a:ea typeface="Times New Roman"/>
                          </a:rPr>
                          <m:t>2</m:t>
                        </m:r>
                      </m:num>
                      <m:den>
                        <m:r>
                          <m:rPr>
                            <m:sty m:val="p"/>
                          </m:rPr>
                          <a:rPr lang="ru-RU" sz="2400">
                            <a:latin typeface="Cambria Math"/>
                            <a:ea typeface="Times New Roman"/>
                          </a:rPr>
                          <m:t>x</m:t>
                        </m:r>
                        <m:r>
                          <a:rPr lang="ru-RU" sz="2400">
                            <a:latin typeface="Cambria Math"/>
                            <a:ea typeface="Times New Roman"/>
                          </a:rPr>
                          <m:t>+2</m:t>
                        </m:r>
                      </m:den>
                    </m:f>
                  </m:oMath>
                </a14:m>
                <a:r>
                  <a:rPr lang="ru-RU" sz="2400" dirty="0">
                    <a:ea typeface="Times New Roman"/>
                  </a:rPr>
                  <a:t>=</a:t>
                </a:r>
                <a14:m>
                  <m:oMath xmlns:m="http://schemas.openxmlformats.org/officeDocument/2006/math">
                    <m:f>
                      <m:fPr>
                        <m:ctrlPr>
                          <a:rPr lang="ru-RU" sz="2400" i="1">
                            <a:latin typeface="Cambria Math"/>
                            <a:ea typeface="Times New Roman"/>
                          </a:rPr>
                        </m:ctrlPr>
                      </m:fPr>
                      <m:num>
                        <m:r>
                          <a:rPr lang="ru-RU" sz="2400">
                            <a:latin typeface="Cambria Math"/>
                            <a:ea typeface="Times New Roman"/>
                          </a:rPr>
                          <m:t>3</m:t>
                        </m:r>
                        <m:r>
                          <a:rPr lang="ru-RU" sz="2400" i="1">
                            <a:latin typeface="Cambria Math"/>
                            <a:ea typeface="Times New Roman"/>
                          </a:rPr>
                          <m:t>−</m:t>
                        </m:r>
                        <m:sSup>
                          <m:sSupPr>
                            <m:ctrlPr>
                              <a:rPr lang="ru-RU" sz="2400" i="1">
                                <a:latin typeface="Cambria Math"/>
                                <a:ea typeface="Times New Roman"/>
                              </a:rPr>
                            </m:ctrlPr>
                          </m:sSupPr>
                          <m:e>
                            <m:r>
                              <a:rPr lang="en-US" sz="2400" i="1">
                                <a:latin typeface="Cambria Math"/>
                                <a:ea typeface="Times New Roman"/>
                              </a:rPr>
                              <m:t>𝑎</m:t>
                            </m:r>
                          </m:e>
                          <m:sup>
                            <m:r>
                              <a:rPr lang="ru-RU" sz="2400" i="1">
                                <a:latin typeface="Cambria Math"/>
                                <a:ea typeface="Times New Roman"/>
                              </a:rPr>
                              <m:t>2</m:t>
                            </m:r>
                          </m:sup>
                        </m:sSup>
                      </m:num>
                      <m:den>
                        <m:r>
                          <m:rPr>
                            <m:sty m:val="p"/>
                          </m:rPr>
                          <a:rPr lang="ru-RU" sz="2400">
                            <a:latin typeface="Cambria Math"/>
                            <a:ea typeface="Times New Roman"/>
                          </a:rPr>
                          <m:t>a</m:t>
                        </m:r>
                        <m:r>
                          <a:rPr lang="ru-RU" sz="2400">
                            <a:latin typeface="Cambria Math"/>
                            <a:ea typeface="Times New Roman"/>
                          </a:rPr>
                          <m:t> (</m:t>
                        </m:r>
                        <m:r>
                          <m:rPr>
                            <m:sty m:val="p"/>
                          </m:rPr>
                          <a:rPr lang="ru-RU" sz="2400">
                            <a:latin typeface="Cambria Math"/>
                            <a:ea typeface="Times New Roman"/>
                          </a:rPr>
                          <m:t>x</m:t>
                        </m:r>
                        <m:r>
                          <a:rPr lang="ru-RU" sz="2400">
                            <a:latin typeface="Cambria Math"/>
                            <a:ea typeface="Times New Roman"/>
                          </a:rPr>
                          <m:t>+1)(</m:t>
                        </m:r>
                        <m:r>
                          <m:rPr>
                            <m:sty m:val="p"/>
                          </m:rPr>
                          <a:rPr lang="ru-RU" sz="2400">
                            <a:latin typeface="Cambria Math"/>
                            <a:ea typeface="Times New Roman"/>
                          </a:rPr>
                          <m:t>x</m:t>
                        </m:r>
                        <m:r>
                          <a:rPr lang="ru-RU" sz="2400">
                            <a:latin typeface="Cambria Math"/>
                            <a:ea typeface="Times New Roman"/>
                          </a:rPr>
                          <m:t>+2)</m:t>
                        </m:r>
                      </m:den>
                    </m:f>
                  </m:oMath>
                </a14:m>
                <a:r>
                  <a:rPr lang="ru-RU" sz="2400" dirty="0">
                    <a:ea typeface="Times New Roman"/>
                  </a:rPr>
                  <a:t/>
                </a:r>
                <a:r>
                  <a:rPr lang="ru-RU" sz="2400" dirty="0">
                    <a:ea typeface="Times New Roman"/>
                  </a:rPr>
                  <a:t/>
                </a:r>
                <a:br>
                  <a:rPr lang="ru-RU" sz="2400" dirty="0">
                    <a:ea typeface="Times New Roman"/>
                  </a:rPr>
                </a:br>
                <a:r>
                  <a:rPr lang="ru-RU" sz="2400" b="1" i="1" spc="100" dirty="0">
                    <a:ea typeface="Times New Roman"/>
                    <a:cs typeface="Times New Roman"/>
                  </a:rPr>
                  <a:t>Решение. </a:t>
                </a:r>
                <a:r>
                  <a:rPr lang="ru-RU" sz="2400" dirty="0">
                    <a:ea typeface="Times New Roman"/>
                  </a:rPr>
                  <a:t>Значение</a:t>
                </a:r>
                <a:r>
                  <a:rPr lang="ru-RU" sz="2400" i="1" spc="100" dirty="0">
                    <a:ea typeface="Times New Roman"/>
                    <a:cs typeface="Times New Roman"/>
                  </a:rPr>
                  <a:t> а =</a:t>
                </a:r>
                <a:r>
                  <a:rPr lang="ru-RU" sz="2400" dirty="0">
                    <a:ea typeface="Times New Roman"/>
                  </a:rPr>
                  <a:t> 0 является контрольным. При</a:t>
                </a:r>
                <a:r>
                  <a:rPr lang="ru-RU" sz="2400" i="1" spc="100" dirty="0">
                    <a:ea typeface="Times New Roman"/>
                    <a:cs typeface="Times New Roman"/>
                  </a:rPr>
                  <a:t> а=</a:t>
                </a:r>
                <a:r>
                  <a:rPr lang="ru-RU" sz="2400" dirty="0">
                    <a:ea typeface="Times New Roman"/>
                  </a:rPr>
                  <a:t>0 не имеет корней. Если </a:t>
                </a:r>
                <a:r>
                  <a:rPr lang="ru-RU" sz="2400" i="1" dirty="0">
                    <a:ea typeface="Times New Roman"/>
                  </a:rPr>
                  <a:t>а</a:t>
                </a:r>
                <a:r>
                  <a:rPr lang="ru-RU" sz="2400" dirty="0">
                    <a:ea typeface="Times New Roman"/>
                  </a:rPr>
                  <a:t>≠0, то </a:t>
                </a:r>
                <a:r>
                  <a:rPr lang="en-US" sz="2400" dirty="0">
                    <a:latin typeface="Times New Roman"/>
                    <a:ea typeface="Times New Roman"/>
                  </a:rPr>
                  <a:t>x</a:t>
                </a:r>
                <a:r>
                  <a:rPr lang="ru-RU" sz="2400" baseline="30000" dirty="0">
                    <a:ea typeface="Times New Roman"/>
                  </a:rPr>
                  <a:t>2 </a:t>
                </a:r>
                <a:r>
                  <a:rPr lang="ru-RU" sz="2400" dirty="0">
                    <a:ea typeface="Times New Roman"/>
                  </a:rPr>
                  <a:t>+2(1-</a:t>
                </a:r>
                <a:r>
                  <a:rPr lang="en-US" sz="2400" i="1" dirty="0">
                    <a:latin typeface="Times New Roman"/>
                    <a:ea typeface="Times New Roman"/>
                  </a:rPr>
                  <a:t>a</a:t>
                </a:r>
                <a:r>
                  <a:rPr lang="ru-RU" sz="2400" dirty="0">
                    <a:ea typeface="Times New Roman"/>
                  </a:rPr>
                  <a:t>)</a:t>
                </a:r>
                <a:r>
                  <a:rPr lang="en-US" sz="2400" dirty="0">
                    <a:latin typeface="Times New Roman"/>
                    <a:ea typeface="Times New Roman"/>
                  </a:rPr>
                  <a:t>x</a:t>
                </a:r>
                <a:r>
                  <a:rPr lang="ru-RU" sz="2400" dirty="0">
                    <a:ea typeface="Times New Roman"/>
                  </a:rPr>
                  <a:t>+</a:t>
                </a:r>
                <a:r>
                  <a:rPr lang="en-US" sz="2400" i="1" dirty="0">
                    <a:latin typeface="Times New Roman"/>
                    <a:ea typeface="Times New Roman"/>
                  </a:rPr>
                  <a:t>a</a:t>
                </a:r>
                <a:r>
                  <a:rPr lang="ru-RU" sz="2400" baseline="30000" dirty="0">
                    <a:ea typeface="Times New Roman"/>
                  </a:rPr>
                  <a:t>2</a:t>
                </a:r>
                <a:r>
                  <a:rPr lang="ru-RU" sz="2400" dirty="0">
                    <a:ea typeface="Times New Roman"/>
                  </a:rPr>
                  <a:t>-2</a:t>
                </a:r>
                <a:r>
                  <a:rPr lang="en-US" sz="2400" i="1" dirty="0">
                    <a:latin typeface="Times New Roman"/>
                    <a:ea typeface="Times New Roman"/>
                  </a:rPr>
                  <a:t>a</a:t>
                </a:r>
                <a:r>
                  <a:rPr lang="ru-RU" sz="2400" dirty="0">
                    <a:ea typeface="Times New Roman"/>
                  </a:rPr>
                  <a:t>-3=0. </a:t>
                </a:r>
                <a:br>
                  <a:rPr lang="ru-RU" sz="2400" dirty="0">
                    <a:ea typeface="Times New Roman"/>
                  </a:rPr>
                </a:br>
                <a14:m>
                  <m:oMath xmlns:m="http://schemas.openxmlformats.org/officeDocument/2006/math">
                    <m:f>
                      <m:fPr>
                        <m:ctrlPr>
                          <a:rPr lang="ru-RU" sz="2400" i="1">
                            <a:latin typeface="Cambria Math"/>
                            <a:ea typeface="Times New Roman"/>
                          </a:rPr>
                        </m:ctrlPr>
                      </m:fPr>
                      <m:num>
                        <m:r>
                          <a:rPr lang="en-US" sz="2400" i="1">
                            <a:latin typeface="Cambria Math"/>
                            <a:ea typeface="Times New Roman"/>
                          </a:rPr>
                          <m:t>𝐷</m:t>
                        </m:r>
                      </m:num>
                      <m:den>
                        <m:r>
                          <a:rPr lang="ru-RU" sz="2400" i="1">
                            <a:latin typeface="Cambria Math"/>
                            <a:ea typeface="Times New Roman"/>
                          </a:rPr>
                          <m:t>4</m:t>
                        </m:r>
                      </m:den>
                    </m:f>
                  </m:oMath>
                </a14:m>
                <a:r>
                  <a:rPr lang="ru-RU" sz="2400" dirty="0">
                    <a:ea typeface="Times New Roman"/>
                  </a:rPr>
                  <a:t> =(1 – </a:t>
                </a:r>
                <a:r>
                  <a:rPr lang="en-US" sz="2400" i="1" dirty="0">
                    <a:latin typeface="Times New Roman"/>
                    <a:ea typeface="Times New Roman"/>
                  </a:rPr>
                  <a:t>a</a:t>
                </a:r>
                <a:r>
                  <a:rPr lang="ru-RU" sz="2400" dirty="0">
                    <a:ea typeface="Times New Roman"/>
                  </a:rPr>
                  <a:t>)</a:t>
                </a:r>
                <a:r>
                  <a:rPr lang="ru-RU" sz="2400" baseline="30000" dirty="0">
                    <a:ea typeface="Times New Roman"/>
                  </a:rPr>
                  <a:t>2  </a:t>
                </a:r>
                <a:r>
                  <a:rPr lang="ru-RU" sz="2400" dirty="0">
                    <a:ea typeface="Times New Roman"/>
                  </a:rPr>
                  <a:t>-(</a:t>
                </a:r>
                <a:r>
                  <a:rPr lang="en-US" sz="2400" i="1" dirty="0">
                    <a:latin typeface="Times New Roman"/>
                    <a:ea typeface="Times New Roman"/>
                  </a:rPr>
                  <a:t>a</a:t>
                </a:r>
                <a:r>
                  <a:rPr lang="ru-RU" sz="2400" baseline="30000" dirty="0">
                    <a:ea typeface="Times New Roman"/>
                  </a:rPr>
                  <a:t>2</a:t>
                </a:r>
                <a:r>
                  <a:rPr lang="ru-RU" sz="2400" dirty="0">
                    <a:ea typeface="Times New Roman"/>
                  </a:rPr>
                  <a:t>– 2</a:t>
                </a:r>
                <a:r>
                  <a:rPr lang="en-US" sz="2400" i="1" dirty="0">
                    <a:latin typeface="Times New Roman"/>
                    <a:ea typeface="Times New Roman"/>
                  </a:rPr>
                  <a:t>a</a:t>
                </a:r>
                <a:r>
                  <a:rPr lang="ru-RU" sz="2400" dirty="0">
                    <a:ea typeface="Times New Roman"/>
                  </a:rPr>
                  <a:t> – 3)=</a:t>
                </a:r>
                <a:r>
                  <a:rPr lang="ru-RU" sz="2400" dirty="0">
                    <a:ea typeface="Times New Roman"/>
                  </a:rPr>
                  <a:t>4.</a:t>
                </a:r>
                <a:br>
                  <a:rPr lang="ru-RU" sz="2400" dirty="0">
                    <a:ea typeface="Times New Roman"/>
                  </a:rPr>
                </a:br>
                <a:r>
                  <a:rPr lang="en-US" sz="2400" dirty="0">
                    <a:latin typeface="Times New Roman"/>
                    <a:ea typeface="Times New Roman"/>
                  </a:rPr>
                  <a:t>x</a:t>
                </a:r>
                <a:r>
                  <a:rPr lang="ru-RU" sz="2400" baseline="-25000" dirty="0">
                    <a:ea typeface="Times New Roman"/>
                  </a:rPr>
                  <a:t>1</a:t>
                </a:r>
                <a:r>
                  <a:rPr lang="ru-RU" sz="2400" dirty="0">
                    <a:ea typeface="Times New Roman"/>
                  </a:rPr>
                  <a:t>=</a:t>
                </a:r>
                <a:r>
                  <a:rPr lang="en-US" sz="2400" i="1" dirty="0">
                    <a:latin typeface="Times New Roman"/>
                    <a:ea typeface="Times New Roman"/>
                  </a:rPr>
                  <a:t>a</a:t>
                </a:r>
                <a:r>
                  <a:rPr lang="ru-RU" sz="2400" dirty="0">
                    <a:ea typeface="Times New Roman"/>
                  </a:rPr>
                  <a:t>+1, </a:t>
                </a:r>
                <a:r>
                  <a:rPr lang="en-US" sz="2400" dirty="0">
                    <a:latin typeface="Times New Roman"/>
                    <a:ea typeface="Times New Roman"/>
                  </a:rPr>
                  <a:t>x</a:t>
                </a:r>
                <a:r>
                  <a:rPr lang="ru-RU" sz="2400" baseline="-25000" dirty="0">
                    <a:ea typeface="Times New Roman"/>
                  </a:rPr>
                  <a:t>2=</a:t>
                </a:r>
                <a:r>
                  <a:rPr lang="en-US" sz="2400" i="1" dirty="0">
                    <a:latin typeface="Times New Roman"/>
                    <a:ea typeface="Times New Roman"/>
                  </a:rPr>
                  <a:t>a</a:t>
                </a:r>
                <a:r>
                  <a:rPr lang="ru-RU" sz="2400" dirty="0">
                    <a:ea typeface="Times New Roman"/>
                  </a:rPr>
                  <a:t>–3 </a:t>
                </a:r>
                <a:r>
                  <a:rPr lang="ru-RU" sz="1400" dirty="0" smtClean="0">
                    <a:ea typeface="Times New Roman"/>
                  </a:rPr>
                  <a:t/>
                </a:r>
                <a:br>
                  <a:rPr lang="ru-RU" sz="1400" dirty="0" smtClean="0">
                    <a:ea typeface="Times New Roman"/>
                  </a:rPr>
                </a:br>
                <a:r>
                  <a:rPr lang="ru-RU" sz="1400" dirty="0">
                    <a:ea typeface="Times New Roman"/>
                  </a:rPr>
                  <a:t/>
                </a:r>
                <a:br>
                  <a:rPr lang="ru-RU" sz="1400" dirty="0">
                    <a:ea typeface="Times New Roman"/>
                  </a:rPr>
                </a:br>
                <a:r>
                  <a:rPr lang="ru-RU" sz="1400" dirty="0" smtClean="0">
                    <a:ea typeface="Times New Roman"/>
                  </a:rPr>
                  <a:t/>
                </a:r>
                <a:br>
                  <a:rPr lang="ru-RU" sz="1400" dirty="0" smtClean="0">
                    <a:ea typeface="Times New Roman"/>
                  </a:rPr>
                </a:br>
                <a:r>
                  <a:rPr lang="ru-RU" sz="1400" dirty="0">
                    <a:ea typeface="Times New Roman"/>
                  </a:rPr>
                  <a:t/>
                </a:r>
                <a:br>
                  <a:rPr lang="ru-RU" sz="1400" dirty="0">
                    <a:ea typeface="Times New Roman"/>
                  </a:rPr>
                </a:br>
                <a:endParaRPr lang="ru-RU" sz="1400" dirty="0"/>
              </a:p>
            </p:txBody>
          </p:sp>
        </mc:Choice>
        <mc:Fallback>
          <p:sp>
            <p:nvSpPr>
              <p:cNvPr id="3" name="Заголовок 2"/>
              <p:cNvSpPr>
                <a:spLocks noGrp="1" noRot="1" noChangeAspect="1" noMove="1" noResize="1" noEditPoints="1" noAdjustHandles="1" noChangeArrowheads="1" noChangeShapeType="1" noTextEdit="1"/>
              </p:cNvSpPr>
              <p:nvPr>
                <p:ph type="title"/>
              </p:nvPr>
            </p:nvSpPr>
            <p:spPr>
              <a:xfrm>
                <a:off x="107504" y="33666"/>
                <a:ext cx="8928992" cy="6707702"/>
              </a:xfrm>
              <a:blipFill rotWithShape="1">
                <a:blip r:embed="rId2"/>
                <a:stretch>
                  <a:fillRect l="-1503" r="-2664"/>
                </a:stretch>
              </a:blipFill>
            </p:spPr>
            <p:txBody>
              <a:bodyPr/>
              <a:lstStyle/>
              <a:p>
                <a:r>
                  <a:rPr lang="ru-RU">
                    <a:noFill/>
                  </a:rPr>
                  <a:t> </a:t>
                </a:r>
              </a:p>
            </p:txBody>
          </p:sp>
        </mc:Fallback>
      </mc:AlternateContent>
    </p:spTree>
    <p:extLst>
      <p:ext uri="{BB962C8B-B14F-4D97-AF65-F5344CB8AC3E}">
        <p14:creationId xmlns:p14="http://schemas.microsoft.com/office/powerpoint/2010/main" xmlns="" val="3367689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Заголовок 2"/>
              <p:cNvSpPr>
                <a:spLocks noGrp="1"/>
              </p:cNvSpPr>
              <p:nvPr>
                <p:ph type="title"/>
              </p:nvPr>
            </p:nvSpPr>
            <p:spPr>
              <a:xfrm>
                <a:off x="107504" y="116632"/>
                <a:ext cx="8928992" cy="6624736"/>
              </a:xfrm>
            </p:spPr>
            <p:txBody>
              <a:bodyPr/>
              <a:lstStyle/>
              <a:p>
                <a:pPr algn="l"/>
                <a:r>
                  <a:rPr lang="ru-RU" sz="2000" b="1" i="1" spc="100" dirty="0">
                    <a:ea typeface="Times New Roman"/>
                    <a:cs typeface="Times New Roman"/>
                  </a:rPr>
                  <a:t>Проверка. </a:t>
                </a:r>
                <a:r>
                  <a:rPr lang="ru-RU" sz="2000" dirty="0">
                    <a:ea typeface="Times New Roman"/>
                  </a:rPr>
                  <a:t>Исключим из найденных значений</a:t>
                </a:r>
                <a:r>
                  <a:rPr lang="ru-RU" sz="2000" i="1" spc="100" dirty="0">
                    <a:ea typeface="Times New Roman"/>
                    <a:cs typeface="Times New Roman"/>
                  </a:rPr>
                  <a:t> х </a:t>
                </a:r>
                <a:r>
                  <a:rPr lang="ru-RU" sz="2000" dirty="0">
                    <a:ea typeface="Times New Roman"/>
                  </a:rPr>
                  <a:t>такие, при которых </a:t>
                </a:r>
                <a:r>
                  <a:rPr lang="en-US" sz="2000" dirty="0">
                    <a:latin typeface="Times New Roman"/>
                    <a:ea typeface="Times New Roman"/>
                  </a:rPr>
                  <a:t>x</a:t>
                </a:r>
                <a:r>
                  <a:rPr lang="ru-RU" sz="2000" baseline="-25000" dirty="0">
                    <a:ea typeface="Times New Roman"/>
                  </a:rPr>
                  <a:t>1</a:t>
                </a:r>
                <a:r>
                  <a:rPr lang="ru-RU" sz="2000" dirty="0">
                    <a:ea typeface="Times New Roman"/>
                  </a:rPr>
                  <a:t>+1=0, </a:t>
                </a:r>
                <a:r>
                  <a:rPr lang="en-US" sz="2000" dirty="0">
                    <a:latin typeface="Times New Roman"/>
                    <a:ea typeface="Times New Roman"/>
                  </a:rPr>
                  <a:t>x</a:t>
                </a:r>
                <a:r>
                  <a:rPr lang="ru-RU" sz="2000" baseline="-25000" dirty="0">
                    <a:ea typeface="Times New Roman"/>
                  </a:rPr>
                  <a:t>1</a:t>
                </a:r>
                <a:r>
                  <a:rPr lang="ru-RU" sz="2000" dirty="0">
                    <a:ea typeface="Times New Roman"/>
                  </a:rPr>
                  <a:t>+2=0, </a:t>
                </a:r>
                <a:r>
                  <a:rPr lang="en-US" sz="2000" dirty="0">
                    <a:latin typeface="Times New Roman"/>
                    <a:ea typeface="Times New Roman"/>
                  </a:rPr>
                  <a:t>x</a:t>
                </a:r>
                <a:r>
                  <a:rPr lang="ru-RU" sz="2000" baseline="-25000" dirty="0">
                    <a:ea typeface="Times New Roman"/>
                  </a:rPr>
                  <a:t>2</a:t>
                </a:r>
                <a:r>
                  <a:rPr lang="ru-RU" sz="2000" dirty="0">
                    <a:ea typeface="Times New Roman"/>
                  </a:rPr>
                  <a:t>+1=0, </a:t>
                </a:r>
                <a:r>
                  <a:rPr lang="en-US" sz="2000" dirty="0">
                    <a:latin typeface="Times New Roman"/>
                    <a:ea typeface="Times New Roman"/>
                  </a:rPr>
                  <a:t>x</a:t>
                </a:r>
                <a:r>
                  <a:rPr lang="ru-RU" sz="2000" baseline="-25000" dirty="0">
                    <a:ea typeface="Times New Roman"/>
                  </a:rPr>
                  <a:t>2</a:t>
                </a:r>
                <a:r>
                  <a:rPr lang="ru-RU" sz="2000" dirty="0">
                    <a:ea typeface="Times New Roman"/>
                  </a:rPr>
                  <a:t>+2=0.</a:t>
                </a:r>
                <a:br>
                  <a:rPr lang="ru-RU" sz="2000" dirty="0">
                    <a:ea typeface="Times New Roman"/>
                  </a:rPr>
                </a:br>
                <a:r>
                  <a:rPr lang="ru-RU" sz="2000" dirty="0">
                    <a:ea typeface="Times New Roman"/>
                  </a:rPr>
                  <a:t>Если </a:t>
                </a:r>
                <a:r>
                  <a:rPr lang="en-US" sz="2000" dirty="0">
                    <a:latin typeface="Times New Roman"/>
                    <a:ea typeface="Times New Roman"/>
                  </a:rPr>
                  <a:t>x</a:t>
                </a:r>
                <a:r>
                  <a:rPr lang="ru-RU" sz="2000" baseline="-25000" dirty="0">
                    <a:ea typeface="Times New Roman"/>
                  </a:rPr>
                  <a:t>1</a:t>
                </a:r>
                <a:r>
                  <a:rPr lang="ru-RU" sz="2000" dirty="0">
                    <a:ea typeface="Times New Roman"/>
                  </a:rPr>
                  <a:t>+1=0, т.е.(</a:t>
                </a:r>
                <a:r>
                  <a:rPr lang="en-US" sz="2000" dirty="0">
                    <a:latin typeface="Times New Roman"/>
                    <a:ea typeface="Times New Roman"/>
                  </a:rPr>
                  <a:t>a</a:t>
                </a:r>
                <a:r>
                  <a:rPr lang="ru-RU" sz="2000" dirty="0">
                    <a:ea typeface="Times New Roman"/>
                  </a:rPr>
                  <a:t>+1)+1=0, то </a:t>
                </a:r>
                <a:r>
                  <a:rPr lang="en-US" sz="2000" i="1" dirty="0">
                    <a:latin typeface="Times New Roman"/>
                    <a:ea typeface="Times New Roman"/>
                  </a:rPr>
                  <a:t>a</a:t>
                </a:r>
                <a:r>
                  <a:rPr lang="ru-RU" sz="2000" dirty="0">
                    <a:ea typeface="Times New Roman"/>
                  </a:rPr>
                  <a:t>= – 2</a:t>
                </a:r>
                <a:br>
                  <a:rPr lang="ru-RU" sz="2000" dirty="0">
                    <a:ea typeface="Times New Roman"/>
                  </a:rPr>
                </a:br>
                <a:r>
                  <a:rPr lang="ru-RU" sz="2000" dirty="0">
                    <a:ea typeface="Times New Roman"/>
                  </a:rPr>
                  <a:t>Таким образом, при  </a:t>
                </a:r>
                <a:r>
                  <a:rPr lang="ru-RU" sz="2000" i="1" dirty="0">
                    <a:ea typeface="Times New Roman"/>
                  </a:rPr>
                  <a:t>а</a:t>
                </a:r>
                <a:r>
                  <a:rPr lang="ru-RU" sz="2000" dirty="0">
                    <a:ea typeface="Times New Roman"/>
                  </a:rPr>
                  <a:t> = – 2  </a:t>
                </a:r>
                <a:r>
                  <a:rPr lang="en-US" sz="2000" dirty="0">
                    <a:latin typeface="Times New Roman"/>
                    <a:ea typeface="Times New Roman"/>
                  </a:rPr>
                  <a:t>x</a:t>
                </a:r>
                <a:r>
                  <a:rPr lang="ru-RU" sz="2000" baseline="-25000" dirty="0">
                    <a:ea typeface="Times New Roman"/>
                  </a:rPr>
                  <a:t>1</a:t>
                </a:r>
                <a:r>
                  <a:rPr lang="ru-RU" sz="2000" dirty="0">
                    <a:ea typeface="Times New Roman"/>
                  </a:rPr>
                  <a:t>-посторонний корень уравнения (4), то </a:t>
                </a:r>
                <a:r>
                  <a:rPr lang="en-US" sz="2000" dirty="0">
                    <a:latin typeface="Times New Roman"/>
                    <a:ea typeface="Times New Roman"/>
                  </a:rPr>
                  <a:t>x</a:t>
                </a:r>
                <a:r>
                  <a:rPr lang="ru-RU" sz="2000" baseline="-25000" dirty="0">
                    <a:ea typeface="Times New Roman"/>
                  </a:rPr>
                  <a:t>2</a:t>
                </a:r>
                <a:r>
                  <a:rPr lang="ru-RU" sz="2000" i="1" spc="100" dirty="0">
                    <a:ea typeface="Times New Roman"/>
                    <a:cs typeface="Times New Roman"/>
                  </a:rPr>
                  <a:t> = </a:t>
                </a:r>
                <a:r>
                  <a:rPr lang="ru-RU" sz="2000" spc="100" dirty="0">
                    <a:ea typeface="Times New Roman"/>
                    <a:cs typeface="Times New Roman"/>
                  </a:rPr>
                  <a:t>-5</a:t>
                </a:r>
                <a:r>
                  <a:rPr lang="ru-RU" sz="2000" dirty="0">
                    <a:ea typeface="Times New Roman"/>
                  </a:rPr>
                  <a:t/>
                </a:r>
                <a:br>
                  <a:rPr lang="ru-RU" sz="2000" dirty="0">
                    <a:ea typeface="Times New Roman"/>
                  </a:rPr>
                </a:br>
                <a:r>
                  <a:rPr lang="ru-RU" sz="2000" dirty="0">
                    <a:ea typeface="Times New Roman"/>
                  </a:rPr>
                  <a:t>Если  </a:t>
                </a:r>
                <a:r>
                  <a:rPr lang="en-US" sz="2000" dirty="0">
                    <a:latin typeface="Times New Roman"/>
                    <a:ea typeface="Times New Roman"/>
                  </a:rPr>
                  <a:t>x</a:t>
                </a:r>
                <a:r>
                  <a:rPr lang="ru-RU" sz="2000" baseline="-25000" dirty="0">
                    <a:ea typeface="Times New Roman"/>
                  </a:rPr>
                  <a:t>1</a:t>
                </a:r>
                <a:r>
                  <a:rPr lang="ru-RU" sz="2000" dirty="0">
                    <a:ea typeface="Times New Roman"/>
                  </a:rPr>
                  <a:t>+2=0,т.е.(</a:t>
                </a:r>
                <a:r>
                  <a:rPr lang="en-US" sz="2000" i="1" dirty="0">
                    <a:latin typeface="Times New Roman"/>
                    <a:ea typeface="Times New Roman"/>
                  </a:rPr>
                  <a:t>a</a:t>
                </a:r>
                <a:r>
                  <a:rPr lang="ru-RU" sz="2000" dirty="0">
                    <a:ea typeface="Times New Roman"/>
                  </a:rPr>
                  <a:t>+1)+2=0, то </a:t>
                </a:r>
                <a:r>
                  <a:rPr lang="en-US" sz="2000" i="1" dirty="0">
                    <a:latin typeface="Times New Roman"/>
                    <a:ea typeface="Times New Roman"/>
                  </a:rPr>
                  <a:t>a</a:t>
                </a:r>
                <a:r>
                  <a:rPr lang="ru-RU" sz="2000" dirty="0">
                    <a:ea typeface="Times New Roman"/>
                  </a:rPr>
                  <a:t>= – 3</a:t>
                </a:r>
                <a:br>
                  <a:rPr lang="ru-RU" sz="2000" dirty="0">
                    <a:ea typeface="Times New Roman"/>
                  </a:rPr>
                </a:br>
                <a:r>
                  <a:rPr lang="ru-RU" sz="2000" dirty="0">
                    <a:ea typeface="Times New Roman"/>
                  </a:rPr>
                  <a:t>Таким образом,  при </a:t>
                </a:r>
                <a:r>
                  <a:rPr lang="ru-RU" sz="2000" i="1" spc="100" dirty="0">
                    <a:ea typeface="Times New Roman"/>
                    <a:cs typeface="Times New Roman"/>
                  </a:rPr>
                  <a:t> а =-</a:t>
                </a:r>
                <a:r>
                  <a:rPr lang="ru-RU" sz="2000" dirty="0">
                    <a:ea typeface="Times New Roman"/>
                  </a:rPr>
                  <a:t> 3 </a:t>
                </a:r>
                <a:r>
                  <a:rPr lang="en-US" sz="2000" i="1" spc="100" dirty="0">
                    <a:latin typeface="Times New Roman"/>
                    <a:ea typeface="Times New Roman"/>
                    <a:cs typeface="Times New Roman"/>
                  </a:rPr>
                  <a:t>x</a:t>
                </a:r>
                <a:r>
                  <a:rPr lang="ru-RU" sz="2000" i="1" spc="100" baseline="-25000" dirty="0">
                    <a:ea typeface="Times New Roman"/>
                    <a:cs typeface="Times New Roman"/>
                  </a:rPr>
                  <a:t>1</a:t>
                </a:r>
                <a:r>
                  <a:rPr lang="ru-RU" sz="2000" i="1" spc="100" dirty="0">
                    <a:ea typeface="Times New Roman"/>
                    <a:cs typeface="Times New Roman"/>
                  </a:rPr>
                  <a:t>-</a:t>
                </a:r>
                <a:r>
                  <a:rPr lang="ru-RU" sz="2000" dirty="0">
                    <a:ea typeface="Times New Roman"/>
                  </a:rPr>
                  <a:t> посторонний корень уравнения (4), то </a:t>
                </a:r>
                <a:r>
                  <a:rPr lang="en-US" sz="2000" dirty="0">
                    <a:latin typeface="Times New Roman"/>
                    <a:ea typeface="Times New Roman"/>
                  </a:rPr>
                  <a:t>x</a:t>
                </a:r>
                <a:r>
                  <a:rPr lang="ru-RU" sz="2000" baseline="-25000" dirty="0">
                    <a:ea typeface="Times New Roman"/>
                  </a:rPr>
                  <a:t>2</a:t>
                </a:r>
                <a:r>
                  <a:rPr lang="ru-RU" sz="2000" i="1" spc="100" dirty="0">
                    <a:ea typeface="Times New Roman"/>
                    <a:cs typeface="Times New Roman"/>
                  </a:rPr>
                  <a:t> = </a:t>
                </a:r>
                <a:r>
                  <a:rPr lang="ru-RU" sz="2000" spc="100" dirty="0">
                    <a:ea typeface="Times New Roman"/>
                    <a:cs typeface="Times New Roman"/>
                  </a:rPr>
                  <a:t>-6</a:t>
                </a:r>
                <a:r>
                  <a:rPr lang="ru-RU" sz="2000" dirty="0">
                    <a:ea typeface="Times New Roman"/>
                  </a:rPr>
                  <a:t/>
                </a:r>
                <a:br>
                  <a:rPr lang="ru-RU" sz="2000" dirty="0">
                    <a:ea typeface="Times New Roman"/>
                  </a:rPr>
                </a:br>
                <a:r>
                  <a:rPr lang="ru-RU" sz="2000" dirty="0">
                    <a:ea typeface="Times New Roman"/>
                  </a:rPr>
                  <a:t>Если </a:t>
                </a:r>
                <a:r>
                  <a:rPr lang="en-US" sz="2000" dirty="0">
                    <a:latin typeface="Times New Roman"/>
                    <a:ea typeface="Times New Roman"/>
                  </a:rPr>
                  <a:t>x</a:t>
                </a:r>
                <a:r>
                  <a:rPr lang="ru-RU" sz="2000" baseline="-25000" dirty="0">
                    <a:ea typeface="Times New Roman"/>
                  </a:rPr>
                  <a:t>2</a:t>
                </a:r>
                <a:r>
                  <a:rPr lang="ru-RU" sz="2000" i="1" spc="100" dirty="0">
                    <a:ea typeface="Times New Roman"/>
                    <a:cs typeface="Times New Roman"/>
                  </a:rPr>
                  <a:t>+1=0,т.е.(</a:t>
                </a:r>
                <a:r>
                  <a:rPr lang="en-US" sz="2000" i="1" spc="100" dirty="0">
                    <a:latin typeface="Times New Roman"/>
                    <a:ea typeface="Times New Roman"/>
                    <a:cs typeface="Times New Roman"/>
                  </a:rPr>
                  <a:t>a</a:t>
                </a:r>
                <a:r>
                  <a:rPr lang="ru-RU" sz="2000" dirty="0">
                    <a:ea typeface="Times New Roman"/>
                  </a:rPr>
                  <a:t>– </a:t>
                </a:r>
                <a:r>
                  <a:rPr lang="ru-RU" sz="2000" i="1" spc="100" dirty="0">
                    <a:ea typeface="Times New Roman"/>
                    <a:cs typeface="Times New Roman"/>
                  </a:rPr>
                  <a:t>3)+2=0,то </a:t>
                </a:r>
                <a:r>
                  <a:rPr lang="en-US" sz="2000" i="1" spc="100" dirty="0">
                    <a:latin typeface="Times New Roman"/>
                    <a:ea typeface="Times New Roman"/>
                    <a:cs typeface="Times New Roman"/>
                  </a:rPr>
                  <a:t>a</a:t>
                </a:r>
                <a:r>
                  <a:rPr lang="ru-RU" sz="2000" i="1" spc="100" dirty="0">
                    <a:ea typeface="Times New Roman"/>
                    <a:cs typeface="Times New Roman"/>
                  </a:rPr>
                  <a:t>=1.</a:t>
                </a:r>
                <a:r>
                  <a:rPr lang="ru-RU" sz="2000" dirty="0">
                    <a:ea typeface="Times New Roman"/>
                  </a:rPr>
                  <a:t/>
                </a:r>
                <a:br>
                  <a:rPr lang="ru-RU" sz="2000" dirty="0">
                    <a:ea typeface="Times New Roman"/>
                  </a:rPr>
                </a:br>
                <a:r>
                  <a:rPr lang="ru-RU" sz="2000" spc="150" dirty="0">
                    <a:ea typeface="Times New Roman"/>
                    <a:cs typeface="Times New Roman"/>
                  </a:rPr>
                  <a:t>Таким </a:t>
                </a:r>
                <a:r>
                  <a:rPr lang="ru-RU" sz="2000" dirty="0">
                    <a:ea typeface="Times New Roman"/>
                  </a:rPr>
                  <a:t>образом, </a:t>
                </a:r>
                <a:r>
                  <a:rPr lang="ru-RU" sz="2000" spc="150" dirty="0">
                    <a:ea typeface="Times New Roman"/>
                    <a:cs typeface="Times New Roman"/>
                  </a:rPr>
                  <a:t>при </a:t>
                </a:r>
                <a:r>
                  <a:rPr lang="en-US" sz="2000" i="1" spc="150" dirty="0">
                    <a:latin typeface="Times New Roman"/>
                    <a:ea typeface="Times New Roman"/>
                    <a:cs typeface="Times New Roman"/>
                  </a:rPr>
                  <a:t>a</a:t>
                </a:r>
                <a:r>
                  <a:rPr lang="ru-RU" sz="2000" i="1" spc="150" dirty="0">
                    <a:ea typeface="Times New Roman"/>
                    <a:cs typeface="Times New Roman"/>
                  </a:rPr>
                  <a:t>=1 </a:t>
                </a:r>
                <a:r>
                  <a:rPr lang="en-US" sz="2000" i="1" spc="150" dirty="0">
                    <a:latin typeface="Times New Roman"/>
                    <a:ea typeface="Times New Roman"/>
                    <a:cs typeface="Times New Roman"/>
                  </a:rPr>
                  <a:t>x</a:t>
                </a:r>
                <a:r>
                  <a:rPr lang="ru-RU" sz="2000" i="1" spc="150" baseline="-25000" dirty="0">
                    <a:ea typeface="Times New Roman"/>
                    <a:cs typeface="Times New Roman"/>
                  </a:rPr>
                  <a:t>2</a:t>
                </a:r>
                <a:r>
                  <a:rPr lang="ru-RU" sz="2000" i="1" spc="150" dirty="0">
                    <a:ea typeface="Times New Roman"/>
                    <a:cs typeface="Times New Roman"/>
                  </a:rPr>
                  <a:t> -</a:t>
                </a:r>
                <a:r>
                  <a:rPr lang="ru-RU" sz="2000" dirty="0">
                    <a:ea typeface="Times New Roman"/>
                  </a:rPr>
                  <a:t> посторонний корень уравнения (4), то </a:t>
                </a:r>
                <a:r>
                  <a:rPr lang="en-US" sz="2000" dirty="0">
                    <a:latin typeface="Times New Roman"/>
                    <a:ea typeface="Times New Roman"/>
                  </a:rPr>
                  <a:t>x</a:t>
                </a:r>
                <a:r>
                  <a:rPr lang="ru-RU" sz="2000" baseline="-25000" dirty="0">
                    <a:ea typeface="Times New Roman"/>
                  </a:rPr>
                  <a:t>1</a:t>
                </a:r>
                <a:r>
                  <a:rPr lang="ru-RU" sz="2000" i="1" spc="100" dirty="0">
                    <a:ea typeface="Times New Roman"/>
                    <a:cs typeface="Times New Roman"/>
                  </a:rPr>
                  <a:t> = </a:t>
                </a:r>
                <a:r>
                  <a:rPr lang="ru-RU" sz="2000" spc="100" dirty="0">
                    <a:ea typeface="Times New Roman"/>
                    <a:cs typeface="Times New Roman"/>
                  </a:rPr>
                  <a:t>2</a:t>
                </a:r>
                <a:br>
                  <a:rPr lang="ru-RU" sz="2000" spc="100" dirty="0">
                    <a:ea typeface="Times New Roman"/>
                    <a:cs typeface="Times New Roman"/>
                  </a:rPr>
                </a:br>
                <a:r>
                  <a:rPr lang="ru-RU" sz="2000" dirty="0">
                    <a:ea typeface="Times New Roman"/>
                  </a:rPr>
                  <a:t>Если </a:t>
                </a:r>
                <a:r>
                  <a:rPr lang="en-US" sz="2000" dirty="0">
                    <a:latin typeface="Times New Roman"/>
                    <a:ea typeface="Times New Roman"/>
                  </a:rPr>
                  <a:t>x</a:t>
                </a:r>
                <a:r>
                  <a:rPr lang="ru-RU" sz="2000" baseline="-25000" dirty="0">
                    <a:ea typeface="Times New Roman"/>
                  </a:rPr>
                  <a:t>2</a:t>
                </a:r>
                <a:r>
                  <a:rPr lang="ru-RU" sz="2000" i="1" spc="100" dirty="0">
                    <a:ea typeface="Times New Roman"/>
                    <a:cs typeface="Times New Roman"/>
                  </a:rPr>
                  <a:t>+1=0,т.е.(</a:t>
                </a:r>
                <a:r>
                  <a:rPr lang="en-US" sz="2000" i="1" spc="100" dirty="0">
                    <a:latin typeface="Times New Roman"/>
                    <a:ea typeface="Times New Roman"/>
                    <a:cs typeface="Times New Roman"/>
                  </a:rPr>
                  <a:t>a</a:t>
                </a:r>
                <a:r>
                  <a:rPr lang="ru-RU" sz="2000" dirty="0">
                    <a:ea typeface="Times New Roman"/>
                  </a:rPr>
                  <a:t>– </a:t>
                </a:r>
                <a:r>
                  <a:rPr lang="ru-RU" sz="2000" i="1" spc="100" dirty="0">
                    <a:ea typeface="Times New Roman"/>
                    <a:cs typeface="Times New Roman"/>
                  </a:rPr>
                  <a:t>3)+1=0,то </a:t>
                </a:r>
                <a:r>
                  <a:rPr lang="en-US" sz="2000" i="1" spc="100" dirty="0">
                    <a:latin typeface="Times New Roman"/>
                    <a:ea typeface="Times New Roman"/>
                    <a:cs typeface="Times New Roman"/>
                  </a:rPr>
                  <a:t>a</a:t>
                </a:r>
                <a:r>
                  <a:rPr lang="ru-RU" sz="2000" i="1" spc="100" dirty="0">
                    <a:ea typeface="Times New Roman"/>
                    <a:cs typeface="Times New Roman"/>
                  </a:rPr>
                  <a:t>=2.</a:t>
                </a:r>
                <a:r>
                  <a:rPr lang="ru-RU" sz="2000" dirty="0">
                    <a:ea typeface="Times New Roman"/>
                  </a:rPr>
                  <a:t/>
                </a:r>
                <a:br>
                  <a:rPr lang="ru-RU" sz="2000" dirty="0">
                    <a:ea typeface="Times New Roman"/>
                  </a:rPr>
                </a:br>
                <a:r>
                  <a:rPr lang="ru-RU" sz="2000" spc="150" dirty="0">
                    <a:ea typeface="Times New Roman"/>
                    <a:cs typeface="Times New Roman"/>
                  </a:rPr>
                  <a:t>Таким </a:t>
                </a:r>
                <a:r>
                  <a:rPr lang="ru-RU" sz="2000" dirty="0">
                    <a:ea typeface="Times New Roman"/>
                  </a:rPr>
                  <a:t>образом, </a:t>
                </a:r>
                <a:r>
                  <a:rPr lang="ru-RU" sz="2000" spc="150" dirty="0">
                    <a:ea typeface="Times New Roman"/>
                    <a:cs typeface="Times New Roman"/>
                  </a:rPr>
                  <a:t>при </a:t>
                </a:r>
                <a:r>
                  <a:rPr lang="en-US" sz="2000" i="1" spc="150" dirty="0">
                    <a:latin typeface="Times New Roman"/>
                    <a:ea typeface="Times New Roman"/>
                    <a:cs typeface="Times New Roman"/>
                  </a:rPr>
                  <a:t>a</a:t>
                </a:r>
                <a:r>
                  <a:rPr lang="ru-RU" sz="2000" i="1" spc="150" dirty="0">
                    <a:ea typeface="Times New Roman"/>
                    <a:cs typeface="Times New Roman"/>
                  </a:rPr>
                  <a:t>=2 </a:t>
                </a:r>
                <a:r>
                  <a:rPr lang="en-US" sz="2000" i="1" spc="150" dirty="0">
                    <a:latin typeface="Times New Roman"/>
                    <a:ea typeface="Times New Roman"/>
                    <a:cs typeface="Times New Roman"/>
                  </a:rPr>
                  <a:t>x</a:t>
                </a:r>
                <a:r>
                  <a:rPr lang="ru-RU" sz="2000" i="1" spc="150" baseline="-25000" dirty="0">
                    <a:ea typeface="Times New Roman"/>
                    <a:cs typeface="Times New Roman"/>
                  </a:rPr>
                  <a:t>2</a:t>
                </a:r>
                <a:r>
                  <a:rPr lang="ru-RU" sz="2000" i="1" spc="150" dirty="0">
                    <a:ea typeface="Times New Roman"/>
                    <a:cs typeface="Times New Roman"/>
                  </a:rPr>
                  <a:t> -</a:t>
                </a:r>
                <a:r>
                  <a:rPr lang="ru-RU" sz="2000" dirty="0">
                    <a:ea typeface="Times New Roman"/>
                  </a:rPr>
                  <a:t> посторонний корень уравнения (4), то </a:t>
                </a:r>
                <a:r>
                  <a:rPr lang="en-US" sz="2000" dirty="0">
                    <a:latin typeface="Times New Roman"/>
                    <a:ea typeface="Times New Roman"/>
                  </a:rPr>
                  <a:t>x</a:t>
                </a:r>
                <a:r>
                  <a:rPr lang="ru-RU" sz="2000" baseline="-25000" dirty="0">
                    <a:ea typeface="Times New Roman"/>
                  </a:rPr>
                  <a:t>1</a:t>
                </a:r>
                <a:r>
                  <a:rPr lang="ru-RU" sz="2000" i="1" spc="100" dirty="0">
                    <a:ea typeface="Times New Roman"/>
                    <a:cs typeface="Times New Roman"/>
                  </a:rPr>
                  <a:t> = </a:t>
                </a:r>
                <a:r>
                  <a:rPr lang="ru-RU" sz="2000" i="1" spc="100" dirty="0" smtClean="0">
                    <a:ea typeface="Times New Roman"/>
                    <a:cs typeface="Times New Roman"/>
                  </a:rPr>
                  <a:t>3</a:t>
                </a:r>
                <a:br>
                  <a:rPr lang="ru-RU" sz="2000" i="1" spc="100" dirty="0" smtClean="0">
                    <a:ea typeface="Times New Roman"/>
                    <a:cs typeface="Times New Roman"/>
                  </a:rPr>
                </a:br>
                <a:r>
                  <a:rPr lang="ru-RU" sz="2000" dirty="0">
                    <a:ea typeface="Times New Roman"/>
                  </a:rPr>
                  <a:t/>
                </a:r>
                <a:br>
                  <a:rPr lang="ru-RU" sz="2000" dirty="0">
                    <a:ea typeface="Times New Roman"/>
                  </a:rPr>
                </a:br>
                <a:r>
                  <a:rPr lang="ru-RU" sz="2000" b="1" i="1" spc="100" dirty="0">
                    <a:ea typeface="Times New Roman"/>
                    <a:cs typeface="Times New Roman"/>
                  </a:rPr>
                  <a:t>Ответ:</a:t>
                </a:r>
                <a:r>
                  <a:rPr lang="ru-RU" sz="2000" b="1" dirty="0">
                    <a:ea typeface="Times New Roman"/>
                  </a:rPr>
                  <a:t/>
                </a:r>
                <a:r>
                  <a:rPr lang="ru-RU" sz="2000" dirty="0">
                    <a:ea typeface="Times New Roman"/>
                  </a:rPr>
                  <a:t>1) если</a:t>
                </a:r>
                <a:r>
                  <a:rPr lang="ru-RU" sz="2000" i="1" spc="100" dirty="0">
                    <a:ea typeface="Times New Roman"/>
                    <a:cs typeface="Times New Roman"/>
                  </a:rPr>
                  <a:t> а</a:t>
                </a:r>
                <a:r>
                  <a:rPr lang="ru-RU" sz="2000" dirty="0">
                    <a:ea typeface="Times New Roman"/>
                  </a:rPr>
                  <a:t> = – 3, то</a:t>
                </a:r>
                <a:r>
                  <a:rPr lang="ru-RU" sz="2000" i="1" spc="100" dirty="0">
                    <a:ea typeface="Times New Roman"/>
                    <a:cs typeface="Times New Roman"/>
                  </a:rPr>
                  <a:t> х</a:t>
                </a:r>
                <a:r>
                  <a:rPr lang="ru-RU" sz="2000" dirty="0">
                    <a:ea typeface="Times New Roman"/>
                  </a:rPr>
                  <a:t> = – 6; 2) если </a:t>
                </a:r>
                <a:r>
                  <a:rPr lang="en-US" sz="2000" i="1" dirty="0">
                    <a:latin typeface="Times New Roman"/>
                    <a:ea typeface="Times New Roman"/>
                  </a:rPr>
                  <a:t>a</a:t>
                </a:r>
                <a:r>
                  <a:rPr lang="ru-RU" sz="2000" dirty="0">
                    <a:ea typeface="Times New Roman"/>
                  </a:rPr>
                  <a:t>= – 2,то </a:t>
                </a:r>
                <a:r>
                  <a:rPr lang="en-US" sz="2000" dirty="0">
                    <a:latin typeface="Times New Roman"/>
                    <a:ea typeface="Times New Roman"/>
                  </a:rPr>
                  <a:t>x</a:t>
                </a:r>
                <a:r>
                  <a:rPr lang="ru-RU" sz="2000" dirty="0">
                    <a:ea typeface="Times New Roman"/>
                  </a:rPr>
                  <a:t>= – 5; 3) если </a:t>
                </a:r>
                <a:r>
                  <a:rPr lang="en-US" sz="2000" i="1" dirty="0">
                    <a:latin typeface="Times New Roman"/>
                    <a:ea typeface="Times New Roman"/>
                  </a:rPr>
                  <a:t>a</a:t>
                </a:r>
                <a:r>
                  <a:rPr lang="ru-RU" sz="2000" dirty="0">
                    <a:ea typeface="Times New Roman"/>
                  </a:rPr>
                  <a:t>=0, то корней нет; 4) если </a:t>
                </a:r>
                <a:r>
                  <a:rPr lang="en-US" sz="2000" i="1" dirty="0">
                    <a:latin typeface="Times New Roman"/>
                    <a:ea typeface="Times New Roman"/>
                  </a:rPr>
                  <a:t>a</a:t>
                </a:r>
                <a:r>
                  <a:rPr lang="ru-RU" sz="2000" dirty="0">
                    <a:ea typeface="Times New Roman"/>
                  </a:rPr>
                  <a:t>=1,то </a:t>
                </a:r>
                <a:r>
                  <a:rPr lang="en-US" sz="2000" dirty="0">
                    <a:latin typeface="Times New Roman"/>
                    <a:ea typeface="Times New Roman"/>
                  </a:rPr>
                  <a:t>x</a:t>
                </a:r>
                <a:r>
                  <a:rPr lang="ru-RU" sz="2000" dirty="0">
                    <a:ea typeface="Times New Roman"/>
                  </a:rPr>
                  <a:t>=2; 5)если </a:t>
                </a:r>
                <a:r>
                  <a:rPr lang="en-US" sz="2000" i="1" dirty="0">
                    <a:latin typeface="Times New Roman"/>
                    <a:ea typeface="Times New Roman"/>
                  </a:rPr>
                  <a:t>a</a:t>
                </a:r>
                <a:r>
                  <a:rPr lang="ru-RU" sz="2000" dirty="0">
                    <a:ea typeface="Times New Roman"/>
                  </a:rPr>
                  <a:t>=2, то </a:t>
                </a:r>
                <a:r>
                  <a:rPr lang="en-US" sz="2000" dirty="0">
                    <a:latin typeface="Times New Roman"/>
                    <a:ea typeface="Times New Roman"/>
                  </a:rPr>
                  <a:t>x</a:t>
                </a:r>
                <a:r>
                  <a:rPr lang="ru-RU" sz="2000" dirty="0">
                    <a:ea typeface="Times New Roman"/>
                  </a:rPr>
                  <a:t>=3;</a:t>
                </a:r>
                <a:br>
                  <a:rPr lang="ru-RU" sz="2000" dirty="0">
                    <a:ea typeface="Times New Roman"/>
                  </a:rPr>
                </a:br>
                <a:r>
                  <a:rPr lang="ru-RU" sz="2000" dirty="0">
                    <a:ea typeface="Times New Roman"/>
                  </a:rPr>
                  <a:t>6</a:t>
                </a:r>
                <a:r>
                  <a:rPr lang="ru-RU" sz="2000" dirty="0">
                    <a:ea typeface="Times New Roman"/>
                  </a:rPr>
                  <a:t>) если</a:t>
                </a:r>
                <a14:m>
                  <m:oMath xmlns:m="http://schemas.openxmlformats.org/officeDocument/2006/math">
                    <m:d>
                      <m:dPr>
                        <m:begChr m:val="{"/>
                        <m:endChr m:val=""/>
                        <m:ctrlPr>
                          <a:rPr lang="ru-RU" sz="2000" i="1">
                            <a:latin typeface="Cambria Math"/>
                            <a:ea typeface="Times New Roman"/>
                          </a:rPr>
                        </m:ctrlPr>
                      </m:dPr>
                      <m:e>
                        <m:eqArr>
                          <m:eqArrPr>
                            <m:ctrlPr>
                              <a:rPr lang="ru-RU" sz="2000" i="1">
                                <a:latin typeface="Cambria Math"/>
                                <a:ea typeface="Times New Roman"/>
                              </a:rPr>
                            </m:ctrlPr>
                          </m:eqArrPr>
                          <m:e>
                            <m:r>
                              <a:rPr lang="en-US" sz="2000" i="1">
                                <a:latin typeface="Cambria Math"/>
                                <a:ea typeface="Times New Roman"/>
                              </a:rPr>
                              <m:t>𝑎</m:t>
                            </m:r>
                            <m:r>
                              <a:rPr lang="ru-RU" sz="2000" i="1">
                                <a:latin typeface="Cambria Math"/>
                                <a:ea typeface="Times New Roman"/>
                              </a:rPr>
                              <m:t>≠−3                                                   </m:t>
                            </m:r>
                          </m:e>
                          <m:e>
                            <m:r>
                              <a:rPr lang="en-US" sz="2000" i="1">
                                <a:latin typeface="Cambria Math"/>
                                <a:ea typeface="Times New Roman"/>
                              </a:rPr>
                              <m:t>𝑎</m:t>
                            </m:r>
                            <m:r>
                              <a:rPr lang="ru-RU" sz="2000" i="1">
                                <a:latin typeface="Cambria Math"/>
                                <a:ea typeface="Times New Roman"/>
                              </a:rPr>
                              <m:t>≠ −2                                                  </m:t>
                            </m:r>
                          </m:e>
                          <m:e>
                            <m:r>
                              <a:rPr lang="en-US" sz="2000" i="1">
                                <a:latin typeface="Cambria Math"/>
                                <a:ea typeface="Times New Roman"/>
                              </a:rPr>
                              <m:t>𝑎</m:t>
                            </m:r>
                            <m:r>
                              <a:rPr lang="ru-RU" sz="2000" i="1">
                                <a:latin typeface="Cambria Math"/>
                                <a:ea typeface="Times New Roman"/>
                              </a:rPr>
                              <m:t> ≠0,  то </m:t>
                            </m:r>
                            <m:sSub>
                              <m:sSubPr>
                                <m:ctrlPr>
                                  <a:rPr lang="ru-RU" sz="2000" i="1">
                                    <a:latin typeface="Cambria Math"/>
                                    <a:ea typeface="Times New Roman"/>
                                  </a:rPr>
                                </m:ctrlPr>
                              </m:sSubPr>
                              <m:e>
                                <m:r>
                                  <a:rPr lang="en-US" sz="2000" i="1">
                                    <a:latin typeface="Cambria Math"/>
                                    <a:ea typeface="Times New Roman"/>
                                  </a:rPr>
                                  <m:t>𝑥</m:t>
                                </m:r>
                              </m:e>
                              <m:sub>
                                <m:r>
                                  <a:rPr lang="ru-RU" sz="2000" i="1">
                                    <a:latin typeface="Cambria Math"/>
                                    <a:ea typeface="Times New Roman"/>
                                  </a:rPr>
                                  <m:t>1</m:t>
                                </m:r>
                              </m:sub>
                            </m:sSub>
                            <m:r>
                              <a:rPr lang="ru-RU" sz="2000" i="1">
                                <a:latin typeface="Cambria Math"/>
                                <a:ea typeface="Times New Roman"/>
                              </a:rPr>
                              <m:t>=</m:t>
                            </m:r>
                            <m:r>
                              <a:rPr lang="en-US" sz="2000" i="1">
                                <a:latin typeface="Cambria Math"/>
                                <a:ea typeface="Times New Roman"/>
                              </a:rPr>
                              <m:t>𝑎</m:t>
                            </m:r>
                            <m:r>
                              <a:rPr lang="ru-RU" sz="2000" i="1">
                                <a:latin typeface="Cambria Math"/>
                                <a:ea typeface="Times New Roman"/>
                              </a:rPr>
                              <m:t>+1, </m:t>
                            </m:r>
                            <m:sSub>
                              <m:sSubPr>
                                <m:ctrlPr>
                                  <a:rPr lang="ru-RU" sz="2000" i="1">
                                    <a:latin typeface="Cambria Math"/>
                                    <a:ea typeface="Times New Roman"/>
                                  </a:rPr>
                                </m:ctrlPr>
                              </m:sSubPr>
                              <m:e>
                                <m:r>
                                  <a:rPr lang="en-US" sz="2000" i="1">
                                    <a:latin typeface="Cambria Math"/>
                                    <a:ea typeface="Times New Roman"/>
                                  </a:rPr>
                                  <m:t> </m:t>
                                </m:r>
                                <m:r>
                                  <a:rPr lang="en-US" sz="2000" i="1">
                                    <a:latin typeface="Cambria Math"/>
                                    <a:ea typeface="Times New Roman"/>
                                  </a:rPr>
                                  <m:t>𝑥</m:t>
                                </m:r>
                              </m:e>
                              <m:sub>
                                <m:r>
                                  <a:rPr lang="ru-RU" sz="2000" i="1">
                                    <a:latin typeface="Cambria Math"/>
                                    <a:ea typeface="Times New Roman"/>
                                  </a:rPr>
                                  <m:t>2</m:t>
                                </m:r>
                              </m:sub>
                            </m:sSub>
                            <m:r>
                              <a:rPr lang="ru-RU" sz="2000" i="1">
                                <a:latin typeface="Cambria Math"/>
                                <a:ea typeface="Times New Roman"/>
                              </a:rPr>
                              <m:t>=</m:t>
                            </m:r>
                            <m:r>
                              <a:rPr lang="en-US" sz="2000" i="1">
                                <a:latin typeface="Cambria Math"/>
                                <a:ea typeface="Times New Roman"/>
                              </a:rPr>
                              <m:t>𝑎</m:t>
                            </m:r>
                            <m:r>
                              <a:rPr lang="ru-RU" sz="2000" i="1">
                                <a:latin typeface="Cambria Math"/>
                                <a:ea typeface="Times New Roman"/>
                              </a:rPr>
                              <m:t>−3.</m:t>
                            </m:r>
                          </m:e>
                          <m:e>
                            <m:r>
                              <a:rPr lang="en-US" sz="2000" i="1">
                                <a:latin typeface="Cambria Math"/>
                                <a:ea typeface="Cambria Math"/>
                                <a:cs typeface="Cambria Math"/>
                              </a:rPr>
                              <m:t>𝑎</m:t>
                            </m:r>
                            <m:r>
                              <a:rPr lang="ru-RU" sz="2000" i="1">
                                <a:latin typeface="Cambria Math"/>
                                <a:ea typeface="Cambria Math"/>
                                <a:cs typeface="Cambria Math"/>
                              </a:rPr>
                              <m:t>≠1                                                      </m:t>
                            </m:r>
                          </m:e>
                          <m:e>
                            <m:r>
                              <a:rPr lang="en-US" sz="2000" i="1">
                                <a:latin typeface="Cambria Math"/>
                                <a:ea typeface="Cambria Math"/>
                                <a:cs typeface="Cambria Math"/>
                              </a:rPr>
                              <m:t>𝑎</m:t>
                            </m:r>
                            <m:r>
                              <a:rPr lang="ru-RU" sz="2000" i="1">
                                <a:latin typeface="Cambria Math"/>
                                <a:ea typeface="Cambria Math"/>
                                <a:cs typeface="Cambria Math"/>
                              </a:rPr>
                              <m:t>≠2                                                      </m:t>
                            </m:r>
                          </m:e>
                        </m:eqArr>
                      </m:e>
                    </m:d>
                  </m:oMath>
                </a14:m>
                <a:r>
                  <a:rPr lang="ru-RU" sz="2000" dirty="0" smtClean="0"/>
                  <a:t/>
                </a:r>
                <a:br>
                  <a:rPr lang="ru-RU" sz="2000" dirty="0" smtClean="0"/>
                </a:br>
                <a:r>
                  <a:rPr lang="ru-RU" sz="2000" dirty="0"/>
                  <a:t/>
                </a:r>
                <a:br>
                  <a:rPr lang="ru-RU" sz="2000" dirty="0"/>
                </a:br>
                <a:r>
                  <a:rPr lang="ru-RU" sz="2000" dirty="0" smtClean="0"/>
                  <a:t/>
                </a:r>
                <a:br>
                  <a:rPr lang="ru-RU" sz="2000" dirty="0" smtClean="0"/>
                </a:br>
                <a:endParaRPr lang="ru-RU" sz="2000" dirty="0"/>
              </a:p>
            </p:txBody>
          </p:sp>
        </mc:Choice>
        <mc:Fallback>
          <p:sp>
            <p:nvSpPr>
              <p:cNvPr id="3" name="Заголовок 2"/>
              <p:cNvSpPr>
                <a:spLocks noGrp="1" noRot="1" noChangeAspect="1" noMove="1" noResize="1" noEditPoints="1" noAdjustHandles="1" noChangeArrowheads="1" noChangeShapeType="1" noTextEdit="1"/>
              </p:cNvSpPr>
              <p:nvPr>
                <p:ph type="title"/>
              </p:nvPr>
            </p:nvSpPr>
            <p:spPr>
              <a:xfrm>
                <a:off x="107504" y="116632"/>
                <a:ext cx="8928992" cy="6624736"/>
              </a:xfrm>
              <a:blipFill rotWithShape="1">
                <a:blip r:embed="rId2"/>
                <a:stretch>
                  <a:fillRect l="-751"/>
                </a:stretch>
              </a:blipFill>
            </p:spPr>
            <p:txBody>
              <a:bodyPr/>
              <a:lstStyle/>
              <a:p>
                <a:r>
                  <a:rPr lang="ru-RU">
                    <a:noFill/>
                  </a:rPr>
                  <a:t> </a:t>
                </a:r>
              </a:p>
            </p:txBody>
          </p:sp>
        </mc:Fallback>
      </mc:AlternateContent>
    </p:spTree>
    <p:extLst>
      <p:ext uri="{BB962C8B-B14F-4D97-AF65-F5344CB8AC3E}">
        <p14:creationId xmlns:p14="http://schemas.microsoft.com/office/powerpoint/2010/main" xmlns="" val="3440959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Заголовок 2"/>
              <p:cNvSpPr>
                <a:spLocks noGrp="1"/>
              </p:cNvSpPr>
              <p:nvPr>
                <p:ph type="title"/>
              </p:nvPr>
            </p:nvSpPr>
            <p:spPr>
              <a:xfrm>
                <a:off x="0" y="-747464"/>
                <a:ext cx="9036496" cy="7605464"/>
              </a:xfrm>
            </p:spPr>
            <p:txBody>
              <a:bodyPr/>
              <a:lstStyle/>
              <a:p>
                <a:pPr marL="889000" indent="-711200" algn="l">
                  <a:lnSpc>
                    <a:spcPct val="150000"/>
                  </a:lnSpc>
                  <a:spcAft>
                    <a:spcPts val="995"/>
                  </a:spcAft>
                  <a:tabLst>
                    <a:tab pos="4692015" algn="l"/>
                  </a:tabLst>
                </a:pPr>
                <a:r>
                  <a:rPr lang="ru-RU" sz="2400" b="1" dirty="0" smtClean="0">
                    <a:solidFill>
                      <a:schemeClr val="tx2">
                        <a:lumMod val="75000"/>
                      </a:schemeClr>
                    </a:solidFill>
                    <a:latin typeface="Times New Roman" pitchFamily="18" charset="0"/>
                    <a:cs typeface="Times New Roman" pitchFamily="18" charset="0"/>
                  </a:rPr>
                  <a:t/>
                </a:r>
                <a:br>
                  <a:rPr lang="ru-RU" sz="2400" b="1" dirty="0" smtClean="0">
                    <a:solidFill>
                      <a:schemeClr val="tx2">
                        <a:lumMod val="75000"/>
                      </a:schemeClr>
                    </a:solidFill>
                    <a:latin typeface="Times New Roman" pitchFamily="18" charset="0"/>
                    <a:cs typeface="Times New Roman" pitchFamily="18" charset="0"/>
                  </a:rPr>
                </a:br>
                <a:r>
                  <a:rPr lang="ru-RU" sz="2400" b="1" dirty="0" smtClean="0">
                    <a:solidFill>
                      <a:schemeClr val="tx2">
                        <a:lumMod val="75000"/>
                      </a:schemeClr>
                    </a:solidFill>
                    <a:latin typeface="Times New Roman" pitchFamily="18" charset="0"/>
                    <a:cs typeface="Times New Roman" pitchFamily="18" charset="0"/>
                  </a:rPr>
                  <a:t>Иррациональные </a:t>
                </a:r>
                <a:r>
                  <a:rPr lang="ru-RU" sz="2400" b="1" dirty="0">
                    <a:solidFill>
                      <a:schemeClr val="tx2">
                        <a:lumMod val="75000"/>
                      </a:schemeClr>
                    </a:solidFill>
                    <a:latin typeface="Times New Roman" pitchFamily="18" charset="0"/>
                    <a:cs typeface="Times New Roman" pitchFamily="18" charset="0"/>
                  </a:rPr>
                  <a:t>уравнения, содержащие </a:t>
                </a:r>
                <a:r>
                  <a:rPr lang="ru-RU" sz="2400" b="1" dirty="0" smtClean="0">
                    <a:solidFill>
                      <a:schemeClr val="tx2">
                        <a:lumMod val="75000"/>
                      </a:schemeClr>
                    </a:solidFill>
                    <a:latin typeface="Times New Roman" pitchFamily="18" charset="0"/>
                    <a:cs typeface="Times New Roman" pitchFamily="18" charset="0"/>
                  </a:rPr>
                  <a:t>параметр.</a:t>
                </a:r>
                <a:r>
                  <a:rPr lang="ru-RU" sz="3600" b="1" dirty="0" smtClean="0">
                    <a:solidFill>
                      <a:schemeClr val="tx2">
                        <a:lumMod val="75000"/>
                      </a:schemeClr>
                    </a:solidFill>
                    <a:latin typeface="Times New Roman" pitchFamily="18" charset="0"/>
                    <a:cs typeface="Times New Roman" pitchFamily="18" charset="0"/>
                  </a:rPr>
                  <a:t/>
                </a:r>
                <a:br>
                  <a:rPr lang="ru-RU" sz="3600" b="1" dirty="0" smtClean="0">
                    <a:solidFill>
                      <a:schemeClr val="tx2">
                        <a:lumMod val="75000"/>
                      </a:schemeClr>
                    </a:solidFill>
                    <a:latin typeface="Times New Roman" pitchFamily="18" charset="0"/>
                    <a:cs typeface="Times New Roman" pitchFamily="18" charset="0"/>
                  </a:rPr>
                </a:br>
                <a:r>
                  <a:rPr lang="ru-RU" sz="1800" b="1" i="1" spc="100" dirty="0" smtClean="0">
                    <a:ea typeface="Times New Roman"/>
                    <a:cs typeface="Times New Roman"/>
                  </a:rPr>
                  <a:t>Пример.</a:t>
                </a:r>
                <a:r>
                  <a:rPr lang="ru-RU" sz="1800" b="1" dirty="0" smtClean="0">
                    <a:ea typeface="Times New Roman"/>
                  </a:rPr>
                  <a:t/>
                </a:r>
                <a:r>
                  <a:rPr lang="ru-RU" sz="1800" dirty="0">
                    <a:ea typeface="Times New Roman"/>
                  </a:rPr>
                  <a:t>Решить уравнение </a:t>
                </a:r>
                <a:r>
                  <a:rPr lang="en-US" sz="1800" dirty="0">
                    <a:latin typeface="Times New Roman"/>
                    <a:ea typeface="Times New Roman"/>
                  </a:rPr>
                  <a:t>x</a:t>
                </a:r>
                <a:r>
                  <a:rPr lang="ru-RU" sz="1800" dirty="0">
                    <a:ea typeface="Times New Roman"/>
                  </a:rPr>
                  <a:t>-</a:t>
                </a:r>
                <a14:m>
                  <m:oMath xmlns:m="http://schemas.openxmlformats.org/officeDocument/2006/math">
                    <m:rad>
                      <m:radPr>
                        <m:degHide m:val="on"/>
                        <m:ctrlPr>
                          <a:rPr lang="ru-RU" sz="1800" i="1">
                            <a:latin typeface="Cambria Math"/>
                            <a:ea typeface="Times New Roman"/>
                          </a:rPr>
                        </m:ctrlPr>
                      </m:radPr>
                      <m:deg/>
                      <m:e>
                        <m:r>
                          <a:rPr lang="en-US" sz="1800" i="1">
                            <a:latin typeface="Cambria Math"/>
                            <a:ea typeface="Times New Roman"/>
                          </a:rPr>
                          <m:t>𝑎</m:t>
                        </m:r>
                        <m:r>
                          <a:rPr lang="ru-RU" sz="1800" i="1">
                            <a:latin typeface="Cambria Math"/>
                            <a:ea typeface="Times New Roman"/>
                          </a:rPr>
                          <m:t>−</m:t>
                        </m:r>
                        <m:sSup>
                          <m:sSupPr>
                            <m:ctrlPr>
                              <a:rPr lang="ru-RU" sz="1800" i="1">
                                <a:latin typeface="Cambria Math"/>
                                <a:ea typeface="Times New Roman"/>
                              </a:rPr>
                            </m:ctrlPr>
                          </m:sSupPr>
                          <m:e>
                            <m:r>
                              <m:rPr>
                                <m:sty m:val="p"/>
                              </m:rPr>
                              <a:rPr lang="en-US" sz="1800">
                                <a:latin typeface="Cambria Math"/>
                                <a:ea typeface="Times New Roman"/>
                              </a:rPr>
                              <m:t>x</m:t>
                            </m:r>
                          </m:e>
                          <m:sup>
                            <m:r>
                              <a:rPr lang="ru-RU" sz="1800">
                                <a:latin typeface="Cambria Math"/>
                                <a:ea typeface="Times New Roman"/>
                              </a:rPr>
                              <m:t>2</m:t>
                            </m:r>
                          </m:sup>
                        </m:sSup>
                      </m:e>
                    </m:rad>
                  </m:oMath>
                </a14:m>
                <a:r>
                  <a:rPr lang="ru-RU" sz="1800" dirty="0">
                    <a:ea typeface="Times New Roman"/>
                  </a:rPr>
                  <a:t>=</a:t>
                </a:r>
                <a:r>
                  <a:rPr lang="ru-RU" sz="1800" dirty="0">
                    <a:ea typeface="Times New Roman"/>
                  </a:rPr>
                  <a:t>1          </a:t>
                </a:r>
                <a:r>
                  <a:rPr lang="ru-RU" sz="1800" dirty="0" smtClean="0">
                    <a:ea typeface="Times New Roman"/>
                  </a:rPr>
                  <a:t/>
                </a:r>
                <a:r>
                  <a:rPr lang="ru-RU" sz="1800" dirty="0">
                    <a:ea typeface="Times New Roman"/>
                  </a:rPr>
                  <a:t>(6)</a:t>
                </a:r>
                <a:r>
                  <a:rPr lang="ru-RU" sz="1800" dirty="0">
                    <a:ea typeface="Times New Roman"/>
                  </a:rPr>
                  <a:t/>
                </a:r>
                <a:r>
                  <a:rPr lang="ru-RU" sz="1800" dirty="0">
                    <a:ea typeface="Times New Roman"/>
                  </a:rPr>
                  <a:t/>
                </a:r>
                <a:br>
                  <a:rPr lang="ru-RU" sz="1800" dirty="0">
                    <a:ea typeface="Times New Roman"/>
                  </a:rPr>
                </a:br>
                <a:r>
                  <a:rPr lang="ru-RU" sz="1800" b="1" i="1" spc="100" dirty="0">
                    <a:ea typeface="Times New Roman"/>
                    <a:cs typeface="Times New Roman"/>
                  </a:rPr>
                  <a:t>Решение</a:t>
                </a:r>
                <a:r>
                  <a:rPr lang="ru-RU" sz="1800" b="1" i="1" spc="100" dirty="0">
                    <a:ea typeface="Times New Roman"/>
                    <a:cs typeface="Times New Roman"/>
                  </a:rPr>
                  <a:t>:</a:t>
                </a:r>
                <a:r>
                  <a:rPr lang="ru-RU" sz="1800" b="1" dirty="0">
                    <a:ea typeface="Times New Roman"/>
                  </a:rPr>
                  <a:t/>
                </a:r>
                <a14:m>
                  <m:oMath xmlns:m="http://schemas.openxmlformats.org/officeDocument/2006/math">
                    <m:rad>
                      <m:radPr>
                        <m:degHide m:val="on"/>
                        <m:ctrlPr>
                          <a:rPr lang="ru-RU" sz="1800" i="1">
                            <a:latin typeface="Cambria Math"/>
                            <a:ea typeface="Times New Roman"/>
                          </a:rPr>
                        </m:ctrlPr>
                      </m:radPr>
                      <m:deg/>
                      <m:e>
                        <m:r>
                          <a:rPr lang="en-US" sz="1800" i="1">
                            <a:latin typeface="Cambria Math"/>
                            <a:ea typeface="Times New Roman"/>
                          </a:rPr>
                          <m:t>𝑎</m:t>
                        </m:r>
                        <m:r>
                          <a:rPr lang="ru-RU" sz="1800" i="1">
                            <a:latin typeface="Cambria Math"/>
                            <a:ea typeface="Times New Roman"/>
                          </a:rPr>
                          <m:t>−</m:t>
                        </m:r>
                        <m:sSup>
                          <m:sSupPr>
                            <m:ctrlPr>
                              <a:rPr lang="ru-RU" sz="1800" i="1">
                                <a:latin typeface="Cambria Math"/>
                                <a:ea typeface="Times New Roman"/>
                              </a:rPr>
                            </m:ctrlPr>
                          </m:sSupPr>
                          <m:e>
                            <m:r>
                              <m:rPr>
                                <m:sty m:val="p"/>
                              </m:rPr>
                              <a:rPr lang="ru-RU" sz="1800">
                                <a:latin typeface="Cambria Math"/>
                                <a:ea typeface="Times New Roman"/>
                              </a:rPr>
                              <m:t>x</m:t>
                            </m:r>
                          </m:e>
                          <m:sup>
                            <m:r>
                              <a:rPr lang="ru-RU" sz="1800">
                                <a:latin typeface="Cambria Math"/>
                                <a:ea typeface="Times New Roman"/>
                              </a:rPr>
                              <m:t>2</m:t>
                            </m:r>
                          </m:sup>
                        </m:sSup>
                      </m:e>
                    </m:rad>
                  </m:oMath>
                </a14:m>
                <a:r>
                  <a:rPr lang="ru-RU" sz="1800" dirty="0">
                    <a:ea typeface="Times New Roman"/>
                  </a:rPr>
                  <a:t>=</a:t>
                </a:r>
                <a:r>
                  <a:rPr lang="en-US" sz="1800" dirty="0">
                    <a:latin typeface="Times New Roman"/>
                    <a:ea typeface="Times New Roman"/>
                  </a:rPr>
                  <a:t>x</a:t>
                </a:r>
                <a:r>
                  <a:rPr lang="ru-RU" sz="1800" dirty="0" smtClean="0">
                    <a:ea typeface="Times New Roman"/>
                  </a:rPr>
                  <a:t>-1                                                                     </a:t>
                </a:r>
                <a:r>
                  <a:rPr lang="ru-RU" sz="1800" dirty="0">
                    <a:ea typeface="Times New Roman"/>
                  </a:rPr>
                  <a:t>(7)</a:t>
                </a:r>
                <a:br>
                  <a:rPr lang="ru-RU" sz="1800" dirty="0">
                    <a:ea typeface="Times New Roman"/>
                  </a:rPr>
                </a:br>
                <a:r>
                  <a:rPr lang="ru-RU" sz="1800" dirty="0">
                    <a:ea typeface="Times New Roman"/>
                  </a:rPr>
                  <a:t>2</a:t>
                </a:r>
                <a:r>
                  <a:rPr lang="en-US" sz="1800" dirty="0">
                    <a:latin typeface="Times New Roman"/>
                    <a:ea typeface="Times New Roman"/>
                  </a:rPr>
                  <a:t>x</a:t>
                </a:r>
                <a:r>
                  <a:rPr lang="ru-RU" sz="1800" baseline="30000" dirty="0">
                    <a:ea typeface="Times New Roman"/>
                  </a:rPr>
                  <a:t>2</a:t>
                </a:r>
                <a:r>
                  <a:rPr lang="ru-RU" sz="1800" dirty="0">
                    <a:ea typeface="Times New Roman"/>
                  </a:rPr>
                  <a:t>-2</a:t>
                </a:r>
                <a:r>
                  <a:rPr lang="en-US" sz="1800" dirty="0">
                    <a:latin typeface="Times New Roman"/>
                    <a:ea typeface="Times New Roman"/>
                  </a:rPr>
                  <a:t>x</a:t>
                </a:r>
                <a:r>
                  <a:rPr lang="ru-RU" sz="1800" dirty="0">
                    <a:ea typeface="Times New Roman"/>
                  </a:rPr>
                  <a:t>+(1-</a:t>
                </a:r>
                <a:r>
                  <a:rPr lang="en-US" sz="1800" i="1" dirty="0">
                    <a:latin typeface="Times New Roman"/>
                    <a:ea typeface="Times New Roman"/>
                  </a:rPr>
                  <a:t>a</a:t>
                </a:r>
                <a:r>
                  <a:rPr lang="ru-RU" sz="1800" dirty="0">
                    <a:ea typeface="Times New Roman"/>
                  </a:rPr>
                  <a:t>)=0, </a:t>
                </a:r>
                <a14:m>
                  <m:oMath xmlns:m="http://schemas.openxmlformats.org/officeDocument/2006/math">
                    <m:f>
                      <m:fPr>
                        <m:ctrlPr>
                          <a:rPr lang="ru-RU" sz="1800" i="1">
                            <a:latin typeface="Cambria Math"/>
                            <a:ea typeface="Times New Roman"/>
                          </a:rPr>
                        </m:ctrlPr>
                      </m:fPr>
                      <m:num>
                        <m:r>
                          <m:rPr>
                            <m:sty m:val="p"/>
                          </m:rPr>
                          <a:rPr lang="ru-RU" sz="1800">
                            <a:latin typeface="Cambria Math"/>
                            <a:ea typeface="Times New Roman"/>
                          </a:rPr>
                          <m:t>D</m:t>
                        </m:r>
                      </m:num>
                      <m:den>
                        <m:r>
                          <a:rPr lang="ru-RU" sz="1800">
                            <a:latin typeface="Cambria Math"/>
                            <a:ea typeface="Times New Roman"/>
                          </a:rPr>
                          <m:t>4</m:t>
                        </m:r>
                      </m:den>
                    </m:f>
                    <m:r>
                      <a:rPr lang="ru-RU" sz="1800">
                        <a:latin typeface="Cambria Math"/>
                        <a:ea typeface="Times New Roman"/>
                      </a:rPr>
                      <m:t> </m:t>
                    </m:r>
                  </m:oMath>
                </a14:m>
                <a:r>
                  <a:rPr lang="ru-RU" sz="1800" dirty="0">
                    <a:ea typeface="Times New Roman"/>
                  </a:rPr>
                  <a:t>= 2</a:t>
                </a:r>
                <a:r>
                  <a:rPr lang="en-US" sz="1800" i="1" dirty="0">
                    <a:latin typeface="Times New Roman"/>
                    <a:ea typeface="Times New Roman"/>
                  </a:rPr>
                  <a:t>a</a:t>
                </a:r>
                <a:r>
                  <a:rPr lang="ru-RU" sz="1800" dirty="0">
                    <a:ea typeface="Times New Roman"/>
                  </a:rPr>
                  <a:t>-1</a:t>
                </a:r>
                <a:r>
                  <a:rPr lang="ru-RU" sz="1800" i="1" spc="100" dirty="0">
                    <a:ea typeface="Times New Roman"/>
                    <a:cs typeface="Times New Roman"/>
                  </a:rPr>
                  <a:t>.</a:t>
                </a:r>
                <a:r>
                  <a:rPr lang="ru-RU" sz="1800" dirty="0">
                    <a:ea typeface="Times New Roman"/>
                  </a:rPr>
                  <a:t/>
                </a:r>
                <a:br>
                  <a:rPr lang="ru-RU" sz="1800" dirty="0">
                    <a:ea typeface="Times New Roman"/>
                  </a:rPr>
                </a:br>
                <a:r>
                  <a:rPr lang="ru-RU" sz="1800" dirty="0">
                    <a:ea typeface="Times New Roman"/>
                  </a:rPr>
                  <a:t>Особое </a:t>
                </a:r>
                <a:r>
                  <a:rPr lang="ru-RU" sz="1800" dirty="0">
                    <a:ea typeface="Times New Roman"/>
                  </a:rPr>
                  <a:t>значение: </a:t>
                </a:r>
                <a:r>
                  <a:rPr lang="ru-RU" sz="1800" i="1" dirty="0">
                    <a:ea typeface="Times New Roman"/>
                  </a:rPr>
                  <a:t>а</a:t>
                </a:r>
                <a:r>
                  <a:rPr lang="ru-RU" sz="1800" dirty="0">
                    <a:ea typeface="Times New Roman"/>
                  </a:rPr>
                  <a:t> = 0,5. Отсюда</a:t>
                </a:r>
                <a:r>
                  <a:rPr lang="ru-RU" sz="1800" dirty="0">
                    <a:ea typeface="Times New Roman"/>
                  </a:rPr>
                  <a:t>:</a:t>
                </a:r>
                <a:br>
                  <a:rPr lang="ru-RU" sz="1800" dirty="0">
                    <a:ea typeface="Times New Roman"/>
                  </a:rPr>
                </a:br>
                <a:r>
                  <a:rPr lang="ru-RU" sz="1800" dirty="0">
                    <a:ea typeface="Times New Roman"/>
                    <a:cs typeface="Times New Roman"/>
                  </a:rPr>
                  <a:t>при </a:t>
                </a:r>
                <a:r>
                  <a:rPr lang="en-US" sz="1800" i="1" dirty="0">
                    <a:latin typeface="Times New Roman"/>
                    <a:ea typeface="Times New Roman"/>
                    <a:cs typeface="Times New Roman"/>
                  </a:rPr>
                  <a:t>a</a:t>
                </a:r>
                <a:r>
                  <a:rPr lang="ru-RU" sz="1800" dirty="0">
                    <a:ea typeface="Times New Roman"/>
                    <a:cs typeface="Times New Roman"/>
                  </a:rPr>
                  <a:t>&gt;0,5 </a:t>
                </a:r>
                <a:r>
                  <a:rPr lang="en-US" sz="1800" dirty="0">
                    <a:latin typeface="Times New Roman"/>
                    <a:ea typeface="Times New Roman"/>
                    <a:cs typeface="Times New Roman"/>
                  </a:rPr>
                  <a:t>x</a:t>
                </a:r>
                <a:r>
                  <a:rPr lang="ru-RU" sz="1800" baseline="-25000" dirty="0">
                    <a:ea typeface="Times New Roman"/>
                    <a:cs typeface="Times New Roman"/>
                  </a:rPr>
                  <a:t>1,2 </a:t>
                </a:r>
                <a:r>
                  <a:rPr lang="ru-RU" sz="1800" dirty="0">
                    <a:ea typeface="Times New Roman"/>
                    <a:cs typeface="Times New Roman"/>
                  </a:rPr>
                  <a:t>=0,5</a:t>
                </a:r>
                <a:r>
                  <a:rPr lang="ru-RU" sz="1800" baseline="30000" dirty="0">
                    <a:ea typeface="Times New Roman"/>
                    <a:cs typeface="Times New Roman"/>
                  </a:rPr>
                  <a:t>.</a:t>
                </a:r>
                <a:r>
                  <a:rPr lang="ru-RU" sz="1800" dirty="0">
                    <a:ea typeface="Times New Roman"/>
                    <a:cs typeface="Times New Roman"/>
                  </a:rPr>
                  <a:t>(1±</a:t>
                </a:r>
                <a14:m>
                  <m:oMath xmlns:m="http://schemas.openxmlformats.org/officeDocument/2006/math">
                    <m:rad>
                      <m:radPr>
                        <m:degHide m:val="on"/>
                        <m:ctrlPr>
                          <a:rPr lang="ru-RU" sz="1800" i="1">
                            <a:latin typeface="Cambria Math"/>
                            <a:ea typeface="Times New Roman"/>
                            <a:cs typeface="Times New Roman"/>
                          </a:rPr>
                        </m:ctrlPr>
                      </m:radPr>
                      <m:deg/>
                      <m:e>
                        <m:r>
                          <a:rPr lang="ru-RU" sz="1800" i="1">
                            <a:latin typeface="Cambria Math"/>
                            <a:ea typeface="Times New Roman"/>
                            <a:cs typeface="Times New Roman"/>
                          </a:rPr>
                          <m:t>2</m:t>
                        </m:r>
                        <m:r>
                          <a:rPr lang="ru-RU" sz="1800" i="1">
                            <a:latin typeface="Cambria Math"/>
                            <a:ea typeface="Times New Roman"/>
                            <a:cs typeface="Times New Roman"/>
                          </a:rPr>
                          <m:t>𝑎</m:t>
                        </m:r>
                        <m:r>
                          <a:rPr lang="ru-RU" sz="1800" i="1">
                            <a:latin typeface="Cambria Math"/>
                            <a:ea typeface="Times New Roman"/>
                            <a:cs typeface="Times New Roman"/>
                          </a:rPr>
                          <m:t>−1</m:t>
                        </m:r>
                      </m:e>
                    </m:rad>
                    <m:r>
                      <a:rPr lang="ru-RU" sz="1800" i="1">
                        <a:latin typeface="Cambria Math"/>
                        <a:ea typeface="Times New Roman"/>
                        <a:cs typeface="Times New Roman"/>
                      </a:rPr>
                      <m:t>)</m:t>
                    </m:r>
                  </m:oMath>
                </a14:m>
                <a:r>
                  <a:rPr lang="ru-RU" sz="1800" dirty="0">
                    <a:ea typeface="Times New Roman"/>
                    <a:cs typeface="Times New Roman"/>
                  </a:rPr>
                  <a:t>;</a:t>
                </a:r>
                <a:r>
                  <a:rPr lang="ru-RU" sz="1800" dirty="0">
                    <a:ea typeface="Times New Roman"/>
                    <a:cs typeface="Times New Roman"/>
                  </a:rPr>
                  <a:t/>
                </a:r>
                <a:br>
                  <a:rPr lang="ru-RU" sz="1800" dirty="0">
                    <a:ea typeface="Times New Roman"/>
                    <a:cs typeface="Times New Roman"/>
                  </a:rPr>
                </a:br>
                <a:r>
                  <a:rPr lang="ru-RU" sz="1800" dirty="0">
                    <a:ea typeface="Times New Roman"/>
                    <a:cs typeface="Times New Roman"/>
                  </a:rPr>
                  <a:t>при </a:t>
                </a:r>
                <a:r>
                  <a:rPr lang="en-US" sz="1800" i="1" dirty="0">
                    <a:latin typeface="Times New Roman"/>
                    <a:ea typeface="Times New Roman"/>
                    <a:cs typeface="Times New Roman"/>
                  </a:rPr>
                  <a:t>a</a:t>
                </a:r>
                <a:r>
                  <a:rPr lang="ru-RU" sz="1800" dirty="0">
                    <a:ea typeface="Times New Roman"/>
                    <a:cs typeface="Times New Roman"/>
                  </a:rPr>
                  <a:t>=0,5 </a:t>
                </a:r>
                <a:r>
                  <a:rPr lang="en-US" sz="1800" dirty="0">
                    <a:latin typeface="Times New Roman"/>
                    <a:ea typeface="Times New Roman"/>
                    <a:cs typeface="Times New Roman"/>
                  </a:rPr>
                  <a:t>x</a:t>
                </a:r>
                <a:r>
                  <a:rPr lang="ru-RU" sz="1800" dirty="0">
                    <a:ea typeface="Times New Roman"/>
                    <a:cs typeface="Times New Roman"/>
                  </a:rPr>
                  <a:t>=0,5</a:t>
                </a:r>
                <a:r>
                  <a:rPr lang="ru-RU" sz="1800" dirty="0">
                    <a:ea typeface="Times New Roman"/>
                    <a:cs typeface="Times New Roman"/>
                  </a:rPr>
                  <a:t>;</a:t>
                </a:r>
                <a:br>
                  <a:rPr lang="ru-RU" sz="1800" dirty="0">
                    <a:ea typeface="Times New Roman"/>
                    <a:cs typeface="Times New Roman"/>
                  </a:rPr>
                </a:br>
                <a:r>
                  <a:rPr lang="ru-RU" sz="1800" dirty="0">
                    <a:ea typeface="Times New Roman"/>
                    <a:cs typeface="Times New Roman"/>
                  </a:rPr>
                  <a:t>при </a:t>
                </a:r>
                <a:r>
                  <a:rPr lang="en-US" sz="1800" i="1" dirty="0">
                    <a:latin typeface="Times New Roman"/>
                    <a:ea typeface="Times New Roman"/>
                    <a:cs typeface="Times New Roman"/>
                  </a:rPr>
                  <a:t>a</a:t>
                </a:r>
                <a:r>
                  <a:rPr lang="ru-RU" sz="1800" dirty="0">
                    <a:ea typeface="Times New Roman"/>
                    <a:cs typeface="Times New Roman"/>
                  </a:rPr>
                  <a:t>&lt;0,5 уравнение не имеет решений</a:t>
                </a:r>
                <a:r>
                  <a:rPr lang="ru-RU" sz="1800" dirty="0">
                    <a:ea typeface="Times New Roman"/>
                    <a:cs typeface="Times New Roman"/>
                  </a:rPr>
                  <a:t>.</a:t>
                </a:r>
                <a:br>
                  <a:rPr lang="ru-RU" sz="1800" dirty="0">
                    <a:ea typeface="Times New Roman"/>
                    <a:cs typeface="Times New Roman"/>
                  </a:rPr>
                </a:br>
                <a:r>
                  <a:rPr lang="ru-RU" sz="1800" b="1" dirty="0">
                    <a:ea typeface="Times New Roman"/>
                  </a:rPr>
                  <a:t>Проверка:</a:t>
                </a:r>
                <a:r>
                  <a:rPr lang="ru-RU" sz="1800" dirty="0">
                    <a:ea typeface="Times New Roman"/>
                  </a:rPr>
                  <a:t/>
                </a:r>
                <a:br>
                  <a:rPr lang="ru-RU" sz="1800" dirty="0">
                    <a:ea typeface="Times New Roman"/>
                  </a:rPr>
                </a:br>
                <a:r>
                  <a:rPr lang="ru-RU" sz="1800" dirty="0">
                    <a:ea typeface="Times New Roman"/>
                    <a:cs typeface="Times New Roman"/>
                  </a:rPr>
                  <a:t>при х </a:t>
                </a:r>
                <a:r>
                  <a:rPr lang="ru-RU" sz="1800" dirty="0">
                    <a:ea typeface="Times New Roman"/>
                    <a:cs typeface="Times New Roman"/>
                  </a:rPr>
                  <a:t>= </a:t>
                </a:r>
                <a:r>
                  <a:rPr lang="ru-RU" sz="1800" dirty="0">
                    <a:ea typeface="Times New Roman"/>
                    <a:cs typeface="Times New Roman"/>
                  </a:rPr>
                  <a:t>0,5 не </a:t>
                </a:r>
                <a:r>
                  <a:rPr lang="ru-RU" sz="1800" dirty="0">
                    <a:ea typeface="Times New Roman"/>
                    <a:cs typeface="Times New Roman"/>
                  </a:rPr>
                  <a:t>является решением (7) и уравнения (6</a:t>
                </a:r>
                <a:r>
                  <a:rPr lang="ru-RU" sz="1800" dirty="0">
                    <a:ea typeface="Times New Roman"/>
                    <a:cs typeface="Times New Roman"/>
                  </a:rPr>
                  <a:t>).</a:t>
                </a:r>
                <a:br>
                  <a:rPr lang="ru-RU" sz="1800" dirty="0">
                    <a:ea typeface="Times New Roman"/>
                    <a:cs typeface="Times New Roman"/>
                  </a:rPr>
                </a:br>
                <a:r>
                  <a:rPr lang="en-US" sz="1800" dirty="0">
                    <a:latin typeface="Times New Roman"/>
                    <a:ea typeface="Times New Roman"/>
                    <a:cs typeface="Times New Roman"/>
                  </a:rPr>
                  <a:t>x</a:t>
                </a:r>
                <a:r>
                  <a:rPr lang="ru-RU" sz="1800" baseline="-25000" dirty="0">
                    <a:ea typeface="Times New Roman"/>
                    <a:cs typeface="Times New Roman"/>
                  </a:rPr>
                  <a:t>2</a:t>
                </a:r>
                <a:r>
                  <a:rPr lang="ru-RU" sz="1800" dirty="0">
                    <a:ea typeface="Times New Roman"/>
                    <a:cs typeface="Times New Roman"/>
                  </a:rPr>
                  <a:t>=0,5(1-</a:t>
                </a:r>
                <a14:m>
                  <m:oMath xmlns:m="http://schemas.openxmlformats.org/officeDocument/2006/math">
                    <m:rad>
                      <m:radPr>
                        <m:degHide m:val="on"/>
                        <m:ctrlPr>
                          <a:rPr lang="ru-RU" sz="1800" i="1">
                            <a:latin typeface="Cambria Math"/>
                            <a:ea typeface="Times New Roman"/>
                            <a:cs typeface="Times New Roman"/>
                          </a:rPr>
                        </m:ctrlPr>
                      </m:radPr>
                      <m:deg/>
                      <m:e>
                        <m:r>
                          <a:rPr lang="ru-RU" sz="1800" i="1">
                            <a:latin typeface="Cambria Math"/>
                            <a:ea typeface="Times New Roman"/>
                            <a:cs typeface="Times New Roman"/>
                          </a:rPr>
                          <m:t>2</m:t>
                        </m:r>
                        <m:r>
                          <a:rPr lang="en-US" sz="1800" i="1">
                            <a:latin typeface="Cambria Math"/>
                            <a:ea typeface="Times New Roman"/>
                            <a:cs typeface="Times New Roman"/>
                          </a:rPr>
                          <m:t>𝑎</m:t>
                        </m:r>
                        <m:r>
                          <a:rPr lang="ru-RU" sz="1800" i="1">
                            <a:latin typeface="Cambria Math"/>
                            <a:ea typeface="Times New Roman"/>
                            <a:cs typeface="Times New Roman"/>
                          </a:rPr>
                          <m:t>−1</m:t>
                        </m:r>
                      </m:e>
                    </m:rad>
                    <m:r>
                      <a:rPr lang="ru-RU" sz="1800" i="1">
                        <a:latin typeface="Cambria Math"/>
                        <a:ea typeface="Times New Roman"/>
                        <a:cs typeface="Times New Roman"/>
                      </a:rPr>
                      <m:t>)</m:t>
                    </m:r>
                  </m:oMath>
                </a14:m>
                <a:r>
                  <a:rPr lang="ru-RU" sz="1800" dirty="0">
                    <a:ea typeface="Times New Roman"/>
                    <a:cs typeface="Times New Roman"/>
                  </a:rPr>
                  <a:t/>
                </a:r>
                <a:r>
                  <a:rPr lang="ru-RU" sz="1800" dirty="0">
                    <a:ea typeface="Times New Roman"/>
                    <a:cs typeface="Times New Roman"/>
                  </a:rPr>
                  <a:t>- не удовлетворяет уравнению</a:t>
                </a:r>
                <a:br>
                  <a:rPr lang="ru-RU" sz="1800" dirty="0">
                    <a:ea typeface="Times New Roman"/>
                    <a:cs typeface="Times New Roman"/>
                  </a:rPr>
                </a:br>
                <a:r>
                  <a:rPr lang="ru-RU" sz="1800" dirty="0">
                    <a:ea typeface="Times New Roman"/>
                  </a:rPr>
                  <a:t/>
                </a:r>
                <a:r>
                  <a:rPr lang="en-US" sz="1800" dirty="0">
                    <a:latin typeface="Times New Roman"/>
                    <a:ea typeface="Times New Roman"/>
                  </a:rPr>
                  <a:t>x</a:t>
                </a:r>
                <a:r>
                  <a:rPr lang="ru-RU" sz="1800" baseline="-25000" dirty="0">
                    <a:ea typeface="Times New Roman"/>
                  </a:rPr>
                  <a:t>1</a:t>
                </a:r>
                <a:r>
                  <a:rPr lang="ru-RU" sz="1800" dirty="0">
                    <a:ea typeface="Times New Roman"/>
                  </a:rPr>
                  <a:t>=0,5(1+</a:t>
                </a:r>
                <a14:m>
                  <m:oMath xmlns:m="http://schemas.openxmlformats.org/officeDocument/2006/math">
                    <m:rad>
                      <m:radPr>
                        <m:degHide m:val="on"/>
                        <m:ctrlPr>
                          <a:rPr lang="ru-RU" sz="1800" i="1">
                            <a:latin typeface="Cambria Math"/>
                            <a:ea typeface="Times New Roman"/>
                          </a:rPr>
                        </m:ctrlPr>
                      </m:radPr>
                      <m:deg/>
                      <m:e>
                        <m:r>
                          <a:rPr lang="ru-RU" sz="1800">
                            <a:latin typeface="Cambria Math"/>
                            <a:ea typeface="Times New Roman"/>
                          </a:rPr>
                          <m:t>2</m:t>
                        </m:r>
                        <m:r>
                          <a:rPr lang="en-US" sz="1800" i="1">
                            <a:latin typeface="Cambria Math"/>
                            <a:ea typeface="Times New Roman"/>
                          </a:rPr>
                          <m:t>𝑎</m:t>
                        </m:r>
                        <m:r>
                          <a:rPr lang="ru-RU" sz="1800" i="1">
                            <a:latin typeface="Cambria Math"/>
                            <a:ea typeface="Times New Roman"/>
                          </a:rPr>
                          <m:t>−</m:t>
                        </m:r>
                        <m:r>
                          <a:rPr lang="ru-RU" sz="1800">
                            <a:latin typeface="Cambria Math"/>
                            <a:ea typeface="Times New Roman"/>
                          </a:rPr>
                          <m:t>1</m:t>
                        </m:r>
                      </m:e>
                    </m:rad>
                  </m:oMath>
                </a14:m>
                <a:r>
                  <a:rPr lang="ru-RU" sz="1800" dirty="0">
                    <a:ea typeface="Times New Roman"/>
                  </a:rPr>
                  <a:t>) </a:t>
                </a:r>
                <a:r>
                  <a:rPr lang="ru-RU" sz="1800" dirty="0">
                    <a:ea typeface="Times New Roman"/>
                  </a:rPr>
                  <a:t/>
                </a:r>
                <a:br>
                  <a:rPr lang="ru-RU" sz="1800" dirty="0">
                    <a:ea typeface="Times New Roman"/>
                  </a:rPr>
                </a:br>
                <a:r>
                  <a:rPr lang="ru-RU" sz="1800" b="1" i="1" spc="100" dirty="0" smtClean="0">
                    <a:ea typeface="Calibri"/>
                    <a:cs typeface="Times New Roman"/>
                  </a:rPr>
                  <a:t>Ответ:</a:t>
                </a:r>
                <a:r>
                  <a:rPr lang="ru-RU" sz="1800" dirty="0" smtClean="0">
                    <a:ea typeface="Calibri"/>
                  </a:rPr>
                  <a:t>1)при </a:t>
                </a:r>
                <a:r>
                  <a:rPr lang="en-US" sz="1800" i="1" dirty="0">
                    <a:latin typeface="Times New Roman"/>
                    <a:ea typeface="Calibri"/>
                  </a:rPr>
                  <a:t>a</a:t>
                </a:r>
                <a:r>
                  <a:rPr lang="ru-RU" sz="1800" dirty="0">
                    <a:ea typeface="Calibri"/>
                  </a:rPr>
                  <a:t>≥1 </a:t>
                </a:r>
                <a:r>
                  <a:rPr lang="en-US" sz="1800" dirty="0">
                    <a:latin typeface="Times New Roman"/>
                    <a:ea typeface="Calibri"/>
                  </a:rPr>
                  <a:t>x</a:t>
                </a:r>
                <a:r>
                  <a:rPr lang="ru-RU" sz="1800" dirty="0">
                    <a:ea typeface="Calibri"/>
                  </a:rPr>
                  <a:t>=0,5(1+</a:t>
                </a:r>
                <a14:m>
                  <m:oMath xmlns:m="http://schemas.openxmlformats.org/officeDocument/2006/math">
                    <m:rad>
                      <m:radPr>
                        <m:degHide m:val="on"/>
                        <m:ctrlPr>
                          <a:rPr lang="ru-RU" sz="1800" i="1">
                            <a:latin typeface="Cambria Math"/>
                          </a:rPr>
                        </m:ctrlPr>
                      </m:radPr>
                      <m:deg/>
                      <m:e>
                        <m:r>
                          <a:rPr lang="ru-RU" sz="1800">
                            <a:latin typeface="Cambria Math"/>
                            <a:ea typeface="Calibri"/>
                            <a:cs typeface="Times New Roman"/>
                          </a:rPr>
                          <m:t>2</m:t>
                        </m:r>
                        <m:r>
                          <m:rPr>
                            <m:sty m:val="p"/>
                          </m:rPr>
                          <a:rPr lang="en-US" sz="1800">
                            <a:latin typeface="Cambria Math"/>
                            <a:ea typeface="Calibri"/>
                            <a:cs typeface="Times New Roman"/>
                          </a:rPr>
                          <m:t>a</m:t>
                        </m:r>
                        <m:r>
                          <a:rPr lang="ru-RU" sz="1800" i="1">
                            <a:latin typeface="Cambria Math"/>
                            <a:ea typeface="Calibri"/>
                            <a:cs typeface="Times New Roman"/>
                          </a:rPr>
                          <m:t>−</m:t>
                        </m:r>
                        <m:r>
                          <a:rPr lang="ru-RU" sz="1800">
                            <a:latin typeface="Cambria Math"/>
                            <a:ea typeface="Calibri"/>
                            <a:cs typeface="Times New Roman"/>
                          </a:rPr>
                          <m:t>1</m:t>
                        </m:r>
                      </m:e>
                    </m:rad>
                  </m:oMath>
                </a14:m>
                <a:r>
                  <a:rPr lang="ru-RU" sz="1800" dirty="0">
                    <a:ea typeface="Calibri"/>
                  </a:rPr>
                  <a:t>);2)при</a:t>
                </a:r>
                <a:r>
                  <a:rPr lang="ru-RU" sz="1800" i="1" spc="100" dirty="0">
                    <a:ea typeface="Calibri"/>
                    <a:cs typeface="Times New Roman"/>
                  </a:rPr>
                  <a:t> а</a:t>
                </a:r>
                <a:r>
                  <a:rPr lang="ru-RU" sz="1800" dirty="0">
                    <a:ea typeface="Calibri"/>
                  </a:rPr>
                  <a:t>&lt;1 уравнение не имеет решений.</a:t>
                </a:r>
                <a:endParaRPr lang="ru-RU" sz="1800" dirty="0">
                  <a:ea typeface="Times New Roman"/>
                </a:endParaRPr>
              </a:p>
            </p:txBody>
          </p:sp>
        </mc:Choice>
        <mc:Fallback>
          <p:sp>
            <p:nvSpPr>
              <p:cNvPr id="3" name="Заголовок 2"/>
              <p:cNvSpPr>
                <a:spLocks noGrp="1" noRot="1" noChangeAspect="1" noMove="1" noResize="1" noEditPoints="1" noAdjustHandles="1" noChangeArrowheads="1" noChangeShapeType="1" noTextEdit="1"/>
              </p:cNvSpPr>
              <p:nvPr>
                <p:ph type="title"/>
              </p:nvPr>
            </p:nvSpPr>
            <p:spPr>
              <a:xfrm>
                <a:off x="0" y="-747464"/>
                <a:ext cx="9036496" cy="7605464"/>
              </a:xfrm>
              <a:blipFill rotWithShape="1">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xmlns="" val="3430665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Заголовок 2"/>
              <p:cNvSpPr>
                <a:spLocks noGrp="1"/>
              </p:cNvSpPr>
              <p:nvPr>
                <p:ph type="title"/>
              </p:nvPr>
            </p:nvSpPr>
            <p:spPr>
              <a:xfrm>
                <a:off x="10676" y="14290"/>
                <a:ext cx="9025820" cy="6727078"/>
              </a:xfrm>
            </p:spPr>
            <p:txBody>
              <a:bodyPr/>
              <a:lstStyle/>
              <a:p>
                <a:pPr algn="l"/>
                <a:r>
                  <a:rPr lang="ru-RU" sz="3600" b="1" dirty="0">
                    <a:solidFill>
                      <a:schemeClr val="tx2">
                        <a:lumMod val="75000"/>
                      </a:schemeClr>
                    </a:solidFill>
                    <a:latin typeface="Times New Roman" pitchFamily="18" charset="0"/>
                    <a:cs typeface="Times New Roman" pitchFamily="18" charset="0"/>
                  </a:rPr>
                  <a:t>Графический метод. Координатная плоскость (</a:t>
                </a:r>
                <a:r>
                  <a:rPr lang="ru-RU" sz="3600" b="1" dirty="0" err="1">
                    <a:solidFill>
                      <a:schemeClr val="tx2">
                        <a:lumMod val="75000"/>
                      </a:schemeClr>
                    </a:solidFill>
                    <a:latin typeface="Times New Roman" pitchFamily="18" charset="0"/>
                    <a:cs typeface="Times New Roman" pitchFamily="18" charset="0"/>
                  </a:rPr>
                  <a:t>х;а</a:t>
                </a:r>
                <a:r>
                  <a:rPr lang="ru-RU" sz="3600" b="1" dirty="0" smtClean="0">
                    <a:solidFill>
                      <a:schemeClr val="tx2">
                        <a:lumMod val="75000"/>
                      </a:schemeClr>
                    </a:solidFill>
                    <a:latin typeface="Times New Roman" pitchFamily="18" charset="0"/>
                    <a:cs typeface="Times New Roman" pitchFamily="18" charset="0"/>
                  </a:rPr>
                  <a:t>).</a:t>
                </a:r>
                <a:br>
                  <a:rPr lang="ru-RU" sz="3600" b="1" dirty="0" smtClean="0">
                    <a:solidFill>
                      <a:schemeClr val="tx2">
                        <a:lumMod val="75000"/>
                      </a:schemeClr>
                    </a:solidFill>
                    <a:latin typeface="Times New Roman" pitchFamily="18" charset="0"/>
                    <a:cs typeface="Times New Roman" pitchFamily="18" charset="0"/>
                  </a:rPr>
                </a:br>
                <a:r>
                  <a:rPr lang="ru-RU" sz="3600" b="1" dirty="0" smtClean="0">
                    <a:solidFill>
                      <a:schemeClr val="tx2">
                        <a:lumMod val="75000"/>
                      </a:schemeClr>
                    </a:solidFill>
                    <a:latin typeface="Times New Roman" pitchFamily="18" charset="0"/>
                    <a:cs typeface="Times New Roman" pitchFamily="18" charset="0"/>
                  </a:rPr>
                  <a:t/>
                </a:r>
                <a:br>
                  <a:rPr lang="ru-RU" sz="3600" b="1" dirty="0" smtClean="0">
                    <a:solidFill>
                      <a:schemeClr val="tx2">
                        <a:lumMod val="75000"/>
                      </a:schemeClr>
                    </a:solidFill>
                    <a:latin typeface="Times New Roman" pitchFamily="18" charset="0"/>
                    <a:cs typeface="Times New Roman" pitchFamily="18" charset="0"/>
                  </a:rPr>
                </a:br>
                <a:r>
                  <a:rPr lang="ru-RU" sz="2000" b="1" i="1" dirty="0" smtClean="0"/>
                  <a:t>Пример.</a:t>
                </a:r>
                <a:r>
                  <a:rPr lang="ru-RU" sz="2000" b="1" dirty="0" smtClean="0"/>
                  <a:t/>
                </a:r>
                <a:r>
                  <a:rPr lang="ru-RU" sz="2000" dirty="0"/>
                  <a:t>При каких значениях параметра </a:t>
                </a:r>
                <a:r>
                  <a:rPr lang="ru-RU" sz="2000" i="1" dirty="0"/>
                  <a:t>а</a:t>
                </a:r>
                <a:r>
                  <a:rPr lang="ru-RU" sz="2000" dirty="0"/>
                  <a:t> уравнение </a:t>
                </a:r>
                <a14:m>
                  <m:oMath xmlns:m="http://schemas.openxmlformats.org/officeDocument/2006/math">
                    <m:rad>
                      <m:radPr>
                        <m:degHide m:val="on"/>
                        <m:ctrlPr>
                          <a:rPr lang="ru-RU" sz="2000" i="1">
                            <a:latin typeface="Cambria Math"/>
                          </a:rPr>
                        </m:ctrlPr>
                      </m:radPr>
                      <m:deg/>
                      <m:e>
                        <m:r>
                          <m:rPr>
                            <m:sty m:val="p"/>
                          </m:rPr>
                          <a:rPr lang="en-US" sz="2000">
                            <a:latin typeface="Cambria Math"/>
                          </a:rPr>
                          <m:t>x</m:t>
                        </m:r>
                        <m:r>
                          <a:rPr lang="ru-RU" sz="2000">
                            <a:latin typeface="Cambria Math"/>
                          </a:rPr>
                          <m:t>+</m:t>
                        </m:r>
                        <m:r>
                          <a:rPr lang="en-US" sz="2000" i="1">
                            <a:latin typeface="Cambria Math"/>
                          </a:rPr>
                          <m:t>𝑎</m:t>
                        </m:r>
                      </m:e>
                    </m:rad>
                  </m:oMath>
                </a14:m>
                <a:r>
                  <a:rPr lang="ru-RU" sz="2000" dirty="0"/>
                  <a:t> =</a:t>
                </a:r>
                <a:r>
                  <a:rPr lang="en-US" sz="2000" dirty="0"/>
                  <a:t>x</a:t>
                </a:r>
                <a:r>
                  <a:rPr lang="ru-RU" sz="2000" dirty="0"/>
                  <a:t> имеет два корня? </a:t>
                </a:r>
                <a:r>
                  <a:rPr lang="ru-RU" sz="2000" dirty="0"/>
                  <a:t/>
                </a:r>
                <a:br>
                  <a:rPr lang="ru-RU" sz="2000" dirty="0"/>
                </a:br>
                <a:r>
                  <a:rPr lang="ru-RU" sz="2000" dirty="0"/>
                  <a:t/>
                </a:r>
                <a:r>
                  <a:rPr lang="ru-RU" sz="2000" b="1" i="1" dirty="0"/>
                  <a:t>Решение.</a:t>
                </a:r>
                <a:r>
                  <a:rPr lang="ru-RU" sz="2000" b="1" dirty="0"/>
                  <a:t/>
                </a:r>
                <a:r>
                  <a:rPr lang="ru-RU" sz="2000" dirty="0"/>
                  <a:t>Переходим к равносильной системе  </a:t>
                </a:r>
                <a14:m>
                  <m:oMath xmlns:m="http://schemas.openxmlformats.org/officeDocument/2006/math">
                    <m:d>
                      <m:dPr>
                        <m:begChr m:val="{"/>
                        <m:endChr m:val=""/>
                        <m:ctrlPr>
                          <a:rPr lang="ru-RU" sz="2000" i="1">
                            <a:latin typeface="Cambria Math"/>
                          </a:rPr>
                        </m:ctrlPr>
                      </m:dPr>
                      <m:e>
                        <m:eqArr>
                          <m:eqArrPr>
                            <m:ctrlPr>
                              <a:rPr lang="ru-RU" sz="2000" i="1">
                                <a:latin typeface="Cambria Math"/>
                              </a:rPr>
                            </m:ctrlPr>
                          </m:eqArrPr>
                          <m:e>
                            <m:r>
                              <a:rPr lang="ru-RU" sz="2000" i="1">
                                <a:latin typeface="Cambria Math"/>
                              </a:rPr>
                              <m:t>х≥0,</m:t>
                            </m:r>
                          </m:e>
                          <m:e>
                            <m:r>
                              <a:rPr lang="ru-RU" sz="2000" i="1">
                                <a:latin typeface="Cambria Math"/>
                              </a:rPr>
                              <m:t> </m:t>
                            </m:r>
                          </m:e>
                          <m:e>
                            <m:r>
                              <a:rPr lang="ru-RU" sz="2000" i="1">
                                <a:latin typeface="Cambria Math"/>
                              </a:rPr>
                              <m:t>𝑎</m:t>
                            </m:r>
                            <m:r>
                              <a:rPr lang="ru-RU" sz="2000" i="1">
                                <a:latin typeface="Cambria Math"/>
                              </a:rPr>
                              <m:t>=</m:t>
                            </m:r>
                            <m:sSup>
                              <m:sSupPr>
                                <m:ctrlPr>
                                  <a:rPr lang="ru-RU" sz="2000" i="1">
                                    <a:latin typeface="Cambria Math"/>
                                  </a:rPr>
                                </m:ctrlPr>
                              </m:sSupPr>
                              <m:e>
                                <m:r>
                                  <a:rPr lang="ru-RU" sz="2000" i="1">
                                    <a:latin typeface="Cambria Math"/>
                                  </a:rPr>
                                  <m:t>𝑥</m:t>
                                </m:r>
                              </m:e>
                              <m:sup>
                                <m:r>
                                  <a:rPr lang="ru-RU" sz="2000" i="1">
                                    <a:latin typeface="Cambria Math"/>
                                  </a:rPr>
                                  <m:t>2</m:t>
                                </m:r>
                              </m:sup>
                            </m:sSup>
                            <m:r>
                              <a:rPr lang="ru-RU" sz="2000" i="1">
                                <a:latin typeface="Cambria Math"/>
                              </a:rPr>
                              <m:t>−</m:t>
                            </m:r>
                            <m:r>
                              <a:rPr lang="ru-RU" sz="2000" i="1">
                                <a:latin typeface="Cambria Math"/>
                              </a:rPr>
                              <m:t>𝑥</m:t>
                            </m:r>
                            <m:r>
                              <a:rPr lang="ru-RU" sz="2000" i="1">
                                <a:latin typeface="Cambria Math"/>
                              </a:rPr>
                              <m:t>.</m:t>
                            </m:r>
                          </m:e>
                        </m:eqArr>
                      </m:e>
                    </m:d>
                  </m:oMath>
                </a14:m>
                <a:r>
                  <a:rPr lang="ru-RU" sz="2000" dirty="0"/>
                  <a:t/>
                </a:r>
                <a:br>
                  <a:rPr lang="ru-RU" sz="2000" dirty="0"/>
                </a:br>
                <a:r>
                  <a:rPr lang="en-US" sz="2000" dirty="0"/>
                  <a:t>x</a:t>
                </a:r>
                <a:r>
                  <a:rPr lang="ru-RU" sz="2000" baseline="-25000" dirty="0"/>
                  <a:t>0</a:t>
                </a:r>
                <a:r>
                  <a:rPr lang="ru-RU" sz="2000" dirty="0"/>
                  <a:t>=</a:t>
                </a:r>
                <a14:m>
                  <m:oMath xmlns:m="http://schemas.openxmlformats.org/officeDocument/2006/math">
                    <m:f>
                      <m:fPr>
                        <m:ctrlPr>
                          <a:rPr lang="ru-RU" sz="2000" i="1">
                            <a:latin typeface="Cambria Math"/>
                          </a:rPr>
                        </m:ctrlPr>
                      </m:fPr>
                      <m:num>
                        <m:r>
                          <a:rPr lang="ru-RU" sz="2000" i="1">
                            <a:latin typeface="Cambria Math"/>
                          </a:rPr>
                          <m:t>1</m:t>
                        </m:r>
                      </m:num>
                      <m:den>
                        <m:r>
                          <a:rPr lang="ru-RU" sz="2000" i="1">
                            <a:latin typeface="Cambria Math"/>
                          </a:rPr>
                          <m:t>2</m:t>
                        </m:r>
                      </m:den>
                    </m:f>
                  </m:oMath>
                </a14:m>
                <a:r>
                  <a:rPr lang="ru-RU" sz="2000" dirty="0"/>
                  <a:t/>
                </a:r>
                <a:br>
                  <a:rPr lang="ru-RU" sz="2000" dirty="0"/>
                </a:br>
                <a:r>
                  <a:rPr lang="en-US" sz="2000" dirty="0"/>
                  <a:t>a</a:t>
                </a:r>
                <a:r>
                  <a:rPr lang="ru-RU" sz="2000" baseline="-25000" dirty="0"/>
                  <a:t>0</a:t>
                </a:r>
                <a:r>
                  <a:rPr lang="ru-RU" sz="2000" dirty="0"/>
                  <a:t>=</a:t>
                </a:r>
                <a14:m>
                  <m:oMath xmlns:m="http://schemas.openxmlformats.org/officeDocument/2006/math">
                    <m:r>
                      <a:rPr lang="ru-RU" sz="2000" i="1">
                        <a:latin typeface="Cambria Math"/>
                      </a:rPr>
                      <m:t>−</m:t>
                    </m:r>
                    <m:f>
                      <m:fPr>
                        <m:ctrlPr>
                          <a:rPr lang="ru-RU" sz="2000" i="1">
                            <a:latin typeface="Cambria Math"/>
                          </a:rPr>
                        </m:ctrlPr>
                      </m:fPr>
                      <m:num>
                        <m:r>
                          <a:rPr lang="ru-RU" sz="2000" i="1">
                            <a:latin typeface="Cambria Math"/>
                          </a:rPr>
                          <m:t>1</m:t>
                        </m:r>
                      </m:num>
                      <m:den>
                        <m:r>
                          <a:rPr lang="ru-RU" sz="2000" i="1">
                            <a:latin typeface="Cambria Math"/>
                          </a:rPr>
                          <m:t>4</m:t>
                        </m:r>
                      </m:den>
                    </m:f>
                  </m:oMath>
                </a14:m>
                <a:r>
                  <a:rPr lang="ru-RU" sz="2000" dirty="0"/>
                  <a:t/>
                </a:r>
                <a:br>
                  <a:rPr lang="ru-RU" sz="2000" dirty="0"/>
                </a:br>
                <a:r>
                  <a:rPr lang="ru-RU" sz="2000" dirty="0"/>
                  <a:t> </a:t>
                </a:r>
                <a:r>
                  <a:rPr lang="ru-RU" sz="2000" dirty="0"/>
                  <a:t/>
                </a:r>
                <a:br>
                  <a:rPr lang="ru-RU" sz="2000" dirty="0"/>
                </a:br>
                <a:r>
                  <a:rPr lang="ru-RU" sz="2000" dirty="0"/>
                  <a:t>Из </a:t>
                </a:r>
                <a:r>
                  <a:rPr lang="ru-RU" sz="2000" dirty="0"/>
                  <a:t>графика видно, что при - </a:t>
                </a:r>
                <a14:m>
                  <m:oMath xmlns:m="http://schemas.openxmlformats.org/officeDocument/2006/math">
                    <m:f>
                      <m:fPr>
                        <m:ctrlPr>
                          <a:rPr lang="ru-RU" sz="2000" i="1">
                            <a:latin typeface="Cambria Math"/>
                          </a:rPr>
                        </m:ctrlPr>
                      </m:fPr>
                      <m:num>
                        <m:r>
                          <a:rPr lang="ru-RU" sz="2000" i="1">
                            <a:latin typeface="Cambria Math"/>
                          </a:rPr>
                          <m:t>1</m:t>
                        </m:r>
                      </m:num>
                      <m:den>
                        <m:r>
                          <a:rPr lang="ru-RU" sz="2000" i="1">
                            <a:latin typeface="Cambria Math"/>
                          </a:rPr>
                          <m:t>4</m:t>
                        </m:r>
                      </m:den>
                    </m:f>
                    <m:r>
                      <a:rPr lang="ru-RU" sz="2000" i="1">
                        <a:latin typeface="Cambria Math"/>
                      </a:rPr>
                      <m:t>&lt;</m:t>
                    </m:r>
                    <m:r>
                      <a:rPr lang="ru-RU" sz="2000" i="1">
                        <a:latin typeface="Cambria Math"/>
                      </a:rPr>
                      <m:t>𝑎</m:t>
                    </m:r>
                    <m:r>
                      <a:rPr lang="ru-RU" sz="2000" i="1">
                        <a:latin typeface="Cambria Math"/>
                      </a:rPr>
                      <m:t>≤0</m:t>
                    </m:r>
                  </m:oMath>
                </a14:m>
                <a:r>
                  <a:rPr lang="ru-RU" sz="2000" dirty="0"/>
                  <a:t/>
                </a:r>
                <a:r>
                  <a:rPr lang="ru-RU" sz="2000" dirty="0"/>
                  <a:t>уравнение имеет </a:t>
                </a:r>
                <a:r>
                  <a:rPr lang="ru-RU" sz="2000" dirty="0"/>
                  <a:t>2 корня</a:t>
                </a:r>
                <a:r>
                  <a:rPr lang="ru-RU" sz="2000" dirty="0"/>
                  <a:t>.</a:t>
                </a:r>
                <a:br>
                  <a:rPr lang="ru-RU" sz="2000" dirty="0"/>
                </a:br>
                <a:r>
                  <a:rPr lang="ru-RU" sz="2000" b="1" i="1" dirty="0" smtClean="0"/>
                  <a:t>Ответ: </a:t>
                </a:r>
                <a:r>
                  <a:rPr lang="ru-RU" sz="2000" dirty="0" smtClean="0"/>
                  <a:t>при </a:t>
                </a:r>
                <a14:m>
                  <m:oMath xmlns:m="http://schemas.openxmlformats.org/officeDocument/2006/math">
                    <m:r>
                      <a:rPr lang="ru-RU" sz="2000" i="1">
                        <a:latin typeface="Cambria Math"/>
                      </a:rPr>
                      <m:t>−</m:t>
                    </m:r>
                    <m:f>
                      <m:fPr>
                        <m:ctrlPr>
                          <a:rPr lang="ru-RU" sz="2000" i="1">
                            <a:latin typeface="Cambria Math"/>
                          </a:rPr>
                        </m:ctrlPr>
                      </m:fPr>
                      <m:num>
                        <m:r>
                          <a:rPr lang="ru-RU" sz="2000" i="1">
                            <a:latin typeface="Cambria Math"/>
                          </a:rPr>
                          <m:t>1</m:t>
                        </m:r>
                      </m:num>
                      <m:den>
                        <m:r>
                          <a:rPr lang="ru-RU" sz="2000" i="1">
                            <a:latin typeface="Cambria Math"/>
                          </a:rPr>
                          <m:t>4</m:t>
                        </m:r>
                      </m:den>
                    </m:f>
                  </m:oMath>
                </a14:m>
                <a:r>
                  <a:rPr lang="ru-RU" sz="2000" dirty="0"/>
                  <a:t>&lt;</a:t>
                </a:r>
                <a:r>
                  <a:rPr lang="en-US" sz="2000" i="1" dirty="0"/>
                  <a:t>a</a:t>
                </a:r>
                <a:r>
                  <a:rPr lang="ru-RU" sz="2000" dirty="0"/>
                  <a:t>≤0 уравнение имеет два корня</a:t>
                </a:r>
                <a:r>
                  <a:rPr lang="ru-RU" sz="2000" dirty="0" smtClean="0"/>
                  <a:t>.</a:t>
                </a:r>
                <a:br>
                  <a:rPr lang="ru-RU" sz="2000" dirty="0" smtClean="0"/>
                </a:br>
                <a:r>
                  <a:rPr lang="ru-RU" sz="2000" dirty="0"/>
                  <a:t/>
                </a:r>
                <a:br>
                  <a:rPr lang="ru-RU" sz="2000" dirty="0"/>
                </a:br>
                <a:r>
                  <a:rPr lang="ru-RU" sz="2000" dirty="0" smtClean="0"/>
                  <a:t/>
                </a:r>
                <a:br>
                  <a:rPr lang="ru-RU" sz="2000" dirty="0" smtClean="0"/>
                </a:br>
                <a:endParaRPr lang="ru-RU" sz="2000" dirty="0"/>
              </a:p>
            </p:txBody>
          </p:sp>
        </mc:Choice>
        <mc:Fallback>
          <p:sp>
            <p:nvSpPr>
              <p:cNvPr id="3" name="Заголовок 2"/>
              <p:cNvSpPr>
                <a:spLocks noGrp="1" noRot="1" noChangeAspect="1" noMove="1" noResize="1" noEditPoints="1" noAdjustHandles="1" noChangeArrowheads="1" noChangeShapeType="1" noTextEdit="1"/>
              </p:cNvSpPr>
              <p:nvPr>
                <p:ph type="title"/>
              </p:nvPr>
            </p:nvSpPr>
            <p:spPr>
              <a:xfrm>
                <a:off x="10676" y="14290"/>
                <a:ext cx="9025820" cy="6727078"/>
              </a:xfrm>
              <a:blipFill rotWithShape="1">
                <a:blip r:embed="rId2"/>
                <a:stretch>
                  <a:fillRect l="-2095"/>
                </a:stretch>
              </a:blipFill>
            </p:spPr>
            <p:txBody>
              <a:bodyPr/>
              <a:lstStyle/>
              <a:p>
                <a:r>
                  <a:rPr lang="ru-RU">
                    <a:noFill/>
                  </a:rPr>
                  <a:t> </a:t>
                </a:r>
              </a:p>
            </p:txBody>
          </p:sp>
        </mc:Fallback>
      </mc:AlternateContent>
      <p:pic>
        <p:nvPicPr>
          <p:cNvPr id="4" name="Рисунок 3" descr="C:\Documents and Settings\User\Рабочий стол\пп.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4248" y="2348880"/>
            <a:ext cx="2204274" cy="2376264"/>
          </a:xfrm>
          <a:prstGeom prst="rect">
            <a:avLst/>
          </a:prstGeom>
          <a:noFill/>
          <a:ln>
            <a:noFill/>
          </a:ln>
        </p:spPr>
      </p:pic>
    </p:spTree>
    <p:extLst>
      <p:ext uri="{BB962C8B-B14F-4D97-AF65-F5344CB8AC3E}">
        <p14:creationId xmlns:p14="http://schemas.microsoft.com/office/powerpoint/2010/main" xmlns="" val="1833308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116632"/>
            <a:ext cx="8928992" cy="6624736"/>
          </a:xfrm>
        </p:spPr>
        <p:txBody>
          <a:bodyPr/>
          <a:lstStyle/>
          <a:p>
            <a:pPr algn="l"/>
            <a:r>
              <a:rPr lang="ru-RU" sz="3600" b="1" dirty="0" smtClean="0">
                <a:solidFill>
                  <a:schemeClr val="tx2">
                    <a:lumMod val="75000"/>
                  </a:schemeClr>
                </a:solidFill>
              </a:rPr>
              <a:t>Вывод:</a:t>
            </a:r>
            <a:br>
              <a:rPr lang="ru-RU" sz="3600" b="1" dirty="0" smtClean="0">
                <a:solidFill>
                  <a:schemeClr val="tx2">
                    <a:lumMod val="75000"/>
                  </a:schemeClr>
                </a:solidFill>
              </a:rPr>
            </a:br>
            <a:r>
              <a:rPr lang="ru-RU" sz="3600" b="1" dirty="0">
                <a:solidFill>
                  <a:schemeClr val="tx2">
                    <a:lumMod val="75000"/>
                  </a:schemeClr>
                </a:solidFill>
              </a:rPr>
              <a:t/>
            </a:r>
            <a:br>
              <a:rPr lang="ru-RU" sz="3600" b="1" dirty="0">
                <a:solidFill>
                  <a:schemeClr val="tx2">
                    <a:lumMod val="75000"/>
                  </a:schemeClr>
                </a:solidFill>
              </a:rPr>
            </a:br>
            <a:r>
              <a:rPr lang="ru-RU" sz="3600" b="1" dirty="0" smtClean="0">
                <a:solidFill>
                  <a:schemeClr val="tx2">
                    <a:lumMod val="75000"/>
                  </a:schemeClr>
                </a:solidFill>
              </a:rPr>
              <a:t/>
            </a:r>
            <a:br>
              <a:rPr lang="ru-RU" sz="3600" b="1" dirty="0" smtClean="0">
                <a:solidFill>
                  <a:schemeClr val="tx2">
                    <a:lumMod val="75000"/>
                  </a:schemeClr>
                </a:solidFill>
              </a:rPr>
            </a:br>
            <a:r>
              <a:rPr lang="ru-RU" sz="3600" b="1" dirty="0">
                <a:solidFill>
                  <a:schemeClr val="tx2">
                    <a:lumMod val="75000"/>
                  </a:schemeClr>
                </a:solidFill>
              </a:rPr>
              <a:t/>
            </a:r>
            <a:br>
              <a:rPr lang="ru-RU" sz="3600" b="1" dirty="0">
                <a:solidFill>
                  <a:schemeClr val="tx2">
                    <a:lumMod val="75000"/>
                  </a:schemeClr>
                </a:solidFill>
              </a:rPr>
            </a:br>
            <a:r>
              <a:rPr lang="ru-RU" sz="2800" dirty="0" smtClean="0"/>
              <a:t>мы </a:t>
            </a:r>
            <a:r>
              <a:rPr lang="ru-RU" sz="2800" dirty="0"/>
              <a:t>постарались  выделить классы уравнений, содержащих параметр, и общие их методы решения, показать, что методы, изложенные в данной работе, применимы для решения всех видов уравнений, содержащих параметр</a:t>
            </a:r>
            <a:r>
              <a:rPr lang="ru-RU" sz="2800" dirty="0" smtClean="0"/>
              <a:t>.</a:t>
            </a:r>
            <a:br>
              <a:rPr lang="ru-RU" sz="2800" dirty="0" smtClean="0"/>
            </a:br>
            <a:r>
              <a:rPr lang="ru-RU" sz="2800" dirty="0" smtClean="0"/>
              <a:t/>
            </a:r>
            <a:br>
              <a:rPr lang="ru-RU" sz="2800" dirty="0" smtClean="0"/>
            </a:br>
            <a:r>
              <a:rPr lang="ru-RU" sz="2800" dirty="0"/>
              <a:t/>
            </a:r>
            <a:br>
              <a:rPr lang="ru-RU" sz="2800" dirty="0"/>
            </a:br>
            <a:r>
              <a:rPr lang="ru-RU" sz="3600" dirty="0"/>
              <a:t/>
            </a:r>
            <a:br>
              <a:rPr lang="ru-RU" sz="3600" dirty="0"/>
            </a:br>
            <a:endParaRPr lang="ru-RU" sz="3600" b="1" dirty="0">
              <a:solidFill>
                <a:schemeClr val="tx2">
                  <a:lumMod val="75000"/>
                </a:schemeClr>
              </a:solidFill>
            </a:endParaRPr>
          </a:p>
        </p:txBody>
      </p:sp>
    </p:spTree>
    <p:extLst>
      <p:ext uri="{BB962C8B-B14F-4D97-AF65-F5344CB8AC3E}">
        <p14:creationId xmlns:p14="http://schemas.microsoft.com/office/powerpoint/2010/main" xmlns="" val="11489089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40</TotalTime>
  <Words>23</Words>
  <Application>Microsoft Office PowerPoint</Application>
  <PresentationFormat>Экран (4:3)</PresentationFormat>
  <Paragraphs>13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Твердый переплет</vt:lpstr>
      <vt:lpstr>Решение уравнений, содержащих параметры.</vt:lpstr>
      <vt:lpstr>Цель работы: выявить наиболее рациональные решения, быстро приводящие к ответу.  Гипотеза исследования:  позволит ли применение разработанной на основе общих методов решения уравнений, содержащих параметры, методики их решения учащимся решать уравнения, содержащие параметры, на сознательной основе, т.е.выбирать наиболее рациональный метод решения, применять разные методы решения.      </vt:lpstr>
      <vt:lpstr> </vt:lpstr>
      <vt:lpstr> </vt:lpstr>
      <vt:lpstr> </vt:lpstr>
      <vt:lpstr> </vt:lpstr>
      <vt:lpstr> </vt:lpstr>
      <vt:lpstr> </vt:lpstr>
      <vt:lpstr>Вывод:    мы постарались  выделить классы уравнений, содержащих параметр, и общие их методы решения, показать, что методы, изложенные в данной работе, применимы для решения всех видов уравнений, содержащих параметр.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Решение уравнений, содержащих параметры.</dc:title>
  <cp:lastModifiedBy>UserXP</cp:lastModifiedBy>
  <cp:revision>7</cp:revision>
  <dcterms:modified xsi:type="dcterms:W3CDTF">2012-03-18T04:24:06Z</dcterms:modified>
</cp:coreProperties>
</file>