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8" r:id="rId3"/>
    <p:sldId id="269" r:id="rId4"/>
    <p:sldId id="257" r:id="rId5"/>
    <p:sldId id="270" r:id="rId6"/>
    <p:sldId id="258" r:id="rId7"/>
    <p:sldId id="273" r:id="rId8"/>
    <p:sldId id="260" r:id="rId9"/>
    <p:sldId id="274" r:id="rId10"/>
    <p:sldId id="264" r:id="rId11"/>
    <p:sldId id="277" r:id="rId12"/>
    <p:sldId id="272" r:id="rId13"/>
    <p:sldId id="263" r:id="rId14"/>
    <p:sldId id="265" r:id="rId15"/>
    <p:sldId id="271" r:id="rId16"/>
    <p:sldId id="266" r:id="rId17"/>
    <p:sldId id="267" r:id="rId18"/>
    <p:sldId id="275" r:id="rId19"/>
    <p:sldId id="268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9D2"/>
    <a:srgbClr val="0C629C"/>
    <a:srgbClr val="0C9C8E"/>
    <a:srgbClr val="549711"/>
    <a:srgbClr val="2AA67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07E8-2BA3-46DC-AFC8-EA21E9D82EA8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A456A-998A-4E30-AC55-1AFAAD63F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07E8-2BA3-46DC-AFC8-EA21E9D82EA8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A456A-998A-4E30-AC55-1AFAAD63F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07E8-2BA3-46DC-AFC8-EA21E9D82EA8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A456A-998A-4E30-AC55-1AFAAD63F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07E8-2BA3-46DC-AFC8-EA21E9D82EA8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A456A-998A-4E30-AC55-1AFAAD63F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07E8-2BA3-46DC-AFC8-EA21E9D82EA8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A456A-998A-4E30-AC55-1AFAAD63F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07E8-2BA3-46DC-AFC8-EA21E9D82EA8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A456A-998A-4E30-AC55-1AFAAD63F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07E8-2BA3-46DC-AFC8-EA21E9D82EA8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A456A-998A-4E30-AC55-1AFAAD63F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07E8-2BA3-46DC-AFC8-EA21E9D82EA8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A456A-998A-4E30-AC55-1AFAAD63F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07E8-2BA3-46DC-AFC8-EA21E9D82EA8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A456A-998A-4E30-AC55-1AFAAD63F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07E8-2BA3-46DC-AFC8-EA21E9D82EA8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A456A-998A-4E30-AC55-1AFAAD63F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07E8-2BA3-46DC-AFC8-EA21E9D82EA8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A456A-998A-4E30-AC55-1AFAAD63F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307E8-2BA3-46DC-AFC8-EA21E9D82EA8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A456A-998A-4E30-AC55-1AFAAD63F8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26" Type="http://schemas.openxmlformats.org/officeDocument/2006/relationships/image" Target="../media/image32.png"/><Relationship Id="rId3" Type="http://schemas.openxmlformats.org/officeDocument/2006/relationships/image" Target="../media/image9.png"/><Relationship Id="rId21" Type="http://schemas.openxmlformats.org/officeDocument/2006/relationships/image" Target="../media/image27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5" Type="http://schemas.openxmlformats.org/officeDocument/2006/relationships/image" Target="../media/image31.png"/><Relationship Id="rId2" Type="http://schemas.openxmlformats.org/officeDocument/2006/relationships/audio" Target="../media/audio1.wav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29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24" Type="http://schemas.openxmlformats.org/officeDocument/2006/relationships/image" Target="../media/image30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23" Type="http://schemas.openxmlformats.org/officeDocument/2006/relationships/image" Target="../media/image29.png"/><Relationship Id="rId28" Type="http://schemas.openxmlformats.org/officeDocument/2006/relationships/image" Target="../media/image34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Relationship Id="rId22" Type="http://schemas.openxmlformats.org/officeDocument/2006/relationships/image" Target="../media/image28.png"/><Relationship Id="rId27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642918"/>
            <a:ext cx="65722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нче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класс, алгебра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Дәрәҗәнең үзлекләре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5000636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Пижмаринская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СОШ»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математики: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Сайфетдинова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Резеда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Равидовна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548680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Каршылыклы</a:t>
            </a:r>
            <a:r>
              <a:rPr lang="ru-RU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t-RU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йөзү</a:t>
            </a:r>
            <a:endParaRPr lang="ru-RU" sz="32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700808"/>
            <a:ext cx="4187365" cy="39703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kumimoji="0" lang="ru-RU" sz="28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нче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вариант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а) у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∙у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=у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84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б) у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20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:у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=у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в) (у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=у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г) (2у)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=2у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 (-3у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=-9у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е) 2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+2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=2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572000" y="1700808"/>
            <a:ext cx="4320480" cy="3908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нче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вариант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а) х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∙х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=х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24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б) х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18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:х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=х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24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в) (х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=х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г) (3х)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=3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 (-2х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=8х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е) 2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∙2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=2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21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556792"/>
            <a:ext cx="4392488" cy="39703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ru-RU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нче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вариант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а) у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∙у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=у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19</a:t>
            </a:r>
            <a:endParaRPr lang="ru-RU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б) у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:у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=у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15</a:t>
            </a:r>
            <a:endParaRPr lang="ru-RU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в) (у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=у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  <a:endParaRPr lang="ru-RU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г) (2у)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=16у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endParaRPr lang="ru-RU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(-3у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=9у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  <a:endParaRPr lang="ru-RU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е) 2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+2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=4+8=12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16016" y="1556792"/>
            <a:ext cx="4283968" cy="39703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ru-RU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нче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вариант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а) х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∙х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22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=х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  <a:endParaRPr lang="ru-RU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б) х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18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:х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=х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  <a:endParaRPr lang="ru-RU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в) (х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=х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24</a:t>
            </a:r>
            <a:endParaRPr lang="ru-RU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г) (3х)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=3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х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=27х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endParaRPr lang="ru-RU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(-2х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=-8х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endParaRPr lang="ru-RU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е) 2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∙2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=2</a:t>
            </a:r>
            <a:r>
              <a:rPr lang="ru-RU" sz="3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40466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36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Җавапларны тикшер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643050"/>
            <a:ext cx="72152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Академик ишү</a:t>
            </a:r>
          </a:p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Байдарка һәм каноэда ишү</a:t>
            </a:r>
          </a:p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Йөзү</a:t>
            </a:r>
          </a:p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Синхрон йөзү</a:t>
            </a:r>
          </a:p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Су полосы</a:t>
            </a:r>
          </a:p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Суга сикерү</a:t>
            </a:r>
            <a:endParaRPr lang="ru-RU" sz="3600" b="1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872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Физкульминутка</a:t>
            </a:r>
            <a:endParaRPr lang="ru-RU" sz="3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218" name="Picture 2" descr="http://kinder-love.ru/d/215-2/zdorove-rebenka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00808"/>
            <a:ext cx="5457825" cy="4095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Прямоугольник 65"/>
          <p:cNvSpPr/>
          <p:nvPr/>
        </p:nvSpPr>
        <p:spPr>
          <a:xfrm>
            <a:off x="5364088" y="1484784"/>
            <a:ext cx="3168352" cy="33843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323528" y="1484784"/>
            <a:ext cx="3168352" cy="34563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331640" y="332656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Авыр</a:t>
            </a:r>
            <a:r>
              <a:rPr lang="ru-RU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атлетика</a:t>
            </a:r>
            <a:endParaRPr lang="ru-RU" sz="3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0" y="752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11" name="Rectangle 43"/>
          <p:cNvSpPr>
            <a:spLocks noChangeArrowheads="1"/>
          </p:cNvSpPr>
          <p:nvPr/>
        </p:nvSpPr>
        <p:spPr bwMode="auto">
          <a:xfrm>
            <a:off x="0" y="752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13" name="Rectangle 45"/>
          <p:cNvSpPr>
            <a:spLocks noChangeArrowheads="1"/>
          </p:cNvSpPr>
          <p:nvPr/>
        </p:nvSpPr>
        <p:spPr bwMode="auto">
          <a:xfrm>
            <a:off x="0" y="2428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216" name="Picture 4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2204864"/>
            <a:ext cx="1934925" cy="504056"/>
          </a:xfrm>
          <a:prstGeom prst="rect">
            <a:avLst/>
          </a:prstGeom>
          <a:noFill/>
        </p:spPr>
      </p:pic>
      <p:pic>
        <p:nvPicPr>
          <p:cNvPr id="7215" name="Picture 4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2708920"/>
            <a:ext cx="1935575" cy="864096"/>
          </a:xfrm>
          <a:prstGeom prst="rect">
            <a:avLst/>
          </a:prstGeom>
          <a:noFill/>
        </p:spPr>
      </p:pic>
      <p:pic>
        <p:nvPicPr>
          <p:cNvPr id="7214" name="Picture 4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3645024"/>
            <a:ext cx="2566508" cy="1007709"/>
          </a:xfrm>
          <a:prstGeom prst="rect">
            <a:avLst/>
          </a:prstGeom>
          <a:noFill/>
        </p:spPr>
      </p:pic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683568" y="2924944"/>
            <a:ext cx="5196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б)</a:t>
            </a:r>
            <a:endParaRPr kumimoji="0" lang="tt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20" name="Rectangle 52"/>
          <p:cNvSpPr>
            <a:spLocks noChangeArrowheads="1"/>
          </p:cNvSpPr>
          <p:nvPr/>
        </p:nvSpPr>
        <p:spPr bwMode="auto">
          <a:xfrm>
            <a:off x="683568" y="1628800"/>
            <a:ext cx="2528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нче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вариант</a:t>
            </a:r>
          </a:p>
        </p:txBody>
      </p:sp>
      <p:pic>
        <p:nvPicPr>
          <p:cNvPr id="7223" name="Picture 5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2132856"/>
            <a:ext cx="1934925" cy="504056"/>
          </a:xfrm>
          <a:prstGeom prst="rect">
            <a:avLst/>
          </a:prstGeom>
          <a:noFill/>
        </p:spPr>
      </p:pic>
      <p:pic>
        <p:nvPicPr>
          <p:cNvPr id="7222" name="Picture 5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2708920"/>
            <a:ext cx="2096873" cy="936104"/>
          </a:xfrm>
          <a:prstGeom prst="rect">
            <a:avLst/>
          </a:prstGeom>
          <a:noFill/>
        </p:spPr>
      </p:pic>
      <p:pic>
        <p:nvPicPr>
          <p:cNvPr id="7221" name="Picture 5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3645024"/>
            <a:ext cx="2384139" cy="936104"/>
          </a:xfrm>
          <a:prstGeom prst="rect">
            <a:avLst/>
          </a:prstGeom>
          <a:noFill/>
        </p:spPr>
      </p:pic>
      <p:sp>
        <p:nvSpPr>
          <p:cNvPr id="7224" name="Rectangle 5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25" name="Rectangle 57"/>
          <p:cNvSpPr>
            <a:spLocks noChangeArrowheads="1"/>
          </p:cNvSpPr>
          <p:nvPr/>
        </p:nvSpPr>
        <p:spPr bwMode="auto">
          <a:xfrm>
            <a:off x="5580112" y="2924944"/>
            <a:ext cx="5760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б)</a:t>
            </a:r>
            <a:endParaRPr kumimoji="0" lang="tt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26" name="Rectangle 58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27" name="Rectangle 59"/>
          <p:cNvSpPr>
            <a:spLocks noChangeArrowheads="1"/>
          </p:cNvSpPr>
          <p:nvPr/>
        </p:nvSpPr>
        <p:spPr bwMode="auto">
          <a:xfrm>
            <a:off x="683568" y="22048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52"/>
          <p:cNvSpPr>
            <a:spLocks noChangeArrowheads="1"/>
          </p:cNvSpPr>
          <p:nvPr/>
        </p:nvSpPr>
        <p:spPr bwMode="auto">
          <a:xfrm>
            <a:off x="5796136" y="1628800"/>
            <a:ext cx="2528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нче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вариант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547664" y="5373216"/>
            <a:ext cx="54726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Җаваплар: а) 2;</a:t>
            </a:r>
          </a:p>
          <a:p>
            <a:pPr algn="ctr"/>
            <a:r>
              <a:rPr lang="tt-RU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б) 5;</a:t>
            </a:r>
          </a:p>
          <a:p>
            <a:pPr algn="ctr"/>
            <a:r>
              <a:rPr lang="tt-RU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в) 1</a:t>
            </a:r>
            <a:endParaRPr lang="ru-RU" sz="28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58" grpId="0" animBg="1"/>
      <p:bldP spid="2" grpId="0"/>
      <p:bldP spid="7218" grpId="0"/>
      <p:bldP spid="7220" grpId="0"/>
      <p:bldP spid="7225" grpId="0"/>
      <p:bldP spid="67" grpId="0"/>
      <p:bldP spid="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285860"/>
            <a:ext cx="69294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Авыр атлетика</a:t>
            </a:r>
          </a:p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Билбау көрәше</a:t>
            </a:r>
          </a:p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Бокс</a:t>
            </a:r>
          </a:p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Дзюдо</a:t>
            </a:r>
          </a:p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Самбо</a:t>
            </a:r>
          </a:p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Спорт көрәше</a:t>
            </a:r>
            <a:endParaRPr lang="ru-RU" sz="3600" b="1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404664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«Эстафета»</a:t>
            </a:r>
            <a:endParaRPr lang="ru-RU" sz="32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203848" y="1196752"/>
            <a:ext cx="32403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с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4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∙с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=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(с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5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)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=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с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11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:с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6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=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с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5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∙с</a:t>
            </a:r>
            <a:r>
              <a:rPr kumimoji="0" lang="ru-RU" sz="36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5</a:t>
            </a:r>
            <a:r>
              <a:rPr lang="ru-RU" sz="3600" dirty="0" smtClean="0">
                <a:latin typeface="Tahoma" pitchFamily="34" charset="0"/>
                <a:ea typeface="Calibri" pitchFamily="34" charset="0"/>
                <a:cs typeface="Tahoma" pitchFamily="34" charset="0"/>
              </a:rPr>
              <a:t>: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с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=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(с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)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∙с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5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=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с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6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∙с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5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:с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10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=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(с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4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)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∙с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=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с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∙(с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4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)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4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=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5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30" y="1397000"/>
          <a:ext cx="8640960" cy="159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</a:tblGrid>
              <a:tr h="79997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Ш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Е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99976"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</a:t>
                      </a:r>
                      <a:r>
                        <a:rPr lang="ru-RU" sz="3600" b="1" kern="1200" baseline="30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</a:t>
                      </a:r>
                      <a:r>
                        <a:rPr lang="ru-RU" sz="3600" b="1" kern="1200" baseline="300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ru-RU" sz="3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</a:t>
                      </a:r>
                      <a:r>
                        <a:rPr lang="ru-RU" sz="3600" b="1" kern="1200" baseline="30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</a:t>
                      </a:r>
                      <a:r>
                        <a:rPr lang="ru-RU" sz="3600" b="1" kern="1200" baseline="300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ru-RU" sz="3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</a:t>
                      </a:r>
                      <a:r>
                        <a:rPr lang="ru-RU" sz="3600" b="1" kern="1200" baseline="300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ru-RU" sz="3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</a:t>
                      </a:r>
                      <a:r>
                        <a:rPr lang="ru-RU" sz="3600" b="1" kern="1200" baseline="300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ru-RU" sz="3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</a:t>
                      </a:r>
                      <a:r>
                        <a:rPr lang="ru-RU" sz="3600" b="1" kern="1200" baseline="300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ru-RU" sz="3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</a:t>
                      </a:r>
                      <a:r>
                        <a:rPr lang="ru-RU" sz="3600" b="1" kern="1200" baseline="300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ru-RU" sz="3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</a:t>
                      </a:r>
                      <a:r>
                        <a:rPr lang="ru-RU" sz="3600" b="1" kern="1200" baseline="300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ru-RU" sz="3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</a:t>
                      </a:r>
                      <a:r>
                        <a:rPr lang="ru-RU" sz="3600" b="1" kern="1200" baseline="300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ru-RU" sz="3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2" y="3717032"/>
          <a:ext cx="7560846" cy="2002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094"/>
                <a:gridCol w="840094"/>
                <a:gridCol w="840094"/>
                <a:gridCol w="840094"/>
                <a:gridCol w="840094"/>
                <a:gridCol w="840094"/>
                <a:gridCol w="840094"/>
                <a:gridCol w="840094"/>
                <a:gridCol w="840094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Т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А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Ь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А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</a:t>
                      </a:r>
                      <a:r>
                        <a:rPr lang="ru-RU" sz="3600" b="1" kern="1200" baseline="300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endParaRPr lang="ru-RU" sz="3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</a:t>
                      </a:r>
                      <a:r>
                        <a:rPr lang="ru-RU" sz="3600" b="1" kern="1200" baseline="300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endParaRPr lang="ru-RU" sz="36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ru-RU" sz="2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</a:t>
                      </a:r>
                      <a:endParaRPr lang="ru-RU" sz="3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</a:t>
                      </a:r>
                      <a:r>
                        <a:rPr lang="ru-RU" sz="3600" b="1" kern="1200" baseline="300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  <a:endParaRPr lang="ru-RU" sz="36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ru-RU" sz="2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</a:t>
                      </a:r>
                      <a:r>
                        <a:rPr lang="ru-RU" sz="3600" b="1" kern="1200" baseline="300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ru-RU" sz="3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</a:t>
                      </a:r>
                      <a:r>
                        <a:rPr lang="ru-RU" sz="3600" b="1" kern="1200" baseline="300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  <a:endParaRPr lang="ru-RU" sz="36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ru-RU" sz="2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</a:t>
                      </a:r>
                      <a:r>
                        <a:rPr lang="ru-RU" sz="3600" b="1" kern="1200" baseline="300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</a:t>
                      </a:r>
                      <a:endParaRPr lang="ru-RU" sz="3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</a:t>
                      </a:r>
                      <a:r>
                        <a:rPr lang="ru-RU" sz="3600" b="1" kern="1200" baseline="300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</a:t>
                      </a:r>
                      <a:endParaRPr lang="ru-RU" sz="36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ru-RU" sz="2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</a:t>
                      </a:r>
                      <a:r>
                        <a:rPr lang="ru-RU" sz="3600" b="1" kern="1200" baseline="300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</a:t>
                      </a:r>
                      <a:endParaRPr lang="ru-RU" sz="36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ru-RU" sz="2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2976" y="428604"/>
            <a:ext cx="6953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36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Яшеренгән сүзне эзләп тап 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2857496"/>
            <a:ext cx="543610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Универсиада</a:t>
            </a:r>
            <a:endParaRPr lang="ru-RU" sz="60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571612"/>
            <a:ext cx="1262699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786058"/>
            <a:ext cx="1119823" cy="1239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214290"/>
            <a:ext cx="1334137" cy="1239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4071942"/>
            <a:ext cx="121444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5286388"/>
            <a:ext cx="1262699" cy="102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86678" y="214290"/>
            <a:ext cx="135732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09863" y="1428736"/>
            <a:ext cx="1334137" cy="102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15273" y="2357430"/>
            <a:ext cx="1428728" cy="1168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86710" y="3643314"/>
            <a:ext cx="1357291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786678" y="5357826"/>
            <a:ext cx="1357322" cy="1239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43042" y="5357826"/>
            <a:ext cx="1405575" cy="102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786050" y="5500702"/>
            <a:ext cx="1334137" cy="102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14810" y="5286388"/>
            <a:ext cx="1119823" cy="1310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/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214942" y="5214950"/>
            <a:ext cx="1524325" cy="1334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/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643702" y="5357826"/>
            <a:ext cx="1310011" cy="1048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/>
          <p:cNvPicPr/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714480" y="0"/>
            <a:ext cx="1309693" cy="1190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/>
          <p:cNvPicPr/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143240" y="285728"/>
            <a:ext cx="128588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/>
          <p:cNvPicPr/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714876" y="214290"/>
            <a:ext cx="1167135" cy="1119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/>
          <p:cNvPicPr/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857356" y="1357298"/>
            <a:ext cx="1310011" cy="1119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/>
          <p:cNvPicPr/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6429388" y="214290"/>
            <a:ext cx="1310011" cy="90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/>
          <p:cNvPicPr/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3000364" y="4286256"/>
            <a:ext cx="1095379" cy="976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/>
          <p:cNvPicPr/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3214678" y="1428736"/>
            <a:ext cx="1310010" cy="104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/>
          <p:cNvPicPr/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4643438" y="1357298"/>
            <a:ext cx="1238572" cy="104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/>
          <p:cNvPicPr/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4643438" y="4286256"/>
            <a:ext cx="1285884" cy="102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/>
          <p:cNvPicPr/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6143636" y="1357298"/>
            <a:ext cx="1191261" cy="109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/>
          <p:cNvPicPr/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1857356" y="4286256"/>
            <a:ext cx="128588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/>
          <p:cNvPicPr/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6286512" y="4357694"/>
            <a:ext cx="128588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500042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Рефлексия</a:t>
            </a:r>
            <a:endParaRPr lang="ru-RU" sz="3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428736"/>
            <a:ext cx="87154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tt-RU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Нинди биремнәрне эшләү җиңел булды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marL="742950" indent="-742950">
              <a:buAutoNum type="arabicPeriod"/>
            </a:pPr>
            <a:r>
              <a:rPr lang="tt-RU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Авырлык тудырган мисаллар бармы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endParaRPr lang="ru-RU" sz="3600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>
              <a:buAutoNum type="arabicPeriod"/>
            </a:pPr>
            <a:r>
              <a:rPr lang="tt-RU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Бүген дәрестә мин нәрсә белдем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endParaRPr lang="tt-RU" sz="3600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>
              <a:buAutoNum type="arabicPeriod"/>
            </a:pPr>
            <a:r>
              <a:rPr lang="tt-RU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Дәреснең кайсы өлеше кызыклы булды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endParaRPr lang="tt-RU" sz="3600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1785926"/>
            <a:ext cx="207170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6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4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(-2)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6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(-8)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5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0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-10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14678" y="1714488"/>
            <a:ext cx="235745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10) (-9)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11) 6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12) 10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13) 1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14) -1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15) (-10)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16) 4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17) (-4)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18) 5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0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43636" y="1571612"/>
          <a:ext cx="2190744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372"/>
                <a:gridCol w="10953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t-RU" sz="24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4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</a:t>
                      </a:r>
                      <a:endParaRPr lang="ru-RU" sz="24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t-RU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Ә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t-RU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t-RU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Җ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t-RU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t-RU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Е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t-RU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-100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Ң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t-RU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Ү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t-RU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t-RU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Л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t-RU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214290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ДӘРӘҖӘНЕҢ ҮЗЛЕКЛӘРЕ</a:t>
            </a:r>
            <a:endParaRPr lang="ru-RU" sz="32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332656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Өй эше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71472" y="785794"/>
            <a:ext cx="3214710" cy="2643206"/>
          </a:xfrm>
          <a:prstGeom prst="triangle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№534, 536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86512" y="1000108"/>
            <a:ext cx="2214578" cy="207170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№535, 547</a:t>
            </a:r>
          </a:p>
        </p:txBody>
      </p:sp>
      <p:sp>
        <p:nvSpPr>
          <p:cNvPr id="6" name="5-конечная звезда 5"/>
          <p:cNvSpPr/>
          <p:nvPr/>
        </p:nvSpPr>
        <p:spPr>
          <a:xfrm>
            <a:off x="2643174" y="3429000"/>
            <a:ext cx="4857784" cy="2714644"/>
          </a:xfrm>
          <a:prstGeom prst="star5">
            <a:avLst/>
          </a:prstGeom>
          <a:solidFill>
            <a:srgbClr val="FEE9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№542, 546</a:t>
            </a:r>
            <a:endParaRPr lang="ru-RU" sz="32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143380"/>
            <a:ext cx="87154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ru-RU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«Кем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tt-RU" sz="2800" b="1" i="1" dirty="0" smtClean="0"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кем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математикадан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дәрәҗәләрне сызып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атарга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тырыша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алардан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башка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ерак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китеп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булмаячагын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күрәчәк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t-RU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М.В. Ломоносов</a:t>
            </a:r>
            <a:endParaRPr lang="ru-RU" sz="28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" name="Picture 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357166"/>
            <a:ext cx="3143250" cy="346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14546" y="2214554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r>
              <a:rPr lang="en-US" sz="5400" b="1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m </a:t>
            </a:r>
            <a:r>
              <a:rPr lang="en-US" sz="5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˸a</a:t>
            </a:r>
            <a:r>
              <a:rPr lang="en-US" sz="5400" b="1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n </a:t>
            </a:r>
            <a:r>
              <a:rPr lang="en-US" sz="5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endParaRPr lang="ru-RU" sz="5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57422" y="3571876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5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sz="5400" b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n-US" sz="5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5400" b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ru-RU" sz="5400" b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endParaRPr lang="ru-RU" sz="5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28860" y="4786322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5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ab</a:t>
            </a:r>
            <a:r>
              <a:rPr lang="en-US" sz="5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5400" b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ru-RU" sz="5400" b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endParaRPr lang="ru-RU" sz="5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928670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r>
              <a:rPr lang="en-US" sz="5400" b="1" baseline="30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•</a:t>
            </a:r>
            <a:r>
              <a:rPr lang="en-US" sz="5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sz="5400" b="1" baseline="30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en-US" sz="5400" b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endParaRPr lang="ru-RU" sz="5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628" y="928670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sz="5400" b="1" baseline="30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m+n</a:t>
            </a:r>
            <a:endParaRPr lang="ru-RU" sz="5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066" y="2214554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sz="5400" b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m-n</a:t>
            </a:r>
            <a:endParaRPr lang="ru-RU" sz="5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628" y="3571876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sz="5400" b="1" baseline="30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m•n</a:t>
            </a:r>
            <a:endParaRPr lang="ru-RU" sz="5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628" y="4786322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sz="5400" b="1" baseline="30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•</a:t>
            </a:r>
            <a:r>
              <a:rPr lang="en-US" sz="5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en-US" sz="5400" b="1" baseline="30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endParaRPr lang="ru-RU" sz="5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71868" y="285728"/>
            <a:ext cx="21467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t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Туп ату</a:t>
            </a:r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6" grpId="0"/>
      <p:bldP spid="7" grpId="0"/>
      <p:bldP spid="9" grpId="0"/>
      <p:bldP spid="13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714488"/>
            <a:ext cx="7572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Теннис</a:t>
            </a:r>
          </a:p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Өстәл теннисы</a:t>
            </a:r>
          </a:p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Бадминтон</a:t>
            </a:r>
          </a:p>
          <a:p>
            <a:endParaRPr lang="ru-RU" sz="3600" b="1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0" y="620688"/>
            <a:ext cx="9144000" cy="3513002"/>
          </a:xfrm>
          <a:prstGeom prst="rect">
            <a:avLst/>
          </a:prstGeom>
        </p:spPr>
        <p:txBody>
          <a:bodyPr/>
          <a:lstStyle/>
          <a:p>
            <a:pPr marL="742950" lvl="0" indent="-742950">
              <a:spcBef>
                <a:spcPct val="20000"/>
              </a:spcBef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1)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</a:t>
            </a:r>
            <a:r>
              <a:rPr kumimoji="0" lang="ru-RU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∙ с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=                     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6)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3600" b="1" baseline="30000" dirty="0" smtClean="0">
                <a:solidFill>
                  <a:srgbClr val="002060"/>
                </a:solidFill>
                <a:latin typeface="Times New Roman" pitchFamily="18" charset="0"/>
              </a:rPr>
              <a:t>3n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</a:rPr>
              <a:t> :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3600" b="1" baseline="30000" dirty="0" smtClean="0">
                <a:solidFill>
                  <a:srgbClr val="002060"/>
                </a:solidFill>
                <a:latin typeface="Times New Roman" pitchFamily="18" charset="0"/>
              </a:rPr>
              <a:t>2n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</a:rPr>
              <a:t>=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2)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4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∙ 4</a:t>
            </a:r>
            <a:r>
              <a:rPr kumimoji="0" lang="ru-RU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=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               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 3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7n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: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3n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=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3)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</a:rPr>
              <a:t>(-2)</a:t>
            </a:r>
            <a:r>
              <a:rPr lang="ru-RU" sz="3600" b="1" baseline="30000" dirty="0" smtClean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∙ (-2)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=             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8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(a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15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=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4) 3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∙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4n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=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            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</a:rPr>
              <a:t>9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 (a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∙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=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5)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</a:t>
            </a:r>
            <a:r>
              <a:rPr kumimoji="0" lang="ru-RU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: а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8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=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              1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0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 (ax)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=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pitchFamily="18" charset="2"/>
              <a:buAutoNum type="arabicParenR"/>
              <a:tabLst/>
              <a:defRPr/>
            </a:pP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pitchFamily="18" charset="2"/>
              <a:buAutoNum type="arabicParenR"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pitchFamily="18" charset="2"/>
              <a:buAutoNum type="arabicParenR"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pitchFamily="18" charset="2"/>
              <a:buAutoNum type="arabicParenR"/>
              <a:tabLst/>
              <a:defRPr/>
            </a:pP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pitchFamily="18" charset="2"/>
              <a:buAutoNum type="arabicParenR"/>
              <a:tabLst/>
              <a:defRPr/>
            </a:pP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pitchFamily="18" charset="2"/>
              <a:buAutoNum type="arabicParenR"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pitchFamily="18" charset="2"/>
              <a:buAutoNum type="arabicParenR"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pitchFamily="18" charset="2"/>
              <a:buAutoNum type="arabicParenR"/>
              <a:tabLst/>
              <a:defRPr/>
            </a:pP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pitchFamily="18" charset="2"/>
              <a:buAutoNum type="arabicParenR"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7584" y="4653136"/>
            <a:ext cx="7344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Айдар </a:t>
            </a:r>
            <a:r>
              <a:rPr lang="ru-RU" sz="2800" b="1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ru-RU" sz="2800" b="1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туп</a:t>
            </a:r>
            <a:r>
              <a:rPr lang="ru-RU" sz="2800" b="1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t-RU" sz="2800" b="1" dirty="0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өчен  2</a:t>
            </a:r>
            <a:r>
              <a:rPr lang="tt-RU" sz="2800" b="1" baseline="30000" dirty="0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r>
              <a:rPr lang="tt-RU" sz="2800" b="1" dirty="0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сум, ә Илдар    7</a:t>
            </a:r>
            <a:r>
              <a:rPr lang="tt-RU" sz="2800" b="1" baseline="30000" dirty="0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t-RU" sz="2800" b="1" dirty="0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сум акча түләгән. Кем күбрәк акча сарыф иткән?  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857232"/>
            <a:ext cx="75724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Баскетбол</a:t>
            </a:r>
          </a:p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Волейбол</a:t>
            </a:r>
          </a:p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Пля</a:t>
            </a:r>
            <a:r>
              <a:rPr lang="ru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ж </a:t>
            </a:r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волейболы</a:t>
            </a:r>
          </a:p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Регби 7</a:t>
            </a:r>
          </a:p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Футбол</a:t>
            </a:r>
          </a:p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Чирәмдә хоккей</a:t>
            </a:r>
            <a:endParaRPr lang="ru-RU" sz="3600" b="1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357166"/>
            <a:ext cx="664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Акыл</a:t>
            </a:r>
            <a:r>
              <a:rPr lang="ru-RU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өчен </a:t>
            </a:r>
            <a:r>
              <a:rPr lang="ru-RU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гимнастика </a:t>
            </a:r>
            <a:endParaRPr lang="ru-RU" sz="28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619672" y="1121549"/>
            <a:ext cx="691276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х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∙х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∙х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=х*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+2+3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=х*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(-7)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∙(-7)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=(-7)*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(-2)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∙(-2)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∙(-2)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=(-2)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3+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+9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=(-2)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18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:а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=а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10*9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=а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0,2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:0,2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=0,2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(5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=5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3∙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*=5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ru-RU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а*:</a:t>
            </a:r>
            <a:r>
              <a:rPr lang="ru-RU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а=а</a:t>
            </a:r>
            <a:endParaRPr lang="ru-RU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ru-RU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ru-RU" sz="32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r>
              <a:rPr lang="ru-RU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:3</a:t>
            </a:r>
            <a:r>
              <a:rPr lang="ru-RU" sz="32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ru-RU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=3*</a:t>
            </a:r>
            <a:r>
              <a:rPr lang="ru-RU" sz="32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-2</a:t>
            </a:r>
            <a:r>
              <a:rPr lang="ru-RU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=3</a:t>
            </a:r>
            <a:r>
              <a:rPr lang="ru-RU" sz="32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3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785926"/>
            <a:ext cx="77867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Шахмат</a:t>
            </a:r>
          </a:p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Җиңел атлетика</a:t>
            </a:r>
          </a:p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Фехтование</a:t>
            </a:r>
          </a:p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Спорт ату</a:t>
            </a:r>
          </a:p>
          <a:p>
            <a:pPr algn="ctr"/>
            <a:r>
              <a:rPr lang="tt-RU" sz="36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Нәфис гимнастика</a:t>
            </a:r>
          </a:p>
          <a:p>
            <a:pPr algn="ctr"/>
            <a:r>
              <a:rPr lang="tt-RU" sz="3600" b="1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Спорт гимнастикасы</a:t>
            </a:r>
            <a:endParaRPr lang="ru-RU" sz="3600" b="1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</TotalTime>
  <Words>600</Words>
  <Application>Microsoft Office PowerPoint</Application>
  <PresentationFormat>Экран (4:3)</PresentationFormat>
  <Paragraphs>206</Paragraphs>
  <Slides>20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Я</cp:lastModifiedBy>
  <cp:revision>96</cp:revision>
  <dcterms:created xsi:type="dcterms:W3CDTF">2013-01-14T06:14:59Z</dcterms:created>
  <dcterms:modified xsi:type="dcterms:W3CDTF">2013-02-05T03:34:00Z</dcterms:modified>
</cp:coreProperties>
</file>