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57" r:id="rId5"/>
    <p:sldId id="260" r:id="rId6"/>
    <p:sldId id="265" r:id="rId7"/>
    <p:sldId id="266" r:id="rId8"/>
    <p:sldId id="275" r:id="rId9"/>
    <p:sldId id="286" r:id="rId10"/>
    <p:sldId id="267" r:id="rId11"/>
    <p:sldId id="287" r:id="rId12"/>
    <p:sldId id="268" r:id="rId13"/>
    <p:sldId id="28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256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11D17A-5F8D-4E99-ACF3-18503A446CE6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944758-B168-47DB-943D-7D239ABEFFB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ambria" pitchFamily="18" charset="0"/>
              </a:rPr>
              <a:t>Развитие связной речи детей 4-5 лет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71942"/>
            <a:ext cx="7854696" cy="1857388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sz="2800" dirty="0" smtClean="0">
                <a:latin typeface="Cambria" pitchFamily="18" charset="0"/>
              </a:rPr>
              <a:t>Автор проекта: воспитатель МДОУ «</a:t>
            </a:r>
            <a:r>
              <a:rPr lang="ru-RU" sz="2800" smtClean="0">
                <a:latin typeface="Cambria" pitchFamily="18" charset="0"/>
              </a:rPr>
              <a:t>Детский сад</a:t>
            </a:r>
          </a:p>
          <a:p>
            <a:pPr>
              <a:lnSpc>
                <a:spcPct val="120000"/>
              </a:lnSpc>
            </a:pPr>
            <a:r>
              <a:rPr lang="ru-RU" sz="2800" smtClean="0">
                <a:latin typeface="Cambria" pitchFamily="18" charset="0"/>
              </a:rPr>
              <a:t> </a:t>
            </a:r>
            <a:r>
              <a:rPr lang="ru-RU" sz="2800" dirty="0" smtClean="0">
                <a:latin typeface="Cambria" pitchFamily="18" charset="0"/>
              </a:rPr>
              <a:t>комбинированного вида № 7 «Солнышко» </a:t>
            </a:r>
          </a:p>
          <a:p>
            <a:pPr>
              <a:lnSpc>
                <a:spcPct val="120000"/>
              </a:lnSpc>
            </a:pPr>
            <a:r>
              <a:rPr lang="ru-RU" sz="2800" dirty="0" smtClean="0">
                <a:latin typeface="Cambria" pitchFamily="18" charset="0"/>
              </a:rPr>
              <a:t>г. Ершова Саратовской области»</a:t>
            </a:r>
          </a:p>
          <a:p>
            <a:pPr>
              <a:lnSpc>
                <a:spcPct val="120000"/>
              </a:lnSpc>
            </a:pPr>
            <a:r>
              <a:rPr lang="ru-RU" sz="2800" dirty="0" smtClean="0">
                <a:latin typeface="Cambria" pitchFamily="18" charset="0"/>
              </a:rPr>
              <a:t>Кулакова Ирина  Анатольевна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8029604" cy="104244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Cambria" pitchFamily="18" charset="0"/>
                <a:cs typeface="Times New Roman" pitchFamily="18" charset="0"/>
              </a:rPr>
              <a:t>Символическая аналогия для пересказа сказок, рассказов</a:t>
            </a:r>
            <a:endParaRPr lang="ru-RU" sz="4000" dirty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214282" y="1676400"/>
            <a:ext cx="3214718" cy="5064968"/>
          </a:xfrm>
        </p:spPr>
        <p:txBody>
          <a:bodyPr>
            <a:noAutofit/>
          </a:bodyPr>
          <a:lstStyle/>
          <a:p>
            <a:pPr algn="ctr"/>
            <a:r>
              <a:rPr lang="ru-RU" sz="2200" dirty="0" smtClean="0">
                <a:latin typeface="Cambria" pitchFamily="18" charset="0"/>
              </a:rPr>
              <a:t>Использование символической аналогии при пересказе облегчает и ускоряет процесс запоминания и усвоения текстов, формирует приемы работы с памятью. Запоминая материал по картинкам, дети соотносят их со словом, как по признаку сходства, так и по контрасту, с фразами, эпизодами. </a:t>
            </a:r>
            <a:endParaRPr lang="ru-RU" sz="2200" dirty="0">
              <a:latin typeface="Cambria" pitchFamily="18" charset="0"/>
            </a:endParaRPr>
          </a:p>
        </p:txBody>
      </p:sp>
      <p:pic>
        <p:nvPicPr>
          <p:cNvPr id="3074" name="Picture 2" descr="I:\схемы к проекту\Отсканировано 28.05.2010 17-23 (6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928802"/>
            <a:ext cx="2857520" cy="1428760"/>
          </a:xfrm>
          <a:prstGeom prst="rect">
            <a:avLst/>
          </a:prstGeom>
          <a:noFill/>
        </p:spPr>
      </p:pic>
      <p:pic>
        <p:nvPicPr>
          <p:cNvPr id="3075" name="Picture 3" descr="I:\схемы к проекту\Отсканировано 28.05.2010 17-23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500438"/>
            <a:ext cx="2643207" cy="1240311"/>
          </a:xfrm>
          <a:prstGeom prst="rect">
            <a:avLst/>
          </a:prstGeom>
          <a:noFill/>
        </p:spPr>
      </p:pic>
      <p:pic>
        <p:nvPicPr>
          <p:cNvPr id="3076" name="Picture 4" descr="I:\схемы к проекту\Отсканировано 28.05.2010 17-23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5072074"/>
            <a:ext cx="2791045" cy="13096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Cambria" pitchFamily="18" charset="0"/>
              </a:rPr>
              <a:t>Составление рассказа по картине</a:t>
            </a:r>
            <a:endParaRPr lang="ru-RU" sz="4400" dirty="0">
              <a:latin typeface="Cambria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Использование дидактических  игр </a:t>
            </a:r>
            <a:r>
              <a:rPr lang="ru-RU" dirty="0"/>
              <a:t>«У нас в гостях волшебник», «Подзорная труба», «Назови, что видишь?» и </a:t>
            </a:r>
            <a:r>
              <a:rPr lang="ru-RU" dirty="0" smtClean="0"/>
              <a:t>другие при </a:t>
            </a:r>
            <a:r>
              <a:rPr lang="ru-RU" dirty="0"/>
              <a:t>рассматривании </a:t>
            </a:r>
            <a:r>
              <a:rPr lang="ru-RU" dirty="0" smtClean="0"/>
              <a:t>картин,  помогают непринужденно и в игровой форме определить </a:t>
            </a:r>
            <a:r>
              <a:rPr lang="ru-RU" dirty="0"/>
              <a:t>состав картины, установить связи и взаимодействия между основными объектами, сравнивать их между собой, побуждают детей к составлению рассказа из нескольких предложений.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56161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ambria" pitchFamily="18" charset="0"/>
                <a:cs typeface="Times New Roman" pitchFamily="18" charset="0"/>
              </a:rPr>
              <a:t>Большое значение имеет развитие связной речи  в повседневной жизни</a:t>
            </a:r>
            <a:endParaRPr lang="ru-RU" sz="3600" dirty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214842"/>
          </a:xfrm>
        </p:spPr>
        <p:txBody>
          <a:bodyPr/>
          <a:lstStyle/>
          <a:p>
            <a:r>
              <a:rPr lang="ru-RU" dirty="0" smtClean="0">
                <a:latin typeface="Cambria" pitchFamily="18" charset="0"/>
              </a:rPr>
              <a:t>Общение детей в сюжетно-ролевых играх;</a:t>
            </a:r>
          </a:p>
          <a:p>
            <a:r>
              <a:rPr lang="ru-RU" dirty="0" smtClean="0">
                <a:latin typeface="Cambria" pitchFamily="18" charset="0"/>
              </a:rPr>
              <a:t>Совместные дидактические речевые игры;</a:t>
            </a:r>
          </a:p>
          <a:p>
            <a:r>
              <a:rPr lang="ru-RU" dirty="0" smtClean="0">
                <a:latin typeface="Cambria" pitchFamily="18" charset="0"/>
              </a:rPr>
              <a:t>Театрализованная деятельность;</a:t>
            </a:r>
          </a:p>
          <a:p>
            <a:r>
              <a:rPr lang="ru-RU" dirty="0" smtClean="0">
                <a:latin typeface="Cambria" pitchFamily="18" charset="0"/>
              </a:rPr>
              <a:t>Работа с художественной литературой в книжном уголке;</a:t>
            </a:r>
          </a:p>
          <a:p>
            <a:r>
              <a:rPr lang="ru-RU" dirty="0" smtClean="0">
                <a:latin typeface="Cambria" pitchFamily="18" charset="0"/>
              </a:rPr>
              <a:t> На прогулке (наблюдения, беседы);</a:t>
            </a:r>
          </a:p>
          <a:p>
            <a:r>
              <a:rPr lang="ru-RU" dirty="0" smtClean="0">
                <a:latin typeface="Cambria" pitchFamily="18" charset="0"/>
              </a:rPr>
              <a:t> В утреннее и вечернее время во время режимных процессов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Cambria Math" pitchFamily="18" charset="0"/>
                <a:ea typeface="Cambria Math" pitchFamily="18" charset="0"/>
              </a:rPr>
              <a:t>Результат проекта</a:t>
            </a:r>
            <a:endParaRPr lang="ru-RU" sz="4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У </a:t>
            </a:r>
            <a:r>
              <a:rPr lang="ru-RU" dirty="0"/>
              <a:t>детей повысился интерес к слову, дети с удовольствием играют в различные игры со словами. Намного интереснее и содержательнее стали рассказы детей (описания, повествования). При составлении описательных рассказов дети легко используют приемы моделирования, на хорошем уровне усвоили использование технологии ТРИЗ при составлении описательных и творческих рассказов </a:t>
            </a:r>
            <a:r>
              <a:rPr lang="ru-RU" dirty="0" smtClean="0"/>
              <a:t>по картине, но работу по этому направлению стоит продолжать. </a:t>
            </a:r>
          </a:p>
          <a:p>
            <a:pPr algn="just"/>
            <a:r>
              <a:rPr lang="ru-RU" dirty="0" smtClean="0"/>
              <a:t>На родительском </a:t>
            </a:r>
            <a:r>
              <a:rPr lang="ru-RU" smtClean="0"/>
              <a:t>собрании </a:t>
            </a:r>
            <a:r>
              <a:rPr lang="ru-RU" smtClean="0"/>
              <a:t>показала </a:t>
            </a:r>
            <a:r>
              <a:rPr lang="ru-RU" dirty="0" smtClean="0"/>
              <a:t>занятие по составлению описательного рассказа о животных, </a:t>
            </a:r>
            <a:r>
              <a:rPr lang="ru-RU" dirty="0"/>
              <a:t>с</a:t>
            </a:r>
            <a:r>
              <a:rPr lang="ru-RU" dirty="0" smtClean="0"/>
              <a:t> использованием схем на тему: «В мире животных».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730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305800" cy="453650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Cambria Math" pitchFamily="18" charset="0"/>
                <a:ea typeface="Cambria Math" pitchFamily="18" charset="0"/>
              </a:rPr>
              <a:t>«Есть все фактические и теоретические основания утверждать, что не только интеллектуальное развитие ребенка, но и формирование его характера, эмоций, личности в целом находятся в непосредственной зависимости от речи». </a:t>
            </a:r>
            <a:r>
              <a:rPr lang="ru-RU" sz="32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ru-RU" sz="3200" dirty="0" smtClean="0">
                <a:latin typeface="Cambria Math" pitchFamily="18" charset="0"/>
                <a:ea typeface="Cambria Math" pitchFamily="18" charset="0"/>
              </a:rPr>
            </a:br>
            <a:r>
              <a:rPr lang="ru-RU" sz="3200" dirty="0" smtClean="0">
                <a:latin typeface="Cambria Math" pitchFamily="18" charset="0"/>
                <a:ea typeface="Cambria Math" pitchFamily="18" charset="0"/>
              </a:rPr>
              <a:t>                                                                                </a:t>
            </a:r>
            <a:br>
              <a:rPr lang="ru-RU" sz="3200" dirty="0" smtClean="0">
                <a:latin typeface="Cambria Math" pitchFamily="18" charset="0"/>
                <a:ea typeface="Cambria Math" pitchFamily="18" charset="0"/>
              </a:rPr>
            </a:br>
            <a:r>
              <a:rPr lang="ru-RU" sz="32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3200" dirty="0" smtClean="0">
                <a:latin typeface="Cambria Math" pitchFamily="18" charset="0"/>
                <a:ea typeface="Cambria Math" pitchFamily="18" charset="0"/>
              </a:rPr>
              <a:t>                                                         </a:t>
            </a:r>
            <a:r>
              <a:rPr lang="ru-RU" sz="3200" dirty="0" err="1" smtClean="0">
                <a:latin typeface="Cambria Math" pitchFamily="18" charset="0"/>
                <a:ea typeface="Cambria Math" pitchFamily="18" charset="0"/>
              </a:rPr>
              <a:t>Л.С.Выготский</a:t>
            </a:r>
            <a:r>
              <a:rPr lang="ru-RU" sz="28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ru-RU" sz="2800" dirty="0" smtClean="0">
                <a:latin typeface="Cambria Math" pitchFamily="18" charset="0"/>
                <a:ea typeface="Cambria Math" pitchFamily="18" charset="0"/>
              </a:rPr>
            </a:br>
            <a:endParaRPr lang="ru-RU" sz="2800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430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latin typeface="Cambria Math" pitchFamily="18" charset="0"/>
                <a:ea typeface="Cambria Math" pitchFamily="18" charset="0"/>
              </a:rPr>
              <a:t>Цель: создание условий для развития связной речи детей 4-5 лет</a:t>
            </a:r>
            <a:endParaRPr lang="ru-RU" sz="3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Задачи: </a:t>
            </a:r>
          </a:p>
          <a:p>
            <a:pPr algn="just"/>
            <a:r>
              <a:rPr lang="ru-RU" dirty="0" smtClean="0"/>
              <a:t>Подбор </a:t>
            </a:r>
            <a:r>
              <a:rPr lang="ru-RU" dirty="0"/>
              <a:t>наиболее эффективных методов, приёмов, средств, способствующих создать интерес, мотивацию к речевой деятельности у воспитанников; </a:t>
            </a:r>
            <a:endParaRPr lang="ru-RU" dirty="0" smtClean="0"/>
          </a:p>
          <a:p>
            <a:r>
              <a:rPr lang="ru-RU" dirty="0"/>
              <a:t>Формирование умений и навыков по составлению </a:t>
            </a:r>
            <a:r>
              <a:rPr lang="ru-RU" dirty="0" smtClean="0"/>
              <a:t>рассказов – описаний, пересказа с использованием карточек-схем, символов;</a:t>
            </a:r>
          </a:p>
          <a:p>
            <a:r>
              <a:rPr lang="ru-RU" dirty="0"/>
              <a:t>Обогащение словаря и </a:t>
            </a:r>
            <a:r>
              <a:rPr lang="ru-RU" dirty="0" smtClean="0"/>
              <a:t> грамматического </a:t>
            </a:r>
            <a:r>
              <a:rPr lang="ru-RU" dirty="0"/>
              <a:t>строя речи </a:t>
            </a:r>
            <a:r>
              <a:rPr lang="ru-RU" dirty="0" smtClean="0"/>
              <a:t> детей </a:t>
            </a:r>
            <a:r>
              <a:rPr lang="ru-RU" dirty="0"/>
              <a:t>в процессе работы </a:t>
            </a:r>
            <a:r>
              <a:rPr lang="ru-RU" dirty="0" smtClean="0"/>
              <a:t>с дневником исследования, речевыми играми и упражнениями.</a:t>
            </a:r>
          </a:p>
          <a:p>
            <a:r>
              <a:rPr lang="ru-RU" dirty="0" smtClean="0"/>
              <a:t>Развитие мелкой моторики рук через различные виды игр, упражнений.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7808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2772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>
                <a:latin typeface="Cambria" pitchFamily="18" charset="0"/>
                <a:cs typeface="Times New Roman" pitchFamily="18" charset="0"/>
              </a:rPr>
              <a:t>Для успешного развития речи необходимы условия: </a:t>
            </a:r>
            <a:endParaRPr lang="ru-RU" sz="4900" dirty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>
                <a:latin typeface="Cambria" pitchFamily="18" charset="0"/>
              </a:rPr>
              <a:t>Предметно развивающая среда в группе;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Специальные занятия по разделам развития речи;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Использование пальчиковой, артикуляционной гимнастики;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Использование схем, </a:t>
            </a:r>
            <a:r>
              <a:rPr lang="ru-RU" dirty="0" err="1" smtClean="0">
                <a:latin typeface="Cambria" pitchFamily="18" charset="0"/>
              </a:rPr>
              <a:t>мнемотаблиц</a:t>
            </a:r>
            <a:r>
              <a:rPr lang="ru-RU" dirty="0" smtClean="0">
                <a:latin typeface="Cambria" pitchFamily="18" charset="0"/>
              </a:rPr>
              <a:t>, дневника наблюдений при составлении рассказов, пересказе литературных произведений; 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Работа в повседневной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5334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Cambria" pitchFamily="18" charset="0"/>
              </a:rPr>
              <a:t>Содержание предметно-развивающей речевой среды в группе ДОУ</a:t>
            </a:r>
            <a:endParaRPr lang="ru-RU" sz="4000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00528"/>
          </a:xfrm>
        </p:spPr>
        <p:txBody>
          <a:bodyPr>
            <a:normAutofit fontScale="92500"/>
          </a:bodyPr>
          <a:lstStyle/>
          <a:p>
            <a:r>
              <a:rPr lang="ru-RU" sz="3200" dirty="0" smtClean="0">
                <a:latin typeface="Cambria" pitchFamily="18" charset="0"/>
              </a:rPr>
              <a:t>Уголок дидактических речевых игр;</a:t>
            </a:r>
          </a:p>
          <a:p>
            <a:r>
              <a:rPr lang="ru-RU" sz="3200" dirty="0" smtClean="0">
                <a:latin typeface="Cambria" pitchFamily="18" charset="0"/>
              </a:rPr>
              <a:t>Уголки сюжетно-ролевых игр;</a:t>
            </a:r>
          </a:p>
          <a:p>
            <a:r>
              <a:rPr lang="ru-RU" sz="3200" dirty="0" smtClean="0">
                <a:latin typeface="Cambria" pitchFamily="18" charset="0"/>
              </a:rPr>
              <a:t>Книжный уголок;</a:t>
            </a:r>
          </a:p>
          <a:p>
            <a:r>
              <a:rPr lang="ru-RU" sz="3200" dirty="0" smtClean="0">
                <a:latin typeface="Cambria" pitchFamily="18" charset="0"/>
              </a:rPr>
              <a:t>Театрализованный уголок;</a:t>
            </a:r>
          </a:p>
          <a:p>
            <a:r>
              <a:rPr lang="ru-RU" sz="3200" dirty="0" smtClean="0">
                <a:latin typeface="Cambria" pitchFamily="18" charset="0"/>
              </a:rPr>
              <a:t>Уголки для развития мелкой моторики рук;</a:t>
            </a:r>
          </a:p>
          <a:p>
            <a:r>
              <a:rPr lang="ru-RU" sz="3200" dirty="0" smtClean="0">
                <a:latin typeface="Cambria" pitchFamily="18" charset="0"/>
              </a:rPr>
              <a:t>Демонстрационный иллюстративный материал для занятий.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ambria" pitchFamily="18" charset="0"/>
                <a:cs typeface="Times New Roman" pitchFamily="18" charset="0"/>
              </a:rPr>
              <a:t>Пример карты-схемы для составления описательных рассказов</a:t>
            </a:r>
            <a:endParaRPr lang="ru-RU" sz="3600" dirty="0"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схемы к проекту\Отсканировано 28.05.2010 17-23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682" t="6250" r="3409" b="7812"/>
          <a:stretch>
            <a:fillRect/>
          </a:stretch>
        </p:blipFill>
        <p:spPr bwMode="auto">
          <a:xfrm>
            <a:off x="1500166" y="2000240"/>
            <a:ext cx="6286544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958166" cy="628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Cambria" pitchFamily="18" charset="0"/>
                <a:cs typeface="Times New Roman" pitchFamily="18" charset="0"/>
              </a:rPr>
              <a:t>Использование дневника исследования</a:t>
            </a:r>
            <a:endParaRPr lang="ru-RU" sz="3600" dirty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142844" y="1285860"/>
            <a:ext cx="3429024" cy="557214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Cambria" pitchFamily="18" charset="0"/>
              </a:rPr>
              <a:t>Наиболее эффективным и интересным способом составления рассказа – описания о предметах, игрушках, овощах, фруктах стало использование дневника исследования.  Дети знакомятся с символами, обозначающими  характеристики предметов.  В ходе разнообразных манипуляций с предметами выбирают нужные символы и наклеивают на лист дневника. В итоге получается полный рассказ-описание предмета.</a:t>
            </a:r>
            <a:endParaRPr lang="ru-RU" sz="2000" dirty="0">
              <a:latin typeface="Cambria" pitchFamily="18" charset="0"/>
            </a:endParaRPr>
          </a:p>
        </p:txBody>
      </p:sp>
      <p:pic>
        <p:nvPicPr>
          <p:cNvPr id="1026" name="Picture 2" descr="I:\схемы к проекту\Отсканировано 28.05.2010 17-23 (1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0693" t="7595" r="11834" b="6329"/>
          <a:stretch>
            <a:fillRect/>
          </a:stretch>
        </p:blipFill>
        <p:spPr bwMode="auto">
          <a:xfrm>
            <a:off x="4357686" y="1357298"/>
            <a:ext cx="4357718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ambria" pitchFamily="18" charset="0"/>
              </a:rPr>
              <a:t>Пример дневников исследования, составленных детьми </a:t>
            </a:r>
            <a:endParaRPr lang="ru-RU" sz="3600" dirty="0">
              <a:latin typeface="Cambria" pitchFamily="18" charset="0"/>
            </a:endParaRPr>
          </a:p>
        </p:txBody>
      </p:sp>
      <p:pic>
        <p:nvPicPr>
          <p:cNvPr id="2050" name="Picture 2" descr="I:\схемы к проекту\Отсканировано 28.05.2010 17-23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0361" y="1935163"/>
            <a:ext cx="6043277" cy="4389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00034" y="500042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Cambria" pitchFamily="18" charset="0"/>
                <a:cs typeface="Times New Roman" pitchFamily="18" charset="0"/>
              </a:rPr>
              <a:t>Символическая аналогия для пересказа сказок, рассказов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1643050"/>
            <a:ext cx="35719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dirty="0" smtClean="0">
              <a:latin typeface="Cambria" pitchFamily="18" charset="0"/>
            </a:endParaRPr>
          </a:p>
          <a:p>
            <a:pPr algn="ctr"/>
            <a:r>
              <a:rPr lang="ru-RU" sz="2400" dirty="0" smtClean="0">
                <a:latin typeface="Cambria" pitchFamily="18" charset="0"/>
              </a:rPr>
              <a:t>использование картинок </a:t>
            </a:r>
            <a:r>
              <a:rPr lang="ru-RU" sz="2400" dirty="0">
                <a:latin typeface="Cambria" pitchFamily="18" charset="0"/>
              </a:rPr>
              <a:t>в качестве опоры для запоминания словесного материала, путем соотнесения каждого слова, небольшого эпизода из сказки, рассказа с рисунком, наиболее подходящим по смыслу </a:t>
            </a:r>
          </a:p>
        </p:txBody>
      </p:sp>
      <p:pic>
        <p:nvPicPr>
          <p:cNvPr id="1026" name="Picture 2" descr="E:\схемы к проекту\Отсканировано 28.05.2010 17-23 (12).jpg"/>
          <p:cNvPicPr>
            <a:picLocks noChangeAspect="1" noChangeArrowheads="1"/>
          </p:cNvPicPr>
          <p:nvPr/>
        </p:nvPicPr>
        <p:blipFill>
          <a:blip r:embed="rId2"/>
          <a:srcRect l="2227" t="5000" r="5037" b="3636"/>
          <a:stretch>
            <a:fillRect/>
          </a:stretch>
        </p:blipFill>
        <p:spPr bwMode="auto">
          <a:xfrm>
            <a:off x="4500562" y="1714488"/>
            <a:ext cx="2928958" cy="1571636"/>
          </a:xfrm>
          <a:prstGeom prst="rect">
            <a:avLst/>
          </a:prstGeom>
          <a:noFill/>
        </p:spPr>
      </p:pic>
      <p:pic>
        <p:nvPicPr>
          <p:cNvPr id="1027" name="Picture 3" descr="E:\схемы к проекту\Отсканировано 28.05.2010 17-23 (13).jpg"/>
          <p:cNvPicPr>
            <a:picLocks noChangeAspect="1" noChangeArrowheads="1"/>
          </p:cNvPicPr>
          <p:nvPr/>
        </p:nvPicPr>
        <p:blipFill>
          <a:blip r:embed="rId3"/>
          <a:srcRect l="8784" t="3636" r="53747" b="13182"/>
          <a:stretch>
            <a:fillRect/>
          </a:stretch>
        </p:blipFill>
        <p:spPr bwMode="auto">
          <a:xfrm>
            <a:off x="7643834" y="1643050"/>
            <a:ext cx="1000132" cy="1571636"/>
          </a:xfrm>
          <a:prstGeom prst="rect">
            <a:avLst/>
          </a:prstGeom>
          <a:noFill/>
        </p:spPr>
      </p:pic>
      <p:pic>
        <p:nvPicPr>
          <p:cNvPr id="1028" name="Picture 4" descr="E:\схемы к проекту\Отсканировано 28.05.2010 17-23 (13).jpg"/>
          <p:cNvPicPr>
            <a:picLocks noChangeAspect="1" noChangeArrowheads="1"/>
          </p:cNvPicPr>
          <p:nvPr/>
        </p:nvPicPr>
        <p:blipFill>
          <a:blip r:embed="rId3"/>
          <a:srcRect l="51873" t="9091" r="4100" b="6363"/>
          <a:stretch>
            <a:fillRect/>
          </a:stretch>
        </p:blipFill>
        <p:spPr bwMode="auto">
          <a:xfrm rot="5400000">
            <a:off x="4657117" y="3272446"/>
            <a:ext cx="1428761" cy="1884748"/>
          </a:xfrm>
          <a:prstGeom prst="rect">
            <a:avLst/>
          </a:prstGeom>
          <a:noFill/>
        </p:spPr>
      </p:pic>
      <p:pic>
        <p:nvPicPr>
          <p:cNvPr id="1029" name="Picture 5" descr="E:\схемы к проекту\Отсканировано 28.05.2010 17-23 (14).jpg"/>
          <p:cNvPicPr>
            <a:picLocks noChangeAspect="1" noChangeArrowheads="1"/>
          </p:cNvPicPr>
          <p:nvPr/>
        </p:nvPicPr>
        <p:blipFill>
          <a:blip r:embed="rId4"/>
          <a:srcRect l="5037" r="53747" b="2272"/>
          <a:stretch>
            <a:fillRect/>
          </a:stretch>
        </p:blipFill>
        <p:spPr bwMode="auto">
          <a:xfrm rot="5400000">
            <a:off x="7036611" y="3107529"/>
            <a:ext cx="1500198" cy="2286016"/>
          </a:xfrm>
          <a:prstGeom prst="rect">
            <a:avLst/>
          </a:prstGeom>
          <a:noFill/>
        </p:spPr>
      </p:pic>
      <p:pic>
        <p:nvPicPr>
          <p:cNvPr id="1030" name="Picture 6" descr="E:\схемы к проекту\Отсканировано 28.05.2010 17-23 (14).jpg"/>
          <p:cNvPicPr>
            <a:picLocks noChangeAspect="1" noChangeArrowheads="1"/>
          </p:cNvPicPr>
          <p:nvPr/>
        </p:nvPicPr>
        <p:blipFill>
          <a:blip r:embed="rId4"/>
          <a:srcRect l="49063" t="21363" r="3164" b="7727"/>
          <a:stretch>
            <a:fillRect/>
          </a:stretch>
        </p:blipFill>
        <p:spPr bwMode="auto">
          <a:xfrm>
            <a:off x="5572132" y="5143512"/>
            <a:ext cx="1428760" cy="145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575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Развитие связной речи детей 4-5 лет</vt:lpstr>
      <vt:lpstr>«Есть все фактические и теоретические основания утверждать, что не только интеллектуальное развитие ребенка, но и формирование его характера, эмоций, личности в целом находятся в непосредственной зависимости от речи».                                                                                                                                             Л.С.Выготский </vt:lpstr>
      <vt:lpstr>Цель: создание условий для развития связной речи детей 4-5 лет</vt:lpstr>
      <vt:lpstr> Для успешного развития речи необходимы условия: </vt:lpstr>
      <vt:lpstr>Содержание предметно-развивающей речевой среды в группе ДОУ</vt:lpstr>
      <vt:lpstr>Пример карты-схемы для составления описательных рассказов</vt:lpstr>
      <vt:lpstr>Использование дневника исследования</vt:lpstr>
      <vt:lpstr>Пример дневников исследования, составленных детьми </vt:lpstr>
      <vt:lpstr>Символическая аналогия для пересказа сказок, рассказов</vt:lpstr>
      <vt:lpstr>Символическая аналогия для пересказа сказок, рассказов</vt:lpstr>
      <vt:lpstr>Составление рассказа по картине</vt:lpstr>
      <vt:lpstr>Большое значение имеет развитие связной речи  в повседневной жизни</vt:lpstr>
      <vt:lpstr>Результат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связной речи детей 4-5 лет</dc:title>
  <dc:creator>User</dc:creator>
  <cp:lastModifiedBy>Оксана</cp:lastModifiedBy>
  <cp:revision>62</cp:revision>
  <dcterms:created xsi:type="dcterms:W3CDTF">2010-04-11T16:13:42Z</dcterms:created>
  <dcterms:modified xsi:type="dcterms:W3CDTF">2011-12-03T12:23:11Z</dcterms:modified>
</cp:coreProperties>
</file>