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5" r:id="rId2"/>
  </p:sldMasterIdLst>
  <p:sldIdLst>
    <p:sldId id="256" r:id="rId3"/>
    <p:sldId id="257" r:id="rId4"/>
    <p:sldId id="258" r:id="rId5"/>
    <p:sldId id="259" r:id="rId6"/>
    <p:sldId id="264" r:id="rId7"/>
    <p:sldId id="265" r:id="rId8"/>
    <p:sldId id="260" r:id="rId9"/>
    <p:sldId id="262" r:id="rId10"/>
    <p:sldId id="263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8CC56F-B1FF-4E92-B595-B8C6E05456A1}" type="datetimeFigureOut">
              <a:rPr lang="ru-RU" smtClean="0"/>
              <a:t>20.09.2014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12D98D-C047-4011-879D-32ADAC0E778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8CC56F-B1FF-4E92-B595-B8C6E05456A1}" type="datetimeFigureOut">
              <a:rPr lang="ru-RU" smtClean="0"/>
              <a:t>20.09.2014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12D98D-C047-4011-879D-32ADAC0E77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8CC56F-B1FF-4E92-B595-B8C6E05456A1}" type="datetimeFigureOut">
              <a:rPr lang="ru-RU" smtClean="0"/>
              <a:t>20.09.2014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12D98D-C047-4011-879D-32ADAC0E77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593C674-48A2-4196-A997-BC21420E1336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697F836-194D-409E-B38B-3427F39AEDE3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908A4C0-7D3F-47E9-BB73-6541F3747B08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D49E8AA-B00C-40E6-95D7-0E3ED4EA9C42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52DA762-F0EE-4593-B604-76772C7725EF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55BA154-158A-44E7-A258-8F93377004C4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2294372-3CE1-4A15-800D-2E53CC02091F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FDDC573-6470-4475-8252-6DA1521ECB96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8CC56F-B1FF-4E92-B595-B8C6E05456A1}" type="datetimeFigureOut">
              <a:rPr lang="ru-RU" smtClean="0"/>
              <a:t>20.09.2014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12D98D-C047-4011-879D-32ADAC0E77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B607C22-6060-43BF-9588-71197477A0B0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33825DD-0D79-4EC9-A88F-76BA3F7C2E85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7A090DB-94BE-4115-B0DB-30C790076E3E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8CC56F-B1FF-4E92-B595-B8C6E05456A1}" type="datetimeFigureOut">
              <a:rPr lang="ru-RU" smtClean="0"/>
              <a:t>20.09.2014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12D98D-C047-4011-879D-32ADAC0E778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8CC56F-B1FF-4E92-B595-B8C6E05456A1}" type="datetimeFigureOut">
              <a:rPr lang="ru-RU" smtClean="0"/>
              <a:t>20.09.2014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12D98D-C047-4011-879D-32ADAC0E77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8CC56F-B1FF-4E92-B595-B8C6E05456A1}" type="datetimeFigureOut">
              <a:rPr lang="ru-RU" smtClean="0"/>
              <a:t>20.09.2014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12D98D-C047-4011-879D-32ADAC0E77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8CC56F-B1FF-4E92-B595-B8C6E05456A1}" type="datetimeFigureOut">
              <a:rPr lang="ru-RU" smtClean="0"/>
              <a:t>20.09.2014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12D98D-C047-4011-879D-32ADAC0E77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8CC56F-B1FF-4E92-B595-B8C6E05456A1}" type="datetimeFigureOut">
              <a:rPr lang="ru-RU" smtClean="0"/>
              <a:t>20.09.2014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12D98D-C047-4011-879D-32ADAC0E7783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8CC56F-B1FF-4E92-B595-B8C6E05456A1}" type="datetimeFigureOut">
              <a:rPr lang="ru-RU" smtClean="0"/>
              <a:t>20.09.2014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12D98D-C047-4011-879D-32ADAC0E77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8CC56F-B1FF-4E92-B595-B8C6E05456A1}" type="datetimeFigureOut">
              <a:rPr lang="ru-RU" smtClean="0"/>
              <a:t>20.09.2014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12D98D-C047-4011-879D-32ADAC0E778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8A8CC56F-B1FF-4E92-B595-B8C6E05456A1}" type="datetimeFigureOut">
              <a:rPr lang="ru-RU" smtClean="0"/>
              <a:t>20.09.2014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3C12D98D-C047-4011-879D-32ADAC0E7783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8A8CC56F-B1FF-4E92-B595-B8C6E05456A1}" type="datetimeFigureOut">
              <a:rPr lang="ru-RU" smtClean="0"/>
              <a:t>20.09.2014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3C12D98D-C047-4011-879D-32ADAC0E7783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4869302"/>
          </a:xfrm>
        </p:spPr>
        <p:txBody>
          <a:bodyPr>
            <a:noAutofit/>
          </a:bodyPr>
          <a:lstStyle/>
          <a:p>
            <a:pPr algn="ctr"/>
            <a:r>
              <a:rPr lang="ru-RU" sz="6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Политическое устройство России</a:t>
            </a:r>
            <a:br>
              <a:rPr lang="ru-RU" sz="6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первых Романовых</a:t>
            </a:r>
            <a:endParaRPr lang="ru-RU" sz="66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32720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Изменения в работе 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Боярской думы</a:t>
            </a:r>
            <a:b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XVII</a:t>
            </a:r>
            <a:r>
              <a:rPr lang="ru-RU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веке</a:t>
            </a:r>
            <a:endParaRPr lang="ru-RU" sz="36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7315290"/>
              </p:ext>
            </p:extLst>
          </p:nvPr>
        </p:nvGraphicFramePr>
        <p:xfrm>
          <a:off x="1259632" y="1772816"/>
          <a:ext cx="7488831" cy="403244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997022"/>
                <a:gridCol w="3120346"/>
                <a:gridCol w="2371463"/>
              </a:tblGrid>
              <a:tr h="10081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</a:rPr>
                        <a:t>Орган центрального управления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</a:rPr>
                        <a:t>Функции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Times New Roman"/>
                        </a:rPr>
                        <a:t>Изменения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43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Боярская дума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Совещательные при царе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1. Увеличение численного </a:t>
                      </a: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состава.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Стала </a:t>
                      </a: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громоздкой.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2. Собираться стала реже.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3. Появляется «Ближняя» дума.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25378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Таблица «Приказы»</a:t>
            </a:r>
            <a:endParaRPr lang="ru-RU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0129890"/>
              </p:ext>
            </p:extLst>
          </p:nvPr>
        </p:nvGraphicFramePr>
        <p:xfrm>
          <a:off x="1259632" y="1556792"/>
          <a:ext cx="7488832" cy="4608511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969709"/>
                <a:gridCol w="4519123"/>
              </a:tblGrid>
              <a:tr h="4189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Название приказа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Чем ведал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79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Посольский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Вопросами внешней политики, освобождения пленных за выкуп.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79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Разрядный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Распределением дворян и бояр на царскую службу.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79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Поместный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Земельными пожалованиями и сбором налогов с поместий и вотчин.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79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Челобитный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Рассмотрением прошений и жалоб царских подданных.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79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Приказ тайных дел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Контролем деятельности всех государственных учреждений и хозяйством царской семьи.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40952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Соборное уложение</a:t>
            </a:r>
            <a:endParaRPr lang="ru-RU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Глава 1. ПЕРВЫЕ ШАГИ КОММЕРЧЕСКОГО ПРАВОСУДИЯ Второй арбитражный апелляционный су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916832"/>
            <a:ext cx="2952329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4554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Проверь себя</a:t>
            </a:r>
            <a:endParaRPr lang="ru-RU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0634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Оцени свою работу </a:t>
            </a:r>
            <a:b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уроке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66468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066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Проблемное задание</a:t>
            </a:r>
            <a:endParaRPr lang="ru-RU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Доказать, что в 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XVII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веке в России идет становление абсолютной монархии.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0008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План урока</a:t>
            </a:r>
            <a:endParaRPr lang="ru-RU" sz="6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82296" indent="0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1. Правление нового царя</a:t>
            </a:r>
          </a:p>
          <a:p>
            <a:pPr marL="82296" indent="0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2. Изменения в системе центрального управления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Земский собор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Боярская дума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Приказы</a:t>
            </a:r>
          </a:p>
          <a:p>
            <a:pPr marL="82296" indent="0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3. Соборное уложение – новый свод законов.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7474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Проверь себя</a:t>
            </a:r>
            <a:endParaRPr lang="ru-RU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 algn="ctr">
              <a:buNone/>
            </a:pPr>
            <a:endParaRPr lang="ru-RU" sz="8000" dirty="0" smtClean="0">
              <a:latin typeface="Times New Roman" pitchFamily="18" charset="0"/>
              <a:cs typeface="Times New Roman" pitchFamily="18" charset="0"/>
            </a:endParaRPr>
          </a:p>
          <a:p>
            <a:pPr marL="82296" indent="0" algn="ctr">
              <a:buNone/>
            </a:pP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А 2,</a:t>
            </a:r>
            <a:r>
              <a:rPr lang="ru-RU" sz="8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Б 1</a:t>
            </a:r>
            <a:endParaRPr lang="ru-RU" sz="8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6537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054350"/>
            <a:ext cx="5210175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03648" y="332656"/>
            <a:ext cx="72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Михаил Федорович Романов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48779" y="6237312"/>
            <a:ext cx="316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1613 – 1645 гг.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7952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6864" y="1097609"/>
            <a:ext cx="5286375" cy="4948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03648" y="332656"/>
            <a:ext cx="7272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Алексей Михайлович Романов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40152" y="6165304"/>
            <a:ext cx="280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1645 – 1676 гг.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07956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Проверь товарища</a:t>
            </a:r>
            <a:endParaRPr lang="ru-RU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4528966"/>
              </p:ext>
            </p:extLst>
          </p:nvPr>
        </p:nvGraphicFramePr>
        <p:xfrm>
          <a:off x="1403648" y="1556792"/>
          <a:ext cx="7272808" cy="307750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636024"/>
                <a:gridCol w="3636784"/>
              </a:tblGrid>
              <a:tr h="10801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b="1" dirty="0">
                          <a:effectLst/>
                          <a:latin typeface="Times New Roman"/>
                          <a:ea typeface="Times New Roman"/>
                        </a:rPr>
                        <a:t>Отеческая старина</a:t>
                      </a:r>
                      <a:endParaRPr lang="ru-RU" sz="3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b="1" dirty="0">
                          <a:effectLst/>
                          <a:latin typeface="Times New Roman"/>
                          <a:ea typeface="Times New Roman"/>
                        </a:rPr>
                        <a:t>Европейские новшества</a:t>
                      </a:r>
                      <a:endParaRPr lang="ru-RU" sz="3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02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4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1, 2, 3, 6, 7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4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4, 5, 8, 9, 10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62386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052735"/>
            <a:ext cx="1944216" cy="864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523" y="1770070"/>
            <a:ext cx="3048000" cy="1081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804709"/>
            <a:ext cx="4320480" cy="949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754438"/>
            <a:ext cx="2448272" cy="970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ectangle 15"/>
          <p:cNvSpPr>
            <a:spLocks noChangeArrowheads="1"/>
          </p:cNvSpPr>
          <p:nvPr/>
        </p:nvSpPr>
        <p:spPr bwMode="auto">
          <a:xfrm>
            <a:off x="6804248" y="3861048"/>
            <a:ext cx="2133600" cy="45720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Воеводы</a:t>
            </a:r>
          </a:p>
        </p:txBody>
      </p:sp>
      <p:sp>
        <p:nvSpPr>
          <p:cNvPr id="24" name="Rectangle 16"/>
          <p:cNvSpPr>
            <a:spLocks noChangeArrowheads="1"/>
          </p:cNvSpPr>
          <p:nvPr/>
        </p:nvSpPr>
        <p:spPr bwMode="auto">
          <a:xfrm>
            <a:off x="5181600" y="5334000"/>
            <a:ext cx="3581400" cy="40011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Губные старосты</a:t>
            </a: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31840" y="6237312"/>
            <a:ext cx="3840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Выборы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 flipV="1">
            <a:off x="6372200" y="5734110"/>
            <a:ext cx="0" cy="6472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V="1">
            <a:off x="4644008" y="3573016"/>
            <a:ext cx="0" cy="28083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5436096" y="1340768"/>
            <a:ext cx="3326904" cy="25202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H="1">
            <a:off x="1187624" y="1484783"/>
            <a:ext cx="2232248" cy="22696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9" name="Прямая соединительная линия 2048"/>
          <p:cNvCxnSpPr>
            <a:endCxn id="24" idx="0"/>
          </p:cNvCxnSpPr>
          <p:nvPr/>
        </p:nvCxnSpPr>
        <p:spPr>
          <a:xfrm>
            <a:off x="5436096" y="3573016"/>
            <a:ext cx="1536204" cy="17609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6" name="TextBox 2055"/>
          <p:cNvSpPr txBox="1"/>
          <p:nvPr/>
        </p:nvSpPr>
        <p:spPr>
          <a:xfrm>
            <a:off x="1547664" y="188640"/>
            <a:ext cx="6984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Схема «Управление Русским государством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конце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XVI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века»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077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Изменения в работе Земских соборов </a:t>
            </a:r>
            <a:b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XVII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веке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2844544"/>
              </p:ext>
            </p:extLst>
          </p:nvPr>
        </p:nvGraphicFramePr>
        <p:xfrm>
          <a:off x="1259632" y="1628800"/>
          <a:ext cx="7560840" cy="466344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016224"/>
                <a:gridCol w="3150350"/>
                <a:gridCol w="2394266"/>
              </a:tblGrid>
              <a:tr h="7560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</a:rPr>
                        <a:t>Орган центрального управления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</a:rPr>
                        <a:t>Функции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Times New Roman"/>
                        </a:rPr>
                        <a:t>Изменения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04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Земский собор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Сословно-представительный орган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1. Увеличение количества представителей из низших сословий.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2. Стали </a:t>
                      </a: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собираться реже.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3. Утверждали </a:t>
                      </a: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уже подготовленные царем проекты.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4. Царь </a:t>
                      </a: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руководит работой.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5. В </a:t>
                      </a: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1653 году прекратили функционировать.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70078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53</TotalTime>
  <Words>262</Words>
  <Application>Microsoft Office PowerPoint</Application>
  <PresentationFormat>Экран (4:3)</PresentationFormat>
  <Paragraphs>66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Солнцестояние</vt:lpstr>
      <vt:lpstr>1_Солнцестояние</vt:lpstr>
      <vt:lpstr>Политическое устройство России при первых Романовых</vt:lpstr>
      <vt:lpstr>Проблемное задание</vt:lpstr>
      <vt:lpstr>План урока</vt:lpstr>
      <vt:lpstr>Проверь себя</vt:lpstr>
      <vt:lpstr>Презентация PowerPoint</vt:lpstr>
      <vt:lpstr>Презентация PowerPoint</vt:lpstr>
      <vt:lpstr>Проверь товарища</vt:lpstr>
      <vt:lpstr>Презентация PowerPoint</vt:lpstr>
      <vt:lpstr>Изменения в работе Земских соборов  в XVII веке</vt:lpstr>
      <vt:lpstr>Изменения в работе Боярской думы в XVII веке</vt:lpstr>
      <vt:lpstr>Таблица «Приказы»</vt:lpstr>
      <vt:lpstr>Соборное уложение</vt:lpstr>
      <vt:lpstr>Проверь себя</vt:lpstr>
      <vt:lpstr>Оцени свою работу  на уроке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Политическое устройство России при первых Романовых</dc:title>
  <dc:creator>User</dc:creator>
  <cp:lastModifiedBy>User</cp:lastModifiedBy>
  <cp:revision>6</cp:revision>
  <dcterms:created xsi:type="dcterms:W3CDTF">2014-09-20T18:34:26Z</dcterms:created>
  <dcterms:modified xsi:type="dcterms:W3CDTF">2014-09-20T19:27:40Z</dcterms:modified>
</cp:coreProperties>
</file>