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58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278" r:id="rId25"/>
    <p:sldId id="277" r:id="rId26"/>
    <p:sldId id="276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66"/>
    <a:srgbClr val="000099"/>
    <a:srgbClr val="FF9900"/>
    <a:srgbClr val="F7FE9C"/>
    <a:srgbClr val="CCFF33"/>
    <a:srgbClr val="99FF33"/>
    <a:srgbClr val="D9E903"/>
    <a:srgbClr val="000000"/>
    <a:srgbClr val="BDBF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 autoAdjust="0"/>
  </p:normalViewPr>
  <p:slideViewPr>
    <p:cSldViewPr>
      <p:cViewPr varScale="1">
        <p:scale>
          <a:sx n="66" d="100"/>
          <a:sy n="66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EEE90-CE05-41AD-BB9F-04F170B38D82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5BFE1B-1B4A-4274-80E2-5FD7A0E5F8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081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870C3C-14B0-496D-B163-D99CE519E9B7}" type="slidenum">
              <a:rPr lang="ru-RU" smtClean="0"/>
              <a:pPr eaLnBrk="1" hangingPunct="1"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6021C2B-7622-454E-B1E9-578A6BDAA8DB}" type="slidenum">
              <a:rPr lang="ru-RU" smtClean="0"/>
              <a:pPr eaLnBrk="1" hangingPunct="1"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4C1C5B-A346-4209-BE10-ED042235EF88}" type="slidenum">
              <a:rPr lang="ru-RU" smtClean="0"/>
              <a:pPr eaLnBrk="1" hangingPunct="1"/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15EA79-68C4-40D2-8A3A-982ADF1BF112}" type="slidenum">
              <a:rPr lang="ru-RU" smtClean="0"/>
              <a:pPr eaLnBrk="1" hangingPunct="1"/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593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D719BB8-12F1-41EA-BBBE-A63FEB1A3182}" type="slidenum">
              <a:rPr lang="ru-RU" smtClean="0"/>
              <a:pPr eaLnBrk="1" hangingPunct="1"/>
              <a:t>19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04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24C1B65-B7DB-4ABF-A860-FA9BE07B6444}" type="slidenum">
              <a:rPr lang="ru-RU" smtClean="0"/>
              <a:pPr eaLnBrk="1" hangingPunct="1"/>
              <a:t>20</a:t>
            </a:fld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14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D36FCEA-F58F-4A29-88A0-E20C2E853D03}" type="slidenum">
              <a:rPr lang="ru-RU" smtClean="0"/>
              <a:pPr eaLnBrk="1" hangingPunct="1"/>
              <a:t>21</a:t>
            </a:fld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24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4B0D482-5E68-4398-A6C3-5F75E0A5DBF4}" type="slidenum">
              <a:rPr lang="ru-RU" smtClean="0"/>
              <a:pPr eaLnBrk="1" hangingPunct="1"/>
              <a:t>22</a:t>
            </a:fld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34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5B892DD-48BD-434D-95BD-7A396574D561}" type="slidenum">
              <a:rPr lang="ru-RU" smtClean="0"/>
              <a:pPr eaLnBrk="1" hangingPunct="1"/>
              <a:t>23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AB956B-5794-4025-9227-769EE7969FBA}" type="slidenum">
              <a:rPr lang="ru-RU" smtClean="0"/>
              <a:pPr eaLnBrk="1" hangingPunct="1"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822ADFC-1458-41DD-8295-A59FA3F54BFB}" type="slidenum">
              <a:rPr lang="ru-RU" smtClean="0"/>
              <a:pPr eaLnBrk="1" hangingPunct="1"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6AAE80B-D676-4684-B710-3820440EAA80}" type="slidenum">
              <a:rPr lang="ru-RU" smtClean="0"/>
              <a:pPr eaLnBrk="1" hangingPunct="1"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9B93E71-ED1D-440C-BB32-8FD5F7D49169}" type="slidenum">
              <a:rPr lang="ru-RU" smtClean="0"/>
              <a:pPr eaLnBrk="1" hangingPunct="1"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446262-EEA8-40E2-A7F0-AE583B89F912}" type="slidenum">
              <a:rPr lang="ru-RU" smtClean="0"/>
              <a:pPr eaLnBrk="1" hangingPunct="1"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F604C56-28E5-4BE0-A9D6-6058DEA8C1C7}" type="slidenum">
              <a:rPr lang="ru-RU" smtClean="0"/>
              <a:pPr eaLnBrk="1" hangingPunct="1"/>
              <a:t>9</a:t>
            </a:fld>
            <a:endParaRPr lang="ru-RU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15C72F-6713-4BF7-AB30-1BA630A160A8}" type="slidenum">
              <a:rPr lang="ru-RU" smtClean="0"/>
              <a:pPr eaLnBrk="1" hangingPunct="1"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50F3D1C-2307-4D30-BC18-715C35726ACA}" type="slidenum">
              <a:rPr lang="ru-RU" smtClean="0"/>
              <a:pPr eaLnBrk="1" hangingPunct="1"/>
              <a:t>11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03" name="Group 131"/>
          <p:cNvGrpSpPr>
            <a:grpSpLocks/>
          </p:cNvGrpSpPr>
          <p:nvPr/>
        </p:nvGrpSpPr>
        <p:grpSpPr bwMode="auto">
          <a:xfrm flipH="1">
            <a:off x="12700" y="692150"/>
            <a:ext cx="9093200" cy="6165850"/>
            <a:chOff x="0" y="436"/>
            <a:chExt cx="5760" cy="3884"/>
          </a:xfrm>
        </p:grpSpPr>
        <p:sp>
          <p:nvSpPr>
            <p:cNvPr id="3204" name="Line 13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94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05" name="Line 13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347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06" name="Line 13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06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07" name="Line 13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340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08" name="Line 13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78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09" name="Line 13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16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0" name="Line 13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61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1" name="Line 13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065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2" name="Line 140"/>
            <p:cNvSpPr>
              <a:spLocks noChangeShapeType="1"/>
            </p:cNvSpPr>
            <p:nvPr userDrawn="1"/>
          </p:nvSpPr>
          <p:spPr bwMode="gray">
            <a:xfrm>
              <a:off x="1472" y="448"/>
              <a:ext cx="514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3" name="Line 14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0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4" name="Line 14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4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5" name="Line 14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19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6" name="Line 14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89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7" name="Line 14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58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8" name="Line 146"/>
            <p:cNvSpPr>
              <a:spLocks noChangeShapeType="1"/>
            </p:cNvSpPr>
            <p:nvPr userDrawn="1"/>
          </p:nvSpPr>
          <p:spPr bwMode="gray">
            <a:xfrm>
              <a:off x="1515" y="462"/>
              <a:ext cx="4245" cy="130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9" name="Line 14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0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0" name="Line 14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83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1" name="Line 14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61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2" name="Line 150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43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3" name="Line 15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4" name="Line 15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3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5" name="Line 153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6" name="Line 154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251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7" name="Line 155"/>
            <p:cNvSpPr>
              <a:spLocks noChangeShapeType="1"/>
            </p:cNvSpPr>
            <p:nvPr userDrawn="1"/>
          </p:nvSpPr>
          <p:spPr bwMode="gray">
            <a:xfrm flipH="1">
              <a:off x="0" y="462"/>
              <a:ext cx="1461" cy="346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8" name="Line 156"/>
            <p:cNvSpPr>
              <a:spLocks noChangeShapeType="1"/>
            </p:cNvSpPr>
            <p:nvPr userDrawn="1"/>
          </p:nvSpPr>
          <p:spPr bwMode="gray">
            <a:xfrm flipH="1">
              <a:off x="249" y="463"/>
              <a:ext cx="1215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9" name="Line 157"/>
            <p:cNvSpPr>
              <a:spLocks noChangeShapeType="1"/>
            </p:cNvSpPr>
            <p:nvPr userDrawn="1"/>
          </p:nvSpPr>
          <p:spPr bwMode="gray">
            <a:xfrm flipH="1">
              <a:off x="657" y="472"/>
              <a:ext cx="808" cy="384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30" name="Line 158"/>
            <p:cNvSpPr>
              <a:spLocks noChangeShapeType="1"/>
            </p:cNvSpPr>
            <p:nvPr userDrawn="1"/>
          </p:nvSpPr>
          <p:spPr bwMode="gray">
            <a:xfrm flipH="1">
              <a:off x="1066" y="463"/>
              <a:ext cx="404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31" name="Line 159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87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32" name="Line 160"/>
            <p:cNvSpPr>
              <a:spLocks noChangeShapeType="1"/>
            </p:cNvSpPr>
            <p:nvPr userDrawn="1"/>
          </p:nvSpPr>
          <p:spPr bwMode="gray">
            <a:xfrm flipH="1">
              <a:off x="0" y="466"/>
              <a:ext cx="1447" cy="132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33" name="Line 161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89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34" name="Line 162"/>
            <p:cNvSpPr>
              <a:spLocks noChangeShapeType="1"/>
            </p:cNvSpPr>
            <p:nvPr userDrawn="1"/>
          </p:nvSpPr>
          <p:spPr bwMode="gray">
            <a:xfrm flipH="1">
              <a:off x="0" y="471"/>
              <a:ext cx="1435" cy="50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35" name="Line 163"/>
            <p:cNvSpPr>
              <a:spLocks noChangeShapeType="1"/>
            </p:cNvSpPr>
            <p:nvPr userDrawn="1"/>
          </p:nvSpPr>
          <p:spPr bwMode="gray">
            <a:xfrm flipH="1">
              <a:off x="0" y="463"/>
              <a:ext cx="1464" cy="20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36" name="Line 164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2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237" name="Group 165"/>
            <p:cNvGrpSpPr>
              <a:grpSpLocks/>
            </p:cNvGrpSpPr>
            <p:nvPr userDrawn="1"/>
          </p:nvGrpSpPr>
          <p:grpSpPr bwMode="auto">
            <a:xfrm>
              <a:off x="0" y="2063"/>
              <a:ext cx="5760" cy="1220"/>
              <a:chOff x="235" y="2750"/>
              <a:chExt cx="5241" cy="699"/>
            </a:xfrm>
          </p:grpSpPr>
          <p:sp>
            <p:nvSpPr>
              <p:cNvPr id="3238" name="Line 166"/>
              <p:cNvSpPr>
                <a:spLocks noChangeShapeType="1"/>
              </p:cNvSpPr>
              <p:nvPr/>
            </p:nvSpPr>
            <p:spPr bwMode="gray">
              <a:xfrm>
                <a:off x="235" y="3449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39" name="Line 167"/>
              <p:cNvSpPr>
                <a:spLocks noChangeShapeType="1"/>
              </p:cNvSpPr>
              <p:nvPr/>
            </p:nvSpPr>
            <p:spPr bwMode="gray">
              <a:xfrm>
                <a:off x="235" y="3191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40" name="Line 168"/>
              <p:cNvSpPr>
                <a:spLocks noChangeShapeType="1"/>
              </p:cNvSpPr>
              <p:nvPr/>
            </p:nvSpPr>
            <p:spPr bwMode="gray">
              <a:xfrm>
                <a:off x="235" y="2958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41" name="Line 169"/>
              <p:cNvSpPr>
                <a:spLocks noChangeShapeType="1"/>
              </p:cNvSpPr>
              <p:nvPr/>
            </p:nvSpPr>
            <p:spPr bwMode="gray">
              <a:xfrm>
                <a:off x="235" y="2750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242" name="Line 170"/>
            <p:cNvSpPr>
              <a:spLocks noChangeShapeType="1"/>
            </p:cNvSpPr>
            <p:nvPr userDrawn="1"/>
          </p:nvSpPr>
          <p:spPr bwMode="gray">
            <a:xfrm>
              <a:off x="0" y="1753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43" name="Line 171"/>
            <p:cNvSpPr>
              <a:spLocks noChangeShapeType="1"/>
            </p:cNvSpPr>
            <p:nvPr userDrawn="1"/>
          </p:nvSpPr>
          <p:spPr bwMode="gray">
            <a:xfrm flipV="1">
              <a:off x="0" y="1455"/>
              <a:ext cx="5760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44" name="Line 172"/>
            <p:cNvSpPr>
              <a:spLocks noChangeShapeType="1"/>
            </p:cNvSpPr>
            <p:nvPr userDrawn="1"/>
          </p:nvSpPr>
          <p:spPr bwMode="gray">
            <a:xfrm>
              <a:off x="0" y="1182"/>
              <a:ext cx="5760" cy="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45" name="Line 173"/>
            <p:cNvSpPr>
              <a:spLocks noChangeShapeType="1"/>
            </p:cNvSpPr>
            <p:nvPr userDrawn="1"/>
          </p:nvSpPr>
          <p:spPr bwMode="gray">
            <a:xfrm>
              <a:off x="0" y="965"/>
              <a:ext cx="573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46" name="Line 174"/>
            <p:cNvSpPr>
              <a:spLocks noChangeShapeType="1"/>
            </p:cNvSpPr>
            <p:nvPr userDrawn="1"/>
          </p:nvSpPr>
          <p:spPr bwMode="gray">
            <a:xfrm flipV="1">
              <a:off x="0" y="780"/>
              <a:ext cx="5760" cy="1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47" name="Line 175"/>
            <p:cNvSpPr>
              <a:spLocks noChangeShapeType="1"/>
            </p:cNvSpPr>
            <p:nvPr userDrawn="1"/>
          </p:nvSpPr>
          <p:spPr bwMode="gray">
            <a:xfrm>
              <a:off x="0" y="661"/>
              <a:ext cx="5760" cy="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48" name="Line 176"/>
            <p:cNvSpPr>
              <a:spLocks noChangeShapeType="1"/>
            </p:cNvSpPr>
            <p:nvPr userDrawn="1"/>
          </p:nvSpPr>
          <p:spPr bwMode="gray">
            <a:xfrm flipV="1">
              <a:off x="0" y="558"/>
              <a:ext cx="5760" cy="1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49" name="Line 177"/>
            <p:cNvSpPr>
              <a:spLocks noChangeShapeType="1"/>
            </p:cNvSpPr>
            <p:nvPr userDrawn="1"/>
          </p:nvSpPr>
          <p:spPr bwMode="gray">
            <a:xfrm>
              <a:off x="25" y="521"/>
              <a:ext cx="5735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50" name="Line 178"/>
            <p:cNvSpPr>
              <a:spLocks noChangeShapeType="1"/>
            </p:cNvSpPr>
            <p:nvPr userDrawn="1"/>
          </p:nvSpPr>
          <p:spPr bwMode="gray">
            <a:xfrm>
              <a:off x="0" y="482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457200" y="5334000"/>
            <a:ext cx="7086600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fld id="{04671241-E757-42A9-9D1A-DD79FD9D3909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251" name="Group 179"/>
          <p:cNvGrpSpPr>
            <a:grpSpLocks/>
          </p:cNvGrpSpPr>
          <p:nvPr/>
        </p:nvGrpSpPr>
        <p:grpSpPr bwMode="auto">
          <a:xfrm flipH="1">
            <a:off x="0" y="0"/>
            <a:ext cx="9144000" cy="2159000"/>
            <a:chOff x="-1" y="0"/>
            <a:chExt cx="5769" cy="1360"/>
          </a:xfrm>
        </p:grpSpPr>
        <p:sp>
          <p:nvSpPr>
            <p:cNvPr id="3252" name="Freeform 180"/>
            <p:cNvSpPr>
              <a:spLocks/>
            </p:cNvSpPr>
            <p:nvPr/>
          </p:nvSpPr>
          <p:spPr bwMode="gray">
            <a:xfrm>
              <a:off x="0" y="0"/>
              <a:ext cx="5768" cy="1360"/>
            </a:xfrm>
            <a:custGeom>
              <a:avLst/>
              <a:gdLst>
                <a:gd name="T0" fmla="*/ 0 w 5768"/>
                <a:gd name="T1" fmla="*/ 0 h 1360"/>
                <a:gd name="T2" fmla="*/ 0 w 5768"/>
                <a:gd name="T3" fmla="*/ 616 h 1360"/>
                <a:gd name="T4" fmla="*/ 1496 w 5768"/>
                <a:gd name="T5" fmla="*/ 460 h 1360"/>
                <a:gd name="T6" fmla="*/ 5768 w 5768"/>
                <a:gd name="T7" fmla="*/ 1360 h 1360"/>
                <a:gd name="T8" fmla="*/ 5768 w 5768"/>
                <a:gd name="T9" fmla="*/ 0 h 1360"/>
                <a:gd name="T10" fmla="*/ 0 w 5768"/>
                <a:gd name="T11" fmla="*/ 0 h 1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8" h="1360">
                  <a:moveTo>
                    <a:pt x="0" y="0"/>
                  </a:moveTo>
                  <a:lnTo>
                    <a:pt x="0" y="616"/>
                  </a:lnTo>
                  <a:cubicBezTo>
                    <a:pt x="72" y="608"/>
                    <a:pt x="264" y="510"/>
                    <a:pt x="1496" y="460"/>
                  </a:cubicBezTo>
                  <a:cubicBezTo>
                    <a:pt x="2728" y="411"/>
                    <a:pt x="4632" y="672"/>
                    <a:pt x="5768" y="1360"/>
                  </a:cubicBezTo>
                  <a:lnTo>
                    <a:pt x="5768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63529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53" name="Freeform 181"/>
            <p:cNvSpPr>
              <a:spLocks/>
            </p:cNvSpPr>
            <p:nvPr/>
          </p:nvSpPr>
          <p:spPr bwMode="gray">
            <a:xfrm>
              <a:off x="-1" y="0"/>
              <a:ext cx="5761" cy="1104"/>
            </a:xfrm>
            <a:custGeom>
              <a:avLst/>
              <a:gdLst>
                <a:gd name="T0" fmla="*/ 0 w 5761"/>
                <a:gd name="T1" fmla="*/ 0 h 1104"/>
                <a:gd name="T2" fmla="*/ 0 w 5761"/>
                <a:gd name="T3" fmla="*/ 632 h 1104"/>
                <a:gd name="T4" fmla="*/ 1521 w 5761"/>
                <a:gd name="T5" fmla="*/ 448 h 1104"/>
                <a:gd name="T6" fmla="*/ 5761 w 5761"/>
                <a:gd name="T7" fmla="*/ 1104 h 1104"/>
                <a:gd name="T8" fmla="*/ 5760 w 5761"/>
                <a:gd name="T9" fmla="*/ 8 h 1104"/>
                <a:gd name="T10" fmla="*/ 0 w 5761"/>
                <a:gd name="T11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1" h="1104">
                  <a:moveTo>
                    <a:pt x="0" y="0"/>
                  </a:moveTo>
                  <a:lnTo>
                    <a:pt x="0" y="632"/>
                  </a:lnTo>
                  <a:cubicBezTo>
                    <a:pt x="72" y="625"/>
                    <a:pt x="401" y="504"/>
                    <a:pt x="1521" y="448"/>
                  </a:cubicBezTo>
                  <a:cubicBezTo>
                    <a:pt x="2641" y="392"/>
                    <a:pt x="4505" y="504"/>
                    <a:pt x="5761" y="1104"/>
                  </a:cubicBezTo>
                  <a:lnTo>
                    <a:pt x="5760" y="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3254" name="Picture 182" descr="figure07_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638800" y="3124200"/>
            <a:ext cx="2447925" cy="204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55" name="Picture 183" descr="figure07_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019925" y="4005263"/>
            <a:ext cx="2124075" cy="177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56" name="Picture 184" descr="figure07_o co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6227763" y="4868863"/>
            <a:ext cx="161925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58" name="Rectangle 186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457200" y="4191000"/>
            <a:ext cx="5410200" cy="1219200"/>
          </a:xfrm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tx1"/>
                    </a:gs>
                    <a:gs pos="50000">
                      <a:schemeClr val="hlink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</a:extLst>
        </p:spPr>
        <p:txBody>
          <a:bodyPr/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altLang="ko-KR" noProof="0" smtClean="0"/>
              <a:t>Образец заголовка</a:t>
            </a:r>
            <a:endParaRPr lang="en-US" altLang="ko-KR" noProof="0" smtClean="0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white">
          <a:xfrm>
            <a:off x="228600" y="304800"/>
            <a:ext cx="152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FFFF"/>
                </a:solidFill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290615-8F7C-40FB-904A-4E9123ACC5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65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3238" y="209550"/>
            <a:ext cx="2024062" cy="60531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76288" y="209550"/>
            <a:ext cx="5924550" cy="60531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AD4855-46C4-4779-9476-71C943BB52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449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0161C-7652-45EA-892D-032EAF933C7D}" type="datetime1">
              <a:rPr lang="ru-RU"/>
              <a:pPr>
                <a:defRPr/>
              </a:pPr>
              <a:t>09.04.2015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Сафиканов А.Ф.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CAA34-7E41-4C55-BB6B-28A06D4F3B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66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5E5B8-1401-4421-878E-A351820CF2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851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CB456-B154-491F-8579-D2D4812F98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11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76288" y="1347788"/>
            <a:ext cx="3802062" cy="4914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30750" y="1347788"/>
            <a:ext cx="3803650" cy="4914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96408-208E-4CCF-AB8E-C76DC4028E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19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2611D9-869F-4F18-B76F-EBB8F079E8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08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19EB6-150B-4C92-9BEF-393B2FA491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524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70A92-4231-4467-BC9A-401D63B922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01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16DD0-36CC-4025-A507-2F8849B6AD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21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EDCA77-FDEF-4618-889C-1C6A398B4F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652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9" name="Group 15"/>
          <p:cNvGrpSpPr>
            <a:grpSpLocks/>
          </p:cNvGrpSpPr>
          <p:nvPr/>
        </p:nvGrpSpPr>
        <p:grpSpPr bwMode="auto">
          <a:xfrm>
            <a:off x="-12700" y="692150"/>
            <a:ext cx="9144000" cy="6165850"/>
            <a:chOff x="0" y="436"/>
            <a:chExt cx="5760" cy="3884"/>
          </a:xfrm>
        </p:grpSpPr>
        <p:sp>
          <p:nvSpPr>
            <p:cNvPr id="1040" name="Line 1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94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1" name="Line 1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347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2" name="Line 1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06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3" name="Line 1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340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4" name="Line 20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78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5" name="Line 2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16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6" name="Line 2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61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7" name="Line 2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065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8" name="Line 2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514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9" name="Line 2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0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0" name="Line 2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4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1" name="Line 2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19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2" name="Line 2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89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3" name="Line 2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58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4" name="Line 30"/>
            <p:cNvSpPr>
              <a:spLocks noChangeShapeType="1"/>
            </p:cNvSpPr>
            <p:nvPr userDrawn="1"/>
          </p:nvSpPr>
          <p:spPr bwMode="gray">
            <a:xfrm>
              <a:off x="1515" y="462"/>
              <a:ext cx="4245" cy="130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5" name="Line 3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0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83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61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43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9" name="Line 3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0" name="Line 3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3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1" name="Line 37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251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gray">
            <a:xfrm flipH="1">
              <a:off x="0" y="462"/>
              <a:ext cx="1461" cy="346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gray">
            <a:xfrm flipH="1">
              <a:off x="249" y="463"/>
              <a:ext cx="1215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5" name="Line 41"/>
            <p:cNvSpPr>
              <a:spLocks noChangeShapeType="1"/>
            </p:cNvSpPr>
            <p:nvPr userDrawn="1"/>
          </p:nvSpPr>
          <p:spPr bwMode="gray">
            <a:xfrm flipH="1">
              <a:off x="657" y="472"/>
              <a:ext cx="808" cy="384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6" name="Line 42"/>
            <p:cNvSpPr>
              <a:spLocks noChangeShapeType="1"/>
            </p:cNvSpPr>
            <p:nvPr userDrawn="1"/>
          </p:nvSpPr>
          <p:spPr bwMode="gray">
            <a:xfrm flipH="1">
              <a:off x="1066" y="463"/>
              <a:ext cx="404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7" name="Line 43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87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gray">
            <a:xfrm flipH="1">
              <a:off x="0" y="466"/>
              <a:ext cx="1447" cy="132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89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gray">
            <a:xfrm flipH="1">
              <a:off x="0" y="471"/>
              <a:ext cx="1435" cy="50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1" name="Line 47"/>
            <p:cNvSpPr>
              <a:spLocks noChangeShapeType="1"/>
            </p:cNvSpPr>
            <p:nvPr userDrawn="1"/>
          </p:nvSpPr>
          <p:spPr bwMode="gray">
            <a:xfrm flipH="1">
              <a:off x="0" y="463"/>
              <a:ext cx="1464" cy="20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2" name="Line 48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2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073" name="Group 49"/>
            <p:cNvGrpSpPr>
              <a:grpSpLocks/>
            </p:cNvGrpSpPr>
            <p:nvPr userDrawn="1"/>
          </p:nvGrpSpPr>
          <p:grpSpPr bwMode="auto">
            <a:xfrm>
              <a:off x="0" y="2063"/>
              <a:ext cx="5760" cy="1220"/>
              <a:chOff x="235" y="2750"/>
              <a:chExt cx="5241" cy="699"/>
            </a:xfrm>
          </p:grpSpPr>
          <p:sp>
            <p:nvSpPr>
              <p:cNvPr id="1074" name="Line 50"/>
              <p:cNvSpPr>
                <a:spLocks noChangeShapeType="1"/>
              </p:cNvSpPr>
              <p:nvPr/>
            </p:nvSpPr>
            <p:spPr bwMode="gray">
              <a:xfrm>
                <a:off x="235" y="3449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5" name="Line 51"/>
              <p:cNvSpPr>
                <a:spLocks noChangeShapeType="1"/>
              </p:cNvSpPr>
              <p:nvPr/>
            </p:nvSpPr>
            <p:spPr bwMode="gray">
              <a:xfrm>
                <a:off x="235" y="3191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6" name="Line 52"/>
              <p:cNvSpPr>
                <a:spLocks noChangeShapeType="1"/>
              </p:cNvSpPr>
              <p:nvPr/>
            </p:nvSpPr>
            <p:spPr bwMode="gray">
              <a:xfrm>
                <a:off x="235" y="2958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7" name="Line 53"/>
              <p:cNvSpPr>
                <a:spLocks noChangeShapeType="1"/>
              </p:cNvSpPr>
              <p:nvPr/>
            </p:nvSpPr>
            <p:spPr bwMode="gray">
              <a:xfrm>
                <a:off x="235" y="2750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078" name="Line 54"/>
            <p:cNvSpPr>
              <a:spLocks noChangeShapeType="1"/>
            </p:cNvSpPr>
            <p:nvPr userDrawn="1"/>
          </p:nvSpPr>
          <p:spPr bwMode="gray">
            <a:xfrm>
              <a:off x="0" y="1753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9" name="Line 55"/>
            <p:cNvSpPr>
              <a:spLocks noChangeShapeType="1"/>
            </p:cNvSpPr>
            <p:nvPr userDrawn="1"/>
          </p:nvSpPr>
          <p:spPr bwMode="gray">
            <a:xfrm flipV="1">
              <a:off x="0" y="1455"/>
              <a:ext cx="5760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0" name="Line 56"/>
            <p:cNvSpPr>
              <a:spLocks noChangeShapeType="1"/>
            </p:cNvSpPr>
            <p:nvPr userDrawn="1"/>
          </p:nvSpPr>
          <p:spPr bwMode="gray">
            <a:xfrm>
              <a:off x="0" y="1182"/>
              <a:ext cx="5760" cy="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1" name="Line 57"/>
            <p:cNvSpPr>
              <a:spLocks noChangeShapeType="1"/>
            </p:cNvSpPr>
            <p:nvPr userDrawn="1"/>
          </p:nvSpPr>
          <p:spPr bwMode="gray">
            <a:xfrm>
              <a:off x="0" y="965"/>
              <a:ext cx="573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2" name="Line 58"/>
            <p:cNvSpPr>
              <a:spLocks noChangeShapeType="1"/>
            </p:cNvSpPr>
            <p:nvPr userDrawn="1"/>
          </p:nvSpPr>
          <p:spPr bwMode="gray">
            <a:xfrm flipV="1">
              <a:off x="0" y="780"/>
              <a:ext cx="5760" cy="1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3" name="Line 59"/>
            <p:cNvSpPr>
              <a:spLocks noChangeShapeType="1"/>
            </p:cNvSpPr>
            <p:nvPr userDrawn="1"/>
          </p:nvSpPr>
          <p:spPr bwMode="gray">
            <a:xfrm>
              <a:off x="0" y="661"/>
              <a:ext cx="5760" cy="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4" name="Line 60"/>
            <p:cNvSpPr>
              <a:spLocks noChangeShapeType="1"/>
            </p:cNvSpPr>
            <p:nvPr userDrawn="1"/>
          </p:nvSpPr>
          <p:spPr bwMode="gray">
            <a:xfrm flipV="1">
              <a:off x="0" y="558"/>
              <a:ext cx="5760" cy="1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5" name="Line 61"/>
            <p:cNvSpPr>
              <a:spLocks noChangeShapeType="1"/>
            </p:cNvSpPr>
            <p:nvPr userDrawn="1"/>
          </p:nvSpPr>
          <p:spPr bwMode="gray">
            <a:xfrm>
              <a:off x="25" y="521"/>
              <a:ext cx="5735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6" name="Line 62"/>
            <p:cNvSpPr>
              <a:spLocks noChangeShapeType="1"/>
            </p:cNvSpPr>
            <p:nvPr userDrawn="1"/>
          </p:nvSpPr>
          <p:spPr bwMode="gray">
            <a:xfrm>
              <a:off x="0" y="482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87" name="Line 63"/>
          <p:cNvSpPr>
            <a:spLocks noChangeShapeType="1"/>
          </p:cNvSpPr>
          <p:nvPr/>
        </p:nvSpPr>
        <p:spPr bwMode="gray">
          <a:xfrm flipH="1">
            <a:off x="-12700" y="712788"/>
            <a:ext cx="2339975" cy="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88" name="Line 64"/>
          <p:cNvSpPr>
            <a:spLocks noChangeShapeType="1"/>
          </p:cNvSpPr>
          <p:nvPr/>
        </p:nvSpPr>
        <p:spPr bwMode="gray">
          <a:xfrm flipH="1">
            <a:off x="-12700" y="712788"/>
            <a:ext cx="2339975" cy="34925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89" name="Line 65"/>
          <p:cNvSpPr>
            <a:spLocks noChangeShapeType="1"/>
          </p:cNvSpPr>
          <p:nvPr/>
        </p:nvSpPr>
        <p:spPr bwMode="gray">
          <a:xfrm flipH="1">
            <a:off x="-12700" y="692150"/>
            <a:ext cx="2339975" cy="19685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90" name="Line 66"/>
          <p:cNvSpPr>
            <a:spLocks noChangeShapeType="1"/>
          </p:cNvSpPr>
          <p:nvPr/>
        </p:nvSpPr>
        <p:spPr bwMode="gray">
          <a:xfrm>
            <a:off x="-12700" y="765175"/>
            <a:ext cx="9144000" cy="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91" name="Freeform 67"/>
          <p:cNvSpPr>
            <a:spLocks/>
          </p:cNvSpPr>
          <p:nvPr/>
        </p:nvSpPr>
        <p:spPr bwMode="gray">
          <a:xfrm>
            <a:off x="-12700" y="0"/>
            <a:ext cx="9156700" cy="1600200"/>
          </a:xfrm>
          <a:custGeom>
            <a:avLst/>
            <a:gdLst>
              <a:gd name="T0" fmla="*/ 0 w 5768"/>
              <a:gd name="T1" fmla="*/ 0 h 1008"/>
              <a:gd name="T2" fmla="*/ 0 w 5768"/>
              <a:gd name="T3" fmla="*/ 688 h 1008"/>
              <a:gd name="T4" fmla="*/ 2008 w 5768"/>
              <a:gd name="T5" fmla="*/ 492 h 1008"/>
              <a:gd name="T6" fmla="*/ 5768 w 5768"/>
              <a:gd name="T7" fmla="*/ 1008 h 1008"/>
              <a:gd name="T8" fmla="*/ 5768 w 5768"/>
              <a:gd name="T9" fmla="*/ 0 h 1008"/>
              <a:gd name="T10" fmla="*/ 0 w 5768"/>
              <a:gd name="T11" fmla="*/ 0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68" h="1008">
                <a:moveTo>
                  <a:pt x="0" y="0"/>
                </a:moveTo>
                <a:lnTo>
                  <a:pt x="0" y="688"/>
                </a:lnTo>
                <a:cubicBezTo>
                  <a:pt x="72" y="682"/>
                  <a:pt x="776" y="535"/>
                  <a:pt x="2008" y="492"/>
                </a:cubicBezTo>
                <a:cubicBezTo>
                  <a:pt x="3240" y="449"/>
                  <a:pt x="4792" y="608"/>
                  <a:pt x="5768" y="1008"/>
                </a:cubicBezTo>
                <a:lnTo>
                  <a:pt x="5768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3529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92" name="Freeform 68"/>
          <p:cNvSpPr>
            <a:spLocks/>
          </p:cNvSpPr>
          <p:nvPr/>
        </p:nvSpPr>
        <p:spPr bwMode="gray">
          <a:xfrm>
            <a:off x="-12700" y="-12700"/>
            <a:ext cx="9156700" cy="1354138"/>
          </a:xfrm>
          <a:custGeom>
            <a:avLst/>
            <a:gdLst>
              <a:gd name="T0" fmla="*/ 0 w 5768"/>
              <a:gd name="T1" fmla="*/ 0 h 848"/>
              <a:gd name="T2" fmla="*/ 0 w 5768"/>
              <a:gd name="T3" fmla="*/ 767 h 848"/>
              <a:gd name="T4" fmla="*/ 2104 w 5768"/>
              <a:gd name="T5" fmla="*/ 448 h 848"/>
              <a:gd name="T6" fmla="*/ 5768 w 5768"/>
              <a:gd name="T7" fmla="*/ 848 h 848"/>
              <a:gd name="T8" fmla="*/ 5760 w 5768"/>
              <a:gd name="T9" fmla="*/ 8 h 848"/>
              <a:gd name="T10" fmla="*/ 0 w 5768"/>
              <a:gd name="T11" fmla="*/ 0 h 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68" h="848">
                <a:moveTo>
                  <a:pt x="0" y="0"/>
                </a:moveTo>
                <a:lnTo>
                  <a:pt x="0" y="767"/>
                </a:lnTo>
                <a:cubicBezTo>
                  <a:pt x="72" y="760"/>
                  <a:pt x="879" y="496"/>
                  <a:pt x="2104" y="448"/>
                </a:cubicBezTo>
                <a:cubicBezTo>
                  <a:pt x="3330" y="401"/>
                  <a:pt x="4792" y="472"/>
                  <a:pt x="5768" y="848"/>
                </a:cubicBezTo>
                <a:lnTo>
                  <a:pt x="5760" y="8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093" name="Picture 69" descr="figure07_o copy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600075" y="115888"/>
            <a:ext cx="1079500" cy="79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4" name="Picture 70" descr="figure07_b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-12700" y="333375"/>
            <a:ext cx="1439863" cy="120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5" name="Picture 71" descr="figure07_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174750" y="404813"/>
            <a:ext cx="649288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6288" y="1347788"/>
            <a:ext cx="7758112" cy="491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CEDE6B0-5F24-418A-B0D9-0BE197AC671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1485900" y="209550"/>
            <a:ext cx="73914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file:///D:\&#1057;&#1082;&#1072;&#1095;&#1072;&#1090;&#1100;\9%20&#1082;&#1083;&#1072;&#1089;&#1089;\&#1088;&#1072;&#1079;&#1085;&#1086;&#1077;%209&#1082;&#1083;\&#1043;&#1072;&#1083;&#1086;&#1075;&#1077;&#1085;&#1099;\&#1088;&#1072;&#1089;&#1090;&#1074;&#1086;&#1088;&#1080;&#1084;&#1086;&#1089;&#1090;&#1100;%20&#1081;&#1086;&#1076;&#1072;.wmv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5" Type="http://schemas.openxmlformats.org/officeDocument/2006/relationships/slide" Target="slide8.xml"/><Relationship Id="rId4" Type="http://schemas.openxmlformats.org/officeDocument/2006/relationships/hyperlink" Target="&#1074;&#1086;&#1079;&#1075;&#1086;&#1085;&#1082;&#1072;%20&#1081;&#1086;&#1076;&#1072;.wmv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file:///D:\&#1057;&#1082;&#1072;&#1095;&#1072;&#1090;&#1100;\9%20&#1082;&#1083;&#1072;&#1089;&#1089;\&#1088;&#1072;&#1079;&#1085;&#1086;&#1077;%209&#1082;&#1083;\&#1043;&#1072;&#1083;&#1086;&#1075;&#1077;&#1085;&#1099;\&#1074;&#1079;&#1072;&#1080;&#1084;&#1086;&#1076;.%20&#1093;&#1083;&#1086;&#1088;&#1072;%20&#1089;%20&#1078;&#1077;&#1083;&#1077;&#1079;&#1086;&#1084;.wmv" TargetMode="External"/><Relationship Id="rId7" Type="http://schemas.openxmlformats.org/officeDocument/2006/relationships/image" Target="../media/image15.png"/><Relationship Id="rId2" Type="http://schemas.openxmlformats.org/officeDocument/2006/relationships/hyperlink" Target="file:///D:\&#1057;&#1082;&#1072;&#1095;&#1072;&#1090;&#1100;\9%20&#1082;&#1083;&#1072;&#1089;&#1089;\&#1088;&#1072;&#1079;&#1085;&#1086;&#1077;%209&#1082;&#1083;\&#1043;&#1072;&#1083;&#1086;&#1075;&#1077;&#1085;&#1099;\&#1074;&#1079;&#1072;&#1080;&#1084;&#1086;&#1076;.%20&#1082;&#1072;&#1083;&#1080;&#1103;%20&#1089;%20&#1093;&#1083;&#1086;&#1088;&#1086;&#1084;.wmv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file:///D:\&#1057;&#1082;&#1072;&#1095;&#1072;&#1090;&#1100;\9%20&#1082;&#1083;&#1072;&#1089;&#1089;\&#1088;&#1072;&#1079;&#1085;&#1086;&#1077;%209&#1082;&#1083;\&#1043;&#1072;&#1083;&#1086;&#1075;&#1077;&#1085;&#1099;\&#1074;&#1079;&#1072;&#1080;&#1084;&#1086;&#1076;.%20&#1072;&#1083;&#1102;&#1084;&#1080;&#1085;&#1080;&#1103;%20&#1089;%20&#1081;&#1086;&#1076;&#1086;&#1084;.wmv" TargetMode="External"/><Relationship Id="rId5" Type="http://schemas.openxmlformats.org/officeDocument/2006/relationships/hyperlink" Target="file:///D:\&#1057;&#1082;&#1072;&#1095;&#1072;&#1090;&#1100;\9%20&#1082;&#1083;&#1072;&#1089;&#1089;\&#1088;&#1072;&#1079;&#1085;&#1086;&#1077;%209&#1082;&#1083;\&#1043;&#1072;&#1083;&#1086;&#1075;&#1077;&#1085;&#1099;\&#1074;&#1079;&#1072;&#1080;&#1084;&#1086;&#1076;&#1077;&#1081;&#1089;&#1090;&#1074;&#1080;&#1077;%20&#1073;&#1088;&#1086;&#1084;&#1072;%20&#1089;%20&#1072;&#1083;&#1102;&#1084;&#1080;&#1085;&#1080;&#1077;&#1084;.wmv" TargetMode="External"/><Relationship Id="rId4" Type="http://schemas.openxmlformats.org/officeDocument/2006/relationships/hyperlink" Target="file:///D:\&#1057;&#1082;&#1072;&#1095;&#1072;&#1090;&#1100;\9%20&#1082;&#1083;&#1072;&#1089;&#1089;\&#1088;&#1072;&#1079;&#1085;&#1086;&#1077;%209&#1082;&#1083;\&#1043;&#1072;&#1083;&#1086;&#1075;&#1077;&#1085;&#1099;\&#1074;&#1079;&#1072;&#1080;&#1084;&#1086;&#1076;.%20&#1093;&#1083;&#1086;&#1088;&#1072;%20&#1089;%20&#1084;&#1077;&#1076;&#1100;&#1102;.wmv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file:///D:\&#1057;&#1082;&#1072;&#1095;&#1072;&#1090;&#1100;\9%20&#1082;&#1083;&#1072;&#1089;&#1089;\&#1088;&#1072;&#1079;&#1085;&#1086;&#1077;%209&#1082;&#1083;\&#1043;&#1072;&#1083;&#1086;&#1075;&#1077;&#1085;&#1099;\&#1074;&#1079;&#1072;&#1080;&#1084;&#1086;&#1076;.%20&#1093;&#1083;&#1086;&#1088;&#1072;%20&#1089;%20&#1092;&#1086;&#1089;&#1092;&#1086;&#1088;&#1086;&#1084;.wmv" TargetMode="External"/><Relationship Id="rId2" Type="http://schemas.openxmlformats.org/officeDocument/2006/relationships/hyperlink" Target="file:///D:\&#1057;&#1082;&#1072;&#1095;&#1072;&#1090;&#1100;\9%20&#1082;&#1083;&#1072;&#1089;&#1089;\&#1088;&#1072;&#1079;&#1085;&#1086;&#1077;%209&#1082;&#1083;\&#1043;&#1072;&#1083;&#1086;&#1075;&#1077;&#1085;&#1099;\&#1074;&#1079;&#1072;&#1080;&#1084;&#1086;&#1076;.%20&#1093;&#1083;&#1086;&#1088;&#1072;%20&#1089;%20&#1074;&#1086;&#1076;&#1086;&#1088;&#1086;&#1076;&#1086;&#1084;.wmv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file:///D:\&#1057;&#1082;&#1072;&#1095;&#1072;&#1090;&#1100;\9%20&#1082;&#1083;&#1072;&#1089;&#1089;\&#1088;&#1072;&#1079;&#1085;&#1086;&#1077;%209&#1082;&#1083;\&#1043;&#1072;&#1083;&#1086;&#1075;&#1077;&#1085;&#1099;\&#1082;&#1072;&#1095;.%20&#1088;&#1077;&#1072;&#1082;&#1094;&#1080;&#1103;%20&#1085;&#1072;%20&#1081;&#1086;&#1076;%20&#1089;%20&#1082;&#1088;&#1072;&#1093;&#1084;&#1072;&#1083;&#1086;&#1084;.wmv" TargetMode="External"/><Relationship Id="rId2" Type="http://schemas.openxmlformats.org/officeDocument/2006/relationships/hyperlink" Target="file:///D:\&#1057;&#1082;&#1072;&#1095;&#1072;&#1090;&#1100;\9%20&#1082;&#1083;&#1072;&#1089;&#1089;\&#1088;&#1072;&#1079;&#1085;&#1086;&#1077;%209&#1082;&#1083;\&#1043;&#1072;&#1083;&#1086;&#1075;&#1077;&#1085;&#1099;\&#1076;&#1077;&#1081;&#1089;&#1090;&#1074;&#1080;&#1077;%20&#1093;&#1083;&#1086;&#1088;&#1072;%20&#1085;&#1072;%20&#1075;&#1072;&#1083;&#1086;&#1075;&#1077;&#1085;&#1080;&#1076;&#1099;.wmv" TargetMode="Externa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6.xml"/><Relationship Id="rId5" Type="http://schemas.openxmlformats.org/officeDocument/2006/relationships/slide" Target="slide23.xml"/><Relationship Id="rId4" Type="http://schemas.openxmlformats.org/officeDocument/2006/relationships/slide" Target="slide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slide" Target="slide2.xml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10" Type="http://schemas.openxmlformats.org/officeDocument/2006/relationships/image" Target="../media/image9.jpeg"/><Relationship Id="rId4" Type="http://schemas.openxmlformats.org/officeDocument/2006/relationships/slide" Target="slide3.xml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10.xml"/><Relationship Id="rId7" Type="http://schemas.openxmlformats.org/officeDocument/2006/relationships/slide" Target="slide2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13.xml"/><Relationship Id="rId4" Type="http://schemas.openxmlformats.org/officeDocument/2006/relationships/slide" Target="slide12.xml"/><Relationship Id="rId9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187450" y="1628775"/>
            <a:ext cx="7056438" cy="1219200"/>
          </a:xfrm>
        </p:spPr>
        <p:txBody>
          <a:bodyPr/>
          <a:lstStyle/>
          <a:p>
            <a:pPr algn="ctr"/>
            <a:r>
              <a:rPr lang="ru-RU" sz="3600" dirty="0" smtClean="0"/>
              <a:t>Урок.40-41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Галогены</a:t>
            </a:r>
            <a:endParaRPr lang="ru-RU" sz="4800" dirty="0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323850" y="5373216"/>
            <a:ext cx="5472113" cy="86409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МАОУ </a:t>
            </a:r>
            <a:r>
              <a:rPr lang="ru-RU" dirty="0" smtClean="0">
                <a:solidFill>
                  <a:schemeClr val="tx1"/>
                </a:solidFill>
              </a:rPr>
              <a:t>СОШ </a:t>
            </a:r>
            <a:r>
              <a:rPr lang="ru-RU" dirty="0" smtClean="0">
                <a:solidFill>
                  <a:schemeClr val="tx1"/>
                </a:solidFill>
              </a:rPr>
              <a:t>«ФИНИСТ» №</a:t>
            </a:r>
            <a:r>
              <a:rPr lang="ru-RU" dirty="0" smtClean="0">
                <a:solidFill>
                  <a:schemeClr val="tx1"/>
                </a:solidFill>
              </a:rPr>
              <a:t>30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г</a:t>
            </a:r>
            <a:r>
              <a:rPr lang="ru-RU" dirty="0" smtClean="0">
                <a:solidFill>
                  <a:schemeClr val="tx1"/>
                </a:solidFill>
              </a:rPr>
              <a:t>.Ростов-на-Дону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534"/>
          <p:cNvSpPr>
            <a:spLocks noChangeArrowheads="1"/>
          </p:cNvSpPr>
          <p:nvPr/>
        </p:nvSpPr>
        <p:spPr bwMode="auto">
          <a:xfrm>
            <a:off x="1143000" y="1071563"/>
            <a:ext cx="7777163" cy="5040312"/>
          </a:xfrm>
          <a:prstGeom prst="rect">
            <a:avLst/>
          </a:prstGeom>
          <a:solidFill>
            <a:srgbClr val="F7FE9C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1268" name="Rectangle 6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1269" name="Rectangle 632"/>
          <p:cNvSpPr>
            <a:spLocks noGrp="1" noChangeArrowheads="1"/>
          </p:cNvSpPr>
          <p:nvPr>
            <p:ph type="body" sz="half" idx="2"/>
          </p:nvPr>
        </p:nvSpPr>
        <p:spPr>
          <a:xfrm flipH="1" flipV="1">
            <a:off x="1187450" y="6092825"/>
            <a:ext cx="71438" cy="920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800" smtClean="0"/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0" y="0"/>
            <a:ext cx="9144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2300" b="1" dirty="0">
              <a:latin typeface="+mj-lt"/>
            </a:endParaRPr>
          </a:p>
        </p:txBody>
      </p:sp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1403350" y="476250"/>
            <a:ext cx="7489825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Группы элементов</a:t>
            </a:r>
          </a:p>
        </p:txBody>
      </p:sp>
      <p:sp>
        <p:nvSpPr>
          <p:cNvPr id="11272" name="Rectangle 6"/>
          <p:cNvSpPr>
            <a:spLocks noChangeArrowheads="1"/>
          </p:cNvSpPr>
          <p:nvPr/>
        </p:nvSpPr>
        <p:spPr bwMode="auto">
          <a:xfrm>
            <a:off x="1403350" y="765175"/>
            <a:ext cx="792163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I</a:t>
            </a:r>
            <a:endParaRPr lang="ru-RU">
              <a:latin typeface="Baskerville Old Face" pitchFamily="18" charset="0"/>
            </a:endParaRPr>
          </a:p>
        </p:txBody>
      </p:sp>
      <p:sp>
        <p:nvSpPr>
          <p:cNvPr id="11273" name="Rectangle 7"/>
          <p:cNvSpPr>
            <a:spLocks noChangeArrowheads="1"/>
          </p:cNvSpPr>
          <p:nvPr/>
        </p:nvSpPr>
        <p:spPr bwMode="auto">
          <a:xfrm>
            <a:off x="2987675" y="765175"/>
            <a:ext cx="792163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III</a:t>
            </a:r>
          </a:p>
        </p:txBody>
      </p:sp>
      <p:sp>
        <p:nvSpPr>
          <p:cNvPr id="11274" name="Rectangle 8"/>
          <p:cNvSpPr>
            <a:spLocks noChangeArrowheads="1"/>
          </p:cNvSpPr>
          <p:nvPr/>
        </p:nvSpPr>
        <p:spPr bwMode="auto">
          <a:xfrm>
            <a:off x="2195513" y="765175"/>
            <a:ext cx="792162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II</a:t>
            </a:r>
            <a:endParaRPr lang="ru-RU">
              <a:latin typeface="Baskerville Old Face" pitchFamily="18" charset="0"/>
            </a:endParaRPr>
          </a:p>
        </p:txBody>
      </p:sp>
      <p:sp>
        <p:nvSpPr>
          <p:cNvPr id="11275" name="Rectangle 9"/>
          <p:cNvSpPr>
            <a:spLocks noChangeArrowheads="1"/>
          </p:cNvSpPr>
          <p:nvPr/>
        </p:nvSpPr>
        <p:spPr bwMode="auto">
          <a:xfrm>
            <a:off x="6948488" y="765175"/>
            <a:ext cx="1944687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VIII</a:t>
            </a:r>
            <a:endParaRPr lang="ru-RU">
              <a:latin typeface="Baskerville Old Face" pitchFamily="18" charset="0"/>
            </a:endParaRPr>
          </a:p>
        </p:txBody>
      </p:sp>
      <p:sp>
        <p:nvSpPr>
          <p:cNvPr id="11276" name="Rectangle 10"/>
          <p:cNvSpPr>
            <a:spLocks noChangeArrowheads="1"/>
          </p:cNvSpPr>
          <p:nvPr/>
        </p:nvSpPr>
        <p:spPr bwMode="auto">
          <a:xfrm>
            <a:off x="3779838" y="765175"/>
            <a:ext cx="792162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IV</a:t>
            </a:r>
          </a:p>
        </p:txBody>
      </p:sp>
      <p:sp>
        <p:nvSpPr>
          <p:cNvPr id="11277" name="Rectangle 11"/>
          <p:cNvSpPr>
            <a:spLocks noChangeArrowheads="1"/>
          </p:cNvSpPr>
          <p:nvPr/>
        </p:nvSpPr>
        <p:spPr bwMode="auto">
          <a:xfrm>
            <a:off x="4572000" y="765175"/>
            <a:ext cx="792163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V</a:t>
            </a:r>
          </a:p>
        </p:txBody>
      </p:sp>
      <p:sp>
        <p:nvSpPr>
          <p:cNvPr id="11278" name="Rectangle 12"/>
          <p:cNvSpPr>
            <a:spLocks noChangeArrowheads="1"/>
          </p:cNvSpPr>
          <p:nvPr/>
        </p:nvSpPr>
        <p:spPr bwMode="auto">
          <a:xfrm>
            <a:off x="5364163" y="765175"/>
            <a:ext cx="792162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VI</a:t>
            </a:r>
            <a:endParaRPr lang="ru-RU">
              <a:latin typeface="Baskerville Old Face" pitchFamily="18" charset="0"/>
            </a:endParaRPr>
          </a:p>
        </p:txBody>
      </p:sp>
      <p:sp>
        <p:nvSpPr>
          <p:cNvPr id="11279" name="Rectangle 13"/>
          <p:cNvSpPr>
            <a:spLocks noChangeArrowheads="1"/>
          </p:cNvSpPr>
          <p:nvPr/>
        </p:nvSpPr>
        <p:spPr bwMode="auto">
          <a:xfrm>
            <a:off x="6156325" y="765175"/>
            <a:ext cx="792163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VII</a:t>
            </a:r>
            <a:endParaRPr lang="ru-RU">
              <a:latin typeface="Baskerville Old Face" pitchFamily="18" charset="0"/>
            </a:endParaRPr>
          </a:p>
        </p:txBody>
      </p:sp>
      <p:sp>
        <p:nvSpPr>
          <p:cNvPr id="11280" name="Rectangle 14"/>
          <p:cNvSpPr>
            <a:spLocks noChangeArrowheads="1"/>
          </p:cNvSpPr>
          <p:nvPr/>
        </p:nvSpPr>
        <p:spPr bwMode="auto">
          <a:xfrm>
            <a:off x="250825" y="1557338"/>
            <a:ext cx="71913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II</a:t>
            </a:r>
          </a:p>
        </p:txBody>
      </p:sp>
      <p:sp>
        <p:nvSpPr>
          <p:cNvPr id="11281" name="Rectangle 15"/>
          <p:cNvSpPr>
            <a:spLocks noChangeArrowheads="1"/>
          </p:cNvSpPr>
          <p:nvPr/>
        </p:nvSpPr>
        <p:spPr bwMode="auto">
          <a:xfrm>
            <a:off x="250825" y="1052513"/>
            <a:ext cx="71913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I</a:t>
            </a:r>
          </a:p>
        </p:txBody>
      </p:sp>
      <p:sp>
        <p:nvSpPr>
          <p:cNvPr id="11282" name="Rectangle 16"/>
          <p:cNvSpPr>
            <a:spLocks noChangeArrowheads="1"/>
          </p:cNvSpPr>
          <p:nvPr/>
        </p:nvSpPr>
        <p:spPr bwMode="auto">
          <a:xfrm>
            <a:off x="250825" y="2060575"/>
            <a:ext cx="71913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III</a:t>
            </a:r>
          </a:p>
        </p:txBody>
      </p:sp>
      <p:sp>
        <p:nvSpPr>
          <p:cNvPr id="11283" name="Rectangle 17"/>
          <p:cNvSpPr>
            <a:spLocks noChangeArrowheads="1"/>
          </p:cNvSpPr>
          <p:nvPr/>
        </p:nvSpPr>
        <p:spPr bwMode="auto">
          <a:xfrm>
            <a:off x="250825" y="5589588"/>
            <a:ext cx="71913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VII</a:t>
            </a:r>
          </a:p>
        </p:txBody>
      </p:sp>
      <p:sp>
        <p:nvSpPr>
          <p:cNvPr id="11284" name="Rectangle 18"/>
          <p:cNvSpPr>
            <a:spLocks noChangeArrowheads="1"/>
          </p:cNvSpPr>
          <p:nvPr/>
        </p:nvSpPr>
        <p:spPr bwMode="auto">
          <a:xfrm>
            <a:off x="250825" y="4581525"/>
            <a:ext cx="719138" cy="1008063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VI</a:t>
            </a:r>
          </a:p>
        </p:txBody>
      </p:sp>
      <p:sp>
        <p:nvSpPr>
          <p:cNvPr id="11285" name="Rectangle 19"/>
          <p:cNvSpPr>
            <a:spLocks noChangeArrowheads="1"/>
          </p:cNvSpPr>
          <p:nvPr/>
        </p:nvSpPr>
        <p:spPr bwMode="auto">
          <a:xfrm>
            <a:off x="250825" y="3573463"/>
            <a:ext cx="719138" cy="1008062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V</a:t>
            </a:r>
          </a:p>
        </p:txBody>
      </p:sp>
      <p:sp>
        <p:nvSpPr>
          <p:cNvPr id="11286" name="Rectangle 20"/>
          <p:cNvSpPr>
            <a:spLocks noChangeArrowheads="1"/>
          </p:cNvSpPr>
          <p:nvPr/>
        </p:nvSpPr>
        <p:spPr bwMode="auto">
          <a:xfrm>
            <a:off x="250825" y="2565400"/>
            <a:ext cx="719138" cy="1008063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IV</a:t>
            </a:r>
          </a:p>
        </p:txBody>
      </p:sp>
      <p:grpSp>
        <p:nvGrpSpPr>
          <p:cNvPr id="11287" name="Group 21"/>
          <p:cNvGrpSpPr>
            <a:grpSpLocks/>
          </p:cNvGrpSpPr>
          <p:nvPr/>
        </p:nvGrpSpPr>
        <p:grpSpPr bwMode="auto">
          <a:xfrm>
            <a:off x="2843213" y="2276475"/>
            <a:ext cx="865187" cy="576263"/>
            <a:chOff x="94" y="1344"/>
            <a:chExt cx="543" cy="363"/>
          </a:xfrm>
        </p:grpSpPr>
        <p:sp>
          <p:nvSpPr>
            <p:cNvPr id="11340" name="Rectangle 22"/>
            <p:cNvSpPr>
              <a:spLocks noChangeArrowheads="1"/>
            </p:cNvSpPr>
            <p:nvPr/>
          </p:nvSpPr>
          <p:spPr bwMode="auto">
            <a:xfrm>
              <a:off x="159" y="1344"/>
              <a:ext cx="453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1341" name="Text Box 23"/>
            <p:cNvSpPr txBox="1">
              <a:spLocks noChangeArrowheads="1"/>
            </p:cNvSpPr>
            <p:nvPr/>
          </p:nvSpPr>
          <p:spPr bwMode="auto">
            <a:xfrm rot="-2495343">
              <a:off x="94" y="1466"/>
              <a:ext cx="54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sz="1400">
                <a:latin typeface="Baskerville Old Face" pitchFamily="18" charset="0"/>
              </a:endParaRPr>
            </a:p>
          </p:txBody>
        </p:sp>
      </p:grp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971550" y="1557338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2</a:t>
            </a:r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971550" y="1052513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1</a:t>
            </a:r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971550" y="2060575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3</a:t>
            </a:r>
          </a:p>
        </p:txBody>
      </p:sp>
      <p:sp>
        <p:nvSpPr>
          <p:cNvPr id="11291" name="Rectangle 27"/>
          <p:cNvSpPr>
            <a:spLocks noChangeArrowheads="1"/>
          </p:cNvSpPr>
          <p:nvPr/>
        </p:nvSpPr>
        <p:spPr bwMode="auto">
          <a:xfrm>
            <a:off x="971550" y="2565400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4</a:t>
            </a:r>
          </a:p>
        </p:txBody>
      </p:sp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971550" y="3068638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5</a:t>
            </a:r>
          </a:p>
        </p:txBody>
      </p:sp>
      <p:sp>
        <p:nvSpPr>
          <p:cNvPr id="11293" name="Rectangle 29"/>
          <p:cNvSpPr>
            <a:spLocks noChangeArrowheads="1"/>
          </p:cNvSpPr>
          <p:nvPr/>
        </p:nvSpPr>
        <p:spPr bwMode="auto">
          <a:xfrm>
            <a:off x="971550" y="3573463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6</a:t>
            </a:r>
          </a:p>
        </p:txBody>
      </p:sp>
      <p:sp>
        <p:nvSpPr>
          <p:cNvPr id="11294" name="Rectangle 30"/>
          <p:cNvSpPr>
            <a:spLocks noChangeArrowheads="1"/>
          </p:cNvSpPr>
          <p:nvPr/>
        </p:nvSpPr>
        <p:spPr bwMode="auto">
          <a:xfrm>
            <a:off x="971550" y="4076700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7</a:t>
            </a:r>
          </a:p>
        </p:txBody>
      </p:sp>
      <p:grpSp>
        <p:nvGrpSpPr>
          <p:cNvPr id="11295" name="Group 38"/>
          <p:cNvGrpSpPr>
            <a:grpSpLocks/>
          </p:cNvGrpSpPr>
          <p:nvPr/>
        </p:nvGrpSpPr>
        <p:grpSpPr bwMode="auto">
          <a:xfrm>
            <a:off x="179388" y="476250"/>
            <a:ext cx="874712" cy="576263"/>
            <a:chOff x="110" y="1344"/>
            <a:chExt cx="551" cy="363"/>
          </a:xfrm>
        </p:grpSpPr>
        <p:sp>
          <p:nvSpPr>
            <p:cNvPr id="11338" name="Rectangle 39"/>
            <p:cNvSpPr>
              <a:spLocks noChangeArrowheads="1"/>
            </p:cNvSpPr>
            <p:nvPr/>
          </p:nvSpPr>
          <p:spPr bwMode="auto">
            <a:xfrm>
              <a:off x="159" y="1344"/>
              <a:ext cx="453" cy="36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39" name="Text Box 40"/>
            <p:cNvSpPr txBox="1">
              <a:spLocks noChangeArrowheads="1"/>
            </p:cNvSpPr>
            <p:nvPr/>
          </p:nvSpPr>
          <p:spPr bwMode="auto">
            <a:xfrm rot="-2495343">
              <a:off x="110" y="1433"/>
              <a:ext cx="55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Периоды</a:t>
              </a:r>
            </a:p>
          </p:txBody>
        </p:sp>
      </p:grpSp>
      <p:grpSp>
        <p:nvGrpSpPr>
          <p:cNvPr id="11296" name="Group 41"/>
          <p:cNvGrpSpPr>
            <a:grpSpLocks/>
          </p:cNvGrpSpPr>
          <p:nvPr/>
        </p:nvGrpSpPr>
        <p:grpSpPr bwMode="auto">
          <a:xfrm>
            <a:off x="900113" y="476250"/>
            <a:ext cx="574675" cy="576263"/>
            <a:chOff x="567" y="1344"/>
            <a:chExt cx="362" cy="363"/>
          </a:xfrm>
        </p:grpSpPr>
        <p:sp>
          <p:nvSpPr>
            <p:cNvPr id="11336" name="Rectangle 42"/>
            <p:cNvSpPr>
              <a:spLocks noChangeArrowheads="1"/>
            </p:cNvSpPr>
            <p:nvPr/>
          </p:nvSpPr>
          <p:spPr bwMode="auto">
            <a:xfrm>
              <a:off x="612" y="1344"/>
              <a:ext cx="273" cy="36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37" name="Text Box 43"/>
            <p:cNvSpPr txBox="1">
              <a:spLocks noChangeArrowheads="1"/>
            </p:cNvSpPr>
            <p:nvPr/>
          </p:nvSpPr>
          <p:spPr bwMode="auto">
            <a:xfrm rot="-2495343">
              <a:off x="567" y="1435"/>
              <a:ext cx="36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Ряды</a:t>
              </a:r>
            </a:p>
          </p:txBody>
        </p:sp>
      </p:grpSp>
      <p:sp>
        <p:nvSpPr>
          <p:cNvPr id="11297" name="Rectangle 386"/>
          <p:cNvSpPr>
            <a:spLocks noChangeArrowheads="1"/>
          </p:cNvSpPr>
          <p:nvPr/>
        </p:nvSpPr>
        <p:spPr bwMode="auto">
          <a:xfrm>
            <a:off x="971550" y="5084763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9</a:t>
            </a:r>
          </a:p>
        </p:txBody>
      </p:sp>
      <p:sp>
        <p:nvSpPr>
          <p:cNvPr id="11298" name="Rectangle 387"/>
          <p:cNvSpPr>
            <a:spLocks noChangeArrowheads="1"/>
          </p:cNvSpPr>
          <p:nvPr/>
        </p:nvSpPr>
        <p:spPr bwMode="auto">
          <a:xfrm>
            <a:off x="971550" y="4581525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8</a:t>
            </a:r>
          </a:p>
        </p:txBody>
      </p:sp>
      <p:cxnSp>
        <p:nvCxnSpPr>
          <p:cNvPr id="11299" name="AutoShape 526"/>
          <p:cNvCxnSpPr>
            <a:cxnSpLocks noChangeShapeType="1"/>
          </p:cNvCxnSpPr>
          <p:nvPr/>
        </p:nvCxnSpPr>
        <p:spPr bwMode="auto">
          <a:xfrm flipH="1">
            <a:off x="7926388" y="6092825"/>
            <a:ext cx="966787" cy="0"/>
          </a:xfrm>
          <a:prstGeom prst="straightConnector1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00" name="AutoShape 527"/>
          <p:cNvCxnSpPr>
            <a:cxnSpLocks noChangeShapeType="1"/>
          </p:cNvCxnSpPr>
          <p:nvPr/>
        </p:nvCxnSpPr>
        <p:spPr bwMode="auto">
          <a:xfrm flipH="1">
            <a:off x="8893175" y="476250"/>
            <a:ext cx="14288" cy="5616575"/>
          </a:xfrm>
          <a:prstGeom prst="straightConnector1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01" name="WordArt 635"/>
          <p:cNvSpPr>
            <a:spLocks noChangeArrowheads="1" noChangeShapeType="1" noTextEdit="1"/>
          </p:cNvSpPr>
          <p:nvPr/>
        </p:nvSpPr>
        <p:spPr bwMode="auto">
          <a:xfrm>
            <a:off x="2268538" y="2384425"/>
            <a:ext cx="946150" cy="1901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F</a:t>
            </a:r>
            <a:endParaRPr lang="ru-RU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1302" name="WordArt 636"/>
          <p:cNvSpPr>
            <a:spLocks noChangeArrowheads="1" noChangeShapeType="1" noTextEdit="1"/>
          </p:cNvSpPr>
          <p:nvPr/>
        </p:nvSpPr>
        <p:spPr bwMode="auto">
          <a:xfrm>
            <a:off x="1571625" y="1844675"/>
            <a:ext cx="520700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19</a:t>
            </a:r>
          </a:p>
        </p:txBody>
      </p:sp>
      <p:sp>
        <p:nvSpPr>
          <p:cNvPr id="11303" name="WordArt 637"/>
          <p:cNvSpPr>
            <a:spLocks noChangeArrowheads="1" noChangeShapeType="1" noTextEdit="1"/>
          </p:cNvSpPr>
          <p:nvPr/>
        </p:nvSpPr>
        <p:spPr bwMode="auto">
          <a:xfrm>
            <a:off x="1714500" y="4286250"/>
            <a:ext cx="379413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9</a:t>
            </a:r>
          </a:p>
        </p:txBody>
      </p:sp>
      <p:sp>
        <p:nvSpPr>
          <p:cNvPr id="11304" name="WordArt 658"/>
          <p:cNvSpPr>
            <a:spLocks noChangeArrowheads="1" noChangeShapeType="1" noTextEdit="1"/>
          </p:cNvSpPr>
          <p:nvPr/>
        </p:nvSpPr>
        <p:spPr bwMode="auto">
          <a:xfrm>
            <a:off x="3357563" y="1785938"/>
            <a:ext cx="360362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0</a:t>
            </a:r>
          </a:p>
        </p:txBody>
      </p:sp>
      <p:sp>
        <p:nvSpPr>
          <p:cNvPr id="11305" name="Rectangle 677"/>
          <p:cNvSpPr>
            <a:spLocks noChangeArrowheads="1"/>
          </p:cNvSpPr>
          <p:nvPr/>
        </p:nvSpPr>
        <p:spPr bwMode="auto">
          <a:xfrm>
            <a:off x="971550" y="5589588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10</a:t>
            </a:r>
          </a:p>
        </p:txBody>
      </p:sp>
      <p:graphicFrame>
        <p:nvGraphicFramePr>
          <p:cNvPr id="77" name="Содержимое 74"/>
          <p:cNvGraphicFramePr>
            <a:graphicFrameLocks noGrp="1"/>
          </p:cNvGraphicFramePr>
          <p:nvPr/>
        </p:nvGraphicFramePr>
        <p:xfrm>
          <a:off x="4071938" y="1071563"/>
          <a:ext cx="4500562" cy="4664498"/>
        </p:xfrm>
        <a:graphic>
          <a:graphicData uri="http://schemas.openxmlformats.org/drawingml/2006/table">
            <a:tbl>
              <a:tblPr/>
              <a:tblGrid>
                <a:gridCol w="2251075"/>
                <a:gridCol w="2249487"/>
              </a:tblGrid>
              <a:tr h="36571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Фтор/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Fluorum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(F)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53" marR="585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42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Внешний вид простого вещества</a:t>
                      </a:r>
                    </a:p>
                  </a:txBody>
                  <a:tcPr marL="58553" marR="585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Бледно-жёлтый газ.</a:t>
                      </a:r>
                      <a:b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Очень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ядовит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53" marR="585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5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Электронная коефигуранция</a:t>
                      </a:r>
                    </a:p>
                  </a:txBody>
                  <a:tcPr marL="58553" marR="585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 2s</a:t>
                      </a:r>
                      <a:r>
                        <a:rPr kumimoji="0" lang="ru-RU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2p</a:t>
                      </a:r>
                      <a:r>
                        <a:rPr kumimoji="0" lang="ru-RU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53" marR="585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ЭО</a:t>
                      </a:r>
                      <a:b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(по Полингу)</a:t>
                      </a:r>
                    </a:p>
                  </a:txBody>
                  <a:tcPr marL="58553" marR="585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3,98</a:t>
                      </a:r>
                    </a:p>
                  </a:txBody>
                  <a:tcPr marL="58553" marR="585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Степень окисления</a:t>
                      </a:r>
                    </a:p>
                  </a:txBody>
                  <a:tcPr marL="58553" marR="585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−1</a:t>
                      </a:r>
                    </a:p>
                  </a:txBody>
                  <a:tcPr marL="58553" marR="585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Плотность</a:t>
                      </a:r>
                    </a:p>
                  </a:txBody>
                  <a:tcPr marL="58553" marR="585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(при −189 °C)1,108 г/см ³</a:t>
                      </a:r>
                    </a:p>
                  </a:txBody>
                  <a:tcPr marL="58553" marR="585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5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Температура плавления</a:t>
                      </a:r>
                    </a:p>
                  </a:txBody>
                  <a:tcPr marL="58553" marR="585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53,53К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53" marR="585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5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Температура кипения</a:t>
                      </a:r>
                    </a:p>
                  </a:txBody>
                  <a:tcPr marL="58553" marR="585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85,01 К </a:t>
                      </a:r>
                    </a:p>
                  </a:txBody>
                  <a:tcPr marL="58553" marR="585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34" name="Управляющая кнопка: возврат 49">
            <a:hlinkClick r:id="rId3" action="ppaction://hlinksldjump" highlightClick="1"/>
          </p:cNvPr>
          <p:cNvSpPr>
            <a:spLocks noChangeAspect="1"/>
          </p:cNvSpPr>
          <p:nvPr/>
        </p:nvSpPr>
        <p:spPr bwMode="auto">
          <a:xfrm>
            <a:off x="8409781" y="6146800"/>
            <a:ext cx="720725" cy="720725"/>
          </a:xfrm>
          <a:prstGeom prst="actionButtonReturn">
            <a:avLst/>
          </a:prstGeom>
          <a:solidFill>
            <a:srgbClr val="7CE8B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77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534"/>
          <p:cNvSpPr>
            <a:spLocks noChangeArrowheads="1"/>
          </p:cNvSpPr>
          <p:nvPr/>
        </p:nvSpPr>
        <p:spPr bwMode="auto">
          <a:xfrm>
            <a:off x="1143000" y="1071563"/>
            <a:ext cx="7777163" cy="5040312"/>
          </a:xfrm>
          <a:prstGeom prst="rect">
            <a:avLst/>
          </a:prstGeom>
          <a:solidFill>
            <a:srgbClr val="99FF33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2292" name="Rectangle 6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2293" name="Rectangle 632"/>
          <p:cNvSpPr>
            <a:spLocks noGrp="1" noChangeArrowheads="1"/>
          </p:cNvSpPr>
          <p:nvPr>
            <p:ph type="body" sz="half" idx="2"/>
          </p:nvPr>
        </p:nvSpPr>
        <p:spPr>
          <a:xfrm flipH="1" flipV="1">
            <a:off x="1187450" y="6092825"/>
            <a:ext cx="71438" cy="920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800" smtClean="0"/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0" y="0"/>
            <a:ext cx="9144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2300" b="1" dirty="0">
              <a:latin typeface="+mj-lt"/>
            </a:endParaRPr>
          </a:p>
        </p:txBody>
      </p:sp>
      <p:sp>
        <p:nvSpPr>
          <p:cNvPr id="12295" name="Rectangle 5"/>
          <p:cNvSpPr>
            <a:spLocks noChangeArrowheads="1"/>
          </p:cNvSpPr>
          <p:nvPr/>
        </p:nvSpPr>
        <p:spPr bwMode="auto">
          <a:xfrm>
            <a:off x="1403350" y="476250"/>
            <a:ext cx="7489825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Группы элементов</a:t>
            </a:r>
          </a:p>
        </p:txBody>
      </p:sp>
      <p:sp>
        <p:nvSpPr>
          <p:cNvPr id="12296" name="Rectangle 6"/>
          <p:cNvSpPr>
            <a:spLocks noChangeArrowheads="1"/>
          </p:cNvSpPr>
          <p:nvPr/>
        </p:nvSpPr>
        <p:spPr bwMode="auto">
          <a:xfrm>
            <a:off x="1403350" y="765175"/>
            <a:ext cx="792163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I</a:t>
            </a:r>
            <a:endParaRPr lang="ru-RU">
              <a:latin typeface="Baskerville Old Face" pitchFamily="18" charset="0"/>
            </a:endParaRPr>
          </a:p>
        </p:txBody>
      </p:sp>
      <p:sp>
        <p:nvSpPr>
          <p:cNvPr id="12297" name="Rectangle 7"/>
          <p:cNvSpPr>
            <a:spLocks noChangeArrowheads="1"/>
          </p:cNvSpPr>
          <p:nvPr/>
        </p:nvSpPr>
        <p:spPr bwMode="auto">
          <a:xfrm>
            <a:off x="2987675" y="765175"/>
            <a:ext cx="792163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III</a:t>
            </a:r>
          </a:p>
        </p:txBody>
      </p:sp>
      <p:sp>
        <p:nvSpPr>
          <p:cNvPr id="12298" name="Rectangle 8"/>
          <p:cNvSpPr>
            <a:spLocks noChangeArrowheads="1"/>
          </p:cNvSpPr>
          <p:nvPr/>
        </p:nvSpPr>
        <p:spPr bwMode="auto">
          <a:xfrm>
            <a:off x="2195513" y="765175"/>
            <a:ext cx="792162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II</a:t>
            </a:r>
            <a:endParaRPr lang="ru-RU">
              <a:latin typeface="Baskerville Old Face" pitchFamily="18" charset="0"/>
            </a:endParaRPr>
          </a:p>
        </p:txBody>
      </p:sp>
      <p:sp>
        <p:nvSpPr>
          <p:cNvPr id="12299" name="Rectangle 9"/>
          <p:cNvSpPr>
            <a:spLocks noChangeArrowheads="1"/>
          </p:cNvSpPr>
          <p:nvPr/>
        </p:nvSpPr>
        <p:spPr bwMode="auto">
          <a:xfrm>
            <a:off x="6948488" y="765175"/>
            <a:ext cx="1944687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VIII</a:t>
            </a:r>
            <a:endParaRPr lang="ru-RU">
              <a:latin typeface="Baskerville Old Face" pitchFamily="18" charset="0"/>
            </a:endParaRPr>
          </a:p>
        </p:txBody>
      </p:sp>
      <p:sp>
        <p:nvSpPr>
          <p:cNvPr id="12300" name="Rectangle 10"/>
          <p:cNvSpPr>
            <a:spLocks noChangeArrowheads="1"/>
          </p:cNvSpPr>
          <p:nvPr/>
        </p:nvSpPr>
        <p:spPr bwMode="auto">
          <a:xfrm>
            <a:off x="3779838" y="765175"/>
            <a:ext cx="792162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IV</a:t>
            </a:r>
          </a:p>
        </p:txBody>
      </p:sp>
      <p:sp>
        <p:nvSpPr>
          <p:cNvPr id="12301" name="Rectangle 11"/>
          <p:cNvSpPr>
            <a:spLocks noChangeArrowheads="1"/>
          </p:cNvSpPr>
          <p:nvPr/>
        </p:nvSpPr>
        <p:spPr bwMode="auto">
          <a:xfrm>
            <a:off x="4572000" y="765175"/>
            <a:ext cx="792163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V</a:t>
            </a:r>
          </a:p>
        </p:txBody>
      </p:sp>
      <p:sp>
        <p:nvSpPr>
          <p:cNvPr id="12302" name="Rectangle 12"/>
          <p:cNvSpPr>
            <a:spLocks noChangeArrowheads="1"/>
          </p:cNvSpPr>
          <p:nvPr/>
        </p:nvSpPr>
        <p:spPr bwMode="auto">
          <a:xfrm>
            <a:off x="5364163" y="765175"/>
            <a:ext cx="792162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VI</a:t>
            </a:r>
            <a:endParaRPr lang="ru-RU">
              <a:latin typeface="Baskerville Old Face" pitchFamily="18" charset="0"/>
            </a:endParaRPr>
          </a:p>
        </p:txBody>
      </p:sp>
      <p:sp>
        <p:nvSpPr>
          <p:cNvPr id="12303" name="Rectangle 13"/>
          <p:cNvSpPr>
            <a:spLocks noChangeArrowheads="1"/>
          </p:cNvSpPr>
          <p:nvPr/>
        </p:nvSpPr>
        <p:spPr bwMode="auto">
          <a:xfrm>
            <a:off x="6156325" y="765175"/>
            <a:ext cx="792163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VII</a:t>
            </a:r>
            <a:endParaRPr lang="ru-RU">
              <a:latin typeface="Baskerville Old Face" pitchFamily="18" charset="0"/>
            </a:endParaRPr>
          </a:p>
        </p:txBody>
      </p:sp>
      <p:sp>
        <p:nvSpPr>
          <p:cNvPr id="12304" name="Rectangle 14"/>
          <p:cNvSpPr>
            <a:spLocks noChangeArrowheads="1"/>
          </p:cNvSpPr>
          <p:nvPr/>
        </p:nvSpPr>
        <p:spPr bwMode="auto">
          <a:xfrm>
            <a:off x="250825" y="1557338"/>
            <a:ext cx="71913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II</a:t>
            </a:r>
          </a:p>
        </p:txBody>
      </p:sp>
      <p:sp>
        <p:nvSpPr>
          <p:cNvPr id="12305" name="Rectangle 15"/>
          <p:cNvSpPr>
            <a:spLocks noChangeArrowheads="1"/>
          </p:cNvSpPr>
          <p:nvPr/>
        </p:nvSpPr>
        <p:spPr bwMode="auto">
          <a:xfrm>
            <a:off x="250825" y="1052513"/>
            <a:ext cx="71913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I</a:t>
            </a:r>
          </a:p>
        </p:txBody>
      </p:sp>
      <p:sp>
        <p:nvSpPr>
          <p:cNvPr id="12306" name="Rectangle 16"/>
          <p:cNvSpPr>
            <a:spLocks noChangeArrowheads="1"/>
          </p:cNvSpPr>
          <p:nvPr/>
        </p:nvSpPr>
        <p:spPr bwMode="auto">
          <a:xfrm>
            <a:off x="250825" y="2060575"/>
            <a:ext cx="71913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III</a:t>
            </a:r>
          </a:p>
        </p:txBody>
      </p:sp>
      <p:sp>
        <p:nvSpPr>
          <p:cNvPr id="12307" name="Rectangle 17"/>
          <p:cNvSpPr>
            <a:spLocks noChangeArrowheads="1"/>
          </p:cNvSpPr>
          <p:nvPr/>
        </p:nvSpPr>
        <p:spPr bwMode="auto">
          <a:xfrm>
            <a:off x="250825" y="5589588"/>
            <a:ext cx="71913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VII</a:t>
            </a:r>
          </a:p>
        </p:txBody>
      </p:sp>
      <p:sp>
        <p:nvSpPr>
          <p:cNvPr id="12308" name="Rectangle 18"/>
          <p:cNvSpPr>
            <a:spLocks noChangeArrowheads="1"/>
          </p:cNvSpPr>
          <p:nvPr/>
        </p:nvSpPr>
        <p:spPr bwMode="auto">
          <a:xfrm>
            <a:off x="250825" y="4581525"/>
            <a:ext cx="719138" cy="1008063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VI</a:t>
            </a:r>
          </a:p>
        </p:txBody>
      </p:sp>
      <p:sp>
        <p:nvSpPr>
          <p:cNvPr id="12309" name="Rectangle 19"/>
          <p:cNvSpPr>
            <a:spLocks noChangeArrowheads="1"/>
          </p:cNvSpPr>
          <p:nvPr/>
        </p:nvSpPr>
        <p:spPr bwMode="auto">
          <a:xfrm>
            <a:off x="250825" y="3573463"/>
            <a:ext cx="719138" cy="1008062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V</a:t>
            </a:r>
          </a:p>
        </p:txBody>
      </p:sp>
      <p:sp>
        <p:nvSpPr>
          <p:cNvPr id="12310" name="Rectangle 20"/>
          <p:cNvSpPr>
            <a:spLocks noChangeArrowheads="1"/>
          </p:cNvSpPr>
          <p:nvPr/>
        </p:nvSpPr>
        <p:spPr bwMode="auto">
          <a:xfrm>
            <a:off x="250825" y="2565400"/>
            <a:ext cx="719138" cy="1008063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IV</a:t>
            </a:r>
          </a:p>
        </p:txBody>
      </p:sp>
      <p:grpSp>
        <p:nvGrpSpPr>
          <p:cNvPr id="12311" name="Group 21"/>
          <p:cNvGrpSpPr>
            <a:grpSpLocks/>
          </p:cNvGrpSpPr>
          <p:nvPr/>
        </p:nvGrpSpPr>
        <p:grpSpPr bwMode="auto">
          <a:xfrm>
            <a:off x="2843213" y="2276475"/>
            <a:ext cx="865187" cy="576263"/>
            <a:chOff x="94" y="1344"/>
            <a:chExt cx="543" cy="363"/>
          </a:xfrm>
        </p:grpSpPr>
        <p:sp>
          <p:nvSpPr>
            <p:cNvPr id="12364" name="Rectangle 22"/>
            <p:cNvSpPr>
              <a:spLocks noChangeArrowheads="1"/>
            </p:cNvSpPr>
            <p:nvPr/>
          </p:nvSpPr>
          <p:spPr bwMode="auto">
            <a:xfrm>
              <a:off x="159" y="1344"/>
              <a:ext cx="453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2365" name="Text Box 23"/>
            <p:cNvSpPr txBox="1">
              <a:spLocks noChangeArrowheads="1"/>
            </p:cNvSpPr>
            <p:nvPr/>
          </p:nvSpPr>
          <p:spPr bwMode="auto">
            <a:xfrm rot="-2495343">
              <a:off x="94" y="1466"/>
              <a:ext cx="54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sz="1400">
                <a:latin typeface="Baskerville Old Face" pitchFamily="18" charset="0"/>
              </a:endParaRPr>
            </a:p>
          </p:txBody>
        </p:sp>
      </p:grp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971550" y="1557338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2</a:t>
            </a:r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971550" y="1052513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1</a:t>
            </a:r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971550" y="2060575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3</a:t>
            </a:r>
          </a:p>
        </p:txBody>
      </p:sp>
      <p:sp>
        <p:nvSpPr>
          <p:cNvPr id="12315" name="Rectangle 27"/>
          <p:cNvSpPr>
            <a:spLocks noChangeArrowheads="1"/>
          </p:cNvSpPr>
          <p:nvPr/>
        </p:nvSpPr>
        <p:spPr bwMode="auto">
          <a:xfrm>
            <a:off x="971550" y="2565400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4</a:t>
            </a:r>
          </a:p>
        </p:txBody>
      </p:sp>
      <p:sp>
        <p:nvSpPr>
          <p:cNvPr id="12316" name="Rectangle 28"/>
          <p:cNvSpPr>
            <a:spLocks noChangeArrowheads="1"/>
          </p:cNvSpPr>
          <p:nvPr/>
        </p:nvSpPr>
        <p:spPr bwMode="auto">
          <a:xfrm>
            <a:off x="971550" y="3068638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5</a:t>
            </a:r>
          </a:p>
        </p:txBody>
      </p:sp>
      <p:sp>
        <p:nvSpPr>
          <p:cNvPr id="12317" name="Rectangle 29"/>
          <p:cNvSpPr>
            <a:spLocks noChangeArrowheads="1"/>
          </p:cNvSpPr>
          <p:nvPr/>
        </p:nvSpPr>
        <p:spPr bwMode="auto">
          <a:xfrm>
            <a:off x="971550" y="3573463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6</a:t>
            </a:r>
          </a:p>
        </p:txBody>
      </p:sp>
      <p:sp>
        <p:nvSpPr>
          <p:cNvPr id="12318" name="Rectangle 30"/>
          <p:cNvSpPr>
            <a:spLocks noChangeArrowheads="1"/>
          </p:cNvSpPr>
          <p:nvPr/>
        </p:nvSpPr>
        <p:spPr bwMode="auto">
          <a:xfrm>
            <a:off x="971550" y="4076700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7</a:t>
            </a:r>
          </a:p>
        </p:txBody>
      </p:sp>
      <p:grpSp>
        <p:nvGrpSpPr>
          <p:cNvPr id="12319" name="Group 38"/>
          <p:cNvGrpSpPr>
            <a:grpSpLocks/>
          </p:cNvGrpSpPr>
          <p:nvPr/>
        </p:nvGrpSpPr>
        <p:grpSpPr bwMode="auto">
          <a:xfrm>
            <a:off x="179388" y="476250"/>
            <a:ext cx="874712" cy="576263"/>
            <a:chOff x="110" y="1344"/>
            <a:chExt cx="551" cy="363"/>
          </a:xfrm>
        </p:grpSpPr>
        <p:sp>
          <p:nvSpPr>
            <p:cNvPr id="12362" name="Rectangle 39"/>
            <p:cNvSpPr>
              <a:spLocks noChangeArrowheads="1"/>
            </p:cNvSpPr>
            <p:nvPr/>
          </p:nvSpPr>
          <p:spPr bwMode="auto">
            <a:xfrm>
              <a:off x="159" y="1344"/>
              <a:ext cx="453" cy="36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63" name="Text Box 40"/>
            <p:cNvSpPr txBox="1">
              <a:spLocks noChangeArrowheads="1"/>
            </p:cNvSpPr>
            <p:nvPr/>
          </p:nvSpPr>
          <p:spPr bwMode="auto">
            <a:xfrm rot="-2495343">
              <a:off x="110" y="1433"/>
              <a:ext cx="55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Периоды</a:t>
              </a:r>
            </a:p>
          </p:txBody>
        </p:sp>
      </p:grpSp>
      <p:grpSp>
        <p:nvGrpSpPr>
          <p:cNvPr id="12320" name="Group 41"/>
          <p:cNvGrpSpPr>
            <a:grpSpLocks/>
          </p:cNvGrpSpPr>
          <p:nvPr/>
        </p:nvGrpSpPr>
        <p:grpSpPr bwMode="auto">
          <a:xfrm>
            <a:off x="900113" y="476250"/>
            <a:ext cx="574675" cy="576263"/>
            <a:chOff x="567" y="1344"/>
            <a:chExt cx="362" cy="363"/>
          </a:xfrm>
        </p:grpSpPr>
        <p:sp>
          <p:nvSpPr>
            <p:cNvPr id="12360" name="Rectangle 42"/>
            <p:cNvSpPr>
              <a:spLocks noChangeArrowheads="1"/>
            </p:cNvSpPr>
            <p:nvPr/>
          </p:nvSpPr>
          <p:spPr bwMode="auto">
            <a:xfrm>
              <a:off x="612" y="1344"/>
              <a:ext cx="273" cy="36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61" name="Text Box 43"/>
            <p:cNvSpPr txBox="1">
              <a:spLocks noChangeArrowheads="1"/>
            </p:cNvSpPr>
            <p:nvPr/>
          </p:nvSpPr>
          <p:spPr bwMode="auto">
            <a:xfrm rot="-2495343">
              <a:off x="567" y="1435"/>
              <a:ext cx="36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Ряды</a:t>
              </a:r>
            </a:p>
          </p:txBody>
        </p:sp>
      </p:grpSp>
      <p:sp>
        <p:nvSpPr>
          <p:cNvPr id="12321" name="Rectangle 386"/>
          <p:cNvSpPr>
            <a:spLocks noChangeArrowheads="1"/>
          </p:cNvSpPr>
          <p:nvPr/>
        </p:nvSpPr>
        <p:spPr bwMode="auto">
          <a:xfrm>
            <a:off x="971550" y="5084763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9</a:t>
            </a:r>
          </a:p>
        </p:txBody>
      </p:sp>
      <p:sp>
        <p:nvSpPr>
          <p:cNvPr id="12322" name="Rectangle 387"/>
          <p:cNvSpPr>
            <a:spLocks noChangeArrowheads="1"/>
          </p:cNvSpPr>
          <p:nvPr/>
        </p:nvSpPr>
        <p:spPr bwMode="auto">
          <a:xfrm>
            <a:off x="971550" y="4581525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8</a:t>
            </a:r>
          </a:p>
        </p:txBody>
      </p:sp>
      <p:cxnSp>
        <p:nvCxnSpPr>
          <p:cNvPr id="12323" name="AutoShape 526"/>
          <p:cNvCxnSpPr>
            <a:cxnSpLocks noChangeShapeType="1"/>
          </p:cNvCxnSpPr>
          <p:nvPr/>
        </p:nvCxnSpPr>
        <p:spPr bwMode="auto">
          <a:xfrm flipH="1">
            <a:off x="7926388" y="6092825"/>
            <a:ext cx="966787" cy="0"/>
          </a:xfrm>
          <a:prstGeom prst="straightConnector1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24" name="AutoShape 527"/>
          <p:cNvCxnSpPr>
            <a:cxnSpLocks noChangeShapeType="1"/>
          </p:cNvCxnSpPr>
          <p:nvPr/>
        </p:nvCxnSpPr>
        <p:spPr bwMode="auto">
          <a:xfrm flipH="1">
            <a:off x="8893175" y="476250"/>
            <a:ext cx="14288" cy="5616575"/>
          </a:xfrm>
          <a:prstGeom prst="straightConnector1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25" name="WordArt 635"/>
          <p:cNvSpPr>
            <a:spLocks noChangeArrowheads="1" noChangeShapeType="1" noTextEdit="1"/>
          </p:cNvSpPr>
          <p:nvPr/>
        </p:nvSpPr>
        <p:spPr bwMode="auto">
          <a:xfrm>
            <a:off x="2143125" y="2384425"/>
            <a:ext cx="1357313" cy="1901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Cl</a:t>
            </a:r>
            <a:endParaRPr lang="ru-RU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2326" name="WordArt 636"/>
          <p:cNvSpPr>
            <a:spLocks noChangeArrowheads="1" noChangeShapeType="1" noTextEdit="1"/>
          </p:cNvSpPr>
          <p:nvPr/>
        </p:nvSpPr>
        <p:spPr bwMode="auto">
          <a:xfrm>
            <a:off x="1500188" y="1844675"/>
            <a:ext cx="592137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35</a:t>
            </a:r>
          </a:p>
        </p:txBody>
      </p:sp>
      <p:sp>
        <p:nvSpPr>
          <p:cNvPr id="12327" name="WordArt 637"/>
          <p:cNvSpPr>
            <a:spLocks noChangeArrowheads="1" noChangeShapeType="1" noTextEdit="1"/>
          </p:cNvSpPr>
          <p:nvPr/>
        </p:nvSpPr>
        <p:spPr bwMode="auto">
          <a:xfrm>
            <a:off x="1500188" y="4286250"/>
            <a:ext cx="593725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17</a:t>
            </a:r>
          </a:p>
        </p:txBody>
      </p:sp>
      <p:sp>
        <p:nvSpPr>
          <p:cNvPr id="12328" name="WordArt 658"/>
          <p:cNvSpPr>
            <a:spLocks noChangeArrowheads="1" noChangeShapeType="1" noTextEdit="1"/>
          </p:cNvSpPr>
          <p:nvPr/>
        </p:nvSpPr>
        <p:spPr bwMode="auto">
          <a:xfrm>
            <a:off x="3357563" y="1785938"/>
            <a:ext cx="360362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0</a:t>
            </a:r>
          </a:p>
        </p:txBody>
      </p:sp>
      <p:sp>
        <p:nvSpPr>
          <p:cNvPr id="12329" name="Rectangle 677"/>
          <p:cNvSpPr>
            <a:spLocks noChangeArrowheads="1"/>
          </p:cNvSpPr>
          <p:nvPr/>
        </p:nvSpPr>
        <p:spPr bwMode="auto">
          <a:xfrm>
            <a:off x="971550" y="5589588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10</a:t>
            </a:r>
          </a:p>
        </p:txBody>
      </p:sp>
      <p:graphicFrame>
        <p:nvGraphicFramePr>
          <p:cNvPr id="77" name="Содержимое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783772"/>
              </p:ext>
            </p:extLst>
          </p:nvPr>
        </p:nvGraphicFramePr>
        <p:xfrm>
          <a:off x="4286250" y="1071563"/>
          <a:ext cx="4500563" cy="4664498"/>
        </p:xfrm>
        <a:graphic>
          <a:graphicData uri="http://schemas.openxmlformats.org/drawingml/2006/table">
            <a:tbl>
              <a:tblPr/>
              <a:tblGrid>
                <a:gridCol w="2251075"/>
                <a:gridCol w="2249488"/>
              </a:tblGrid>
              <a:tr h="36571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Хлор /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Chlorum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42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Внешний вид простого вещества</a:t>
                      </a:r>
                    </a:p>
                  </a:txBody>
                  <a:tcPr marL="58553" marR="585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Газ жёлто-зеленого цвета с резким запахом.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Ядовит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</a:tr>
              <a:tr h="6095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Электронная коефигуранция</a:t>
                      </a:r>
                    </a:p>
                  </a:txBody>
                  <a:tcPr marL="58553" marR="585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 3s</a:t>
                      </a:r>
                      <a:r>
                        <a:rPr kumimoji="0" lang="ru-RU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3p</a:t>
                      </a:r>
                      <a:r>
                        <a:rPr kumimoji="0" lang="ru-RU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ЭО</a:t>
                      </a:r>
                      <a:b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(по Полингу)</a:t>
                      </a:r>
                    </a:p>
                  </a:txBody>
                  <a:tcPr marL="58553" marR="585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Степень окисления</a:t>
                      </a:r>
                    </a:p>
                  </a:txBody>
                  <a:tcPr marL="58553" marR="585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 6, 5, 4, 3, 1, −1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Плотность</a:t>
                      </a:r>
                    </a:p>
                  </a:txBody>
                  <a:tcPr marL="58553" marR="585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(при −33.6 °C)1,56 г/см ³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5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Температура плавления</a:t>
                      </a:r>
                    </a:p>
                  </a:txBody>
                  <a:tcPr marL="58553" marR="585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172.2 К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5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Температура кипения</a:t>
                      </a:r>
                    </a:p>
                  </a:txBody>
                  <a:tcPr marL="58553" marR="585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238.6 К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58" name="Управляющая кнопка: возврат 49">
            <a:hlinkClick r:id="rId3" action="ppaction://hlinksldjump" highlightClick="1"/>
          </p:cNvPr>
          <p:cNvSpPr>
            <a:spLocks noChangeAspect="1"/>
          </p:cNvSpPr>
          <p:nvPr/>
        </p:nvSpPr>
        <p:spPr bwMode="auto">
          <a:xfrm>
            <a:off x="8186738" y="6092825"/>
            <a:ext cx="720725" cy="720725"/>
          </a:xfrm>
          <a:prstGeom prst="actionButtonReturn">
            <a:avLst/>
          </a:prstGeom>
          <a:solidFill>
            <a:srgbClr val="7CE8B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72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534"/>
          <p:cNvSpPr>
            <a:spLocks noChangeArrowheads="1"/>
          </p:cNvSpPr>
          <p:nvPr/>
        </p:nvSpPr>
        <p:spPr bwMode="auto">
          <a:xfrm>
            <a:off x="1143000" y="1071563"/>
            <a:ext cx="7777163" cy="5040312"/>
          </a:xfrm>
          <a:prstGeom prst="rect">
            <a:avLst/>
          </a:prstGeom>
          <a:solidFill>
            <a:srgbClr val="FF990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3316" name="Rectangle 6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3317" name="Rectangle 632"/>
          <p:cNvSpPr>
            <a:spLocks noGrp="1" noChangeArrowheads="1"/>
          </p:cNvSpPr>
          <p:nvPr>
            <p:ph type="body" sz="half" idx="2"/>
          </p:nvPr>
        </p:nvSpPr>
        <p:spPr>
          <a:xfrm flipH="1" flipV="1">
            <a:off x="1187450" y="6092825"/>
            <a:ext cx="71438" cy="920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800" smtClean="0"/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0" y="0"/>
            <a:ext cx="9144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2300" b="1" dirty="0">
              <a:latin typeface="+mj-lt"/>
            </a:endParaRPr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1403350" y="476250"/>
            <a:ext cx="7489825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Группы элементов</a:t>
            </a:r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1403350" y="765175"/>
            <a:ext cx="792163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I</a:t>
            </a:r>
            <a:endParaRPr lang="ru-RU">
              <a:latin typeface="Baskerville Old Face" pitchFamily="18" charset="0"/>
            </a:endParaRPr>
          </a:p>
        </p:txBody>
      </p:sp>
      <p:sp>
        <p:nvSpPr>
          <p:cNvPr id="13321" name="Rectangle 7"/>
          <p:cNvSpPr>
            <a:spLocks noChangeArrowheads="1"/>
          </p:cNvSpPr>
          <p:nvPr/>
        </p:nvSpPr>
        <p:spPr bwMode="auto">
          <a:xfrm>
            <a:off x="2987675" y="765175"/>
            <a:ext cx="792163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III</a:t>
            </a:r>
          </a:p>
        </p:txBody>
      </p:sp>
      <p:sp>
        <p:nvSpPr>
          <p:cNvPr id="13322" name="Rectangle 8"/>
          <p:cNvSpPr>
            <a:spLocks noChangeArrowheads="1"/>
          </p:cNvSpPr>
          <p:nvPr/>
        </p:nvSpPr>
        <p:spPr bwMode="auto">
          <a:xfrm>
            <a:off x="2195513" y="765175"/>
            <a:ext cx="792162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II</a:t>
            </a:r>
            <a:endParaRPr lang="ru-RU">
              <a:latin typeface="Baskerville Old Face" pitchFamily="18" charset="0"/>
            </a:endParaRPr>
          </a:p>
        </p:txBody>
      </p:sp>
      <p:sp>
        <p:nvSpPr>
          <p:cNvPr id="13323" name="Rectangle 9"/>
          <p:cNvSpPr>
            <a:spLocks noChangeArrowheads="1"/>
          </p:cNvSpPr>
          <p:nvPr/>
        </p:nvSpPr>
        <p:spPr bwMode="auto">
          <a:xfrm>
            <a:off x="6948488" y="765175"/>
            <a:ext cx="1944687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VIII</a:t>
            </a:r>
            <a:endParaRPr lang="ru-RU">
              <a:latin typeface="Baskerville Old Face" pitchFamily="18" charset="0"/>
            </a:endParaRPr>
          </a:p>
        </p:txBody>
      </p:sp>
      <p:sp>
        <p:nvSpPr>
          <p:cNvPr id="13324" name="Rectangle 10"/>
          <p:cNvSpPr>
            <a:spLocks noChangeArrowheads="1"/>
          </p:cNvSpPr>
          <p:nvPr/>
        </p:nvSpPr>
        <p:spPr bwMode="auto">
          <a:xfrm>
            <a:off x="3779838" y="765175"/>
            <a:ext cx="792162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IV</a:t>
            </a:r>
          </a:p>
        </p:txBody>
      </p:sp>
      <p:sp>
        <p:nvSpPr>
          <p:cNvPr id="13325" name="Rectangle 11"/>
          <p:cNvSpPr>
            <a:spLocks noChangeArrowheads="1"/>
          </p:cNvSpPr>
          <p:nvPr/>
        </p:nvSpPr>
        <p:spPr bwMode="auto">
          <a:xfrm>
            <a:off x="4572000" y="765175"/>
            <a:ext cx="792163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V</a:t>
            </a:r>
          </a:p>
        </p:txBody>
      </p:sp>
      <p:sp>
        <p:nvSpPr>
          <p:cNvPr id="13326" name="Rectangle 12"/>
          <p:cNvSpPr>
            <a:spLocks noChangeArrowheads="1"/>
          </p:cNvSpPr>
          <p:nvPr/>
        </p:nvSpPr>
        <p:spPr bwMode="auto">
          <a:xfrm>
            <a:off x="5364163" y="765175"/>
            <a:ext cx="792162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VI</a:t>
            </a:r>
            <a:endParaRPr lang="ru-RU">
              <a:latin typeface="Baskerville Old Face" pitchFamily="18" charset="0"/>
            </a:endParaRPr>
          </a:p>
        </p:txBody>
      </p:sp>
      <p:sp>
        <p:nvSpPr>
          <p:cNvPr id="13327" name="Rectangle 13"/>
          <p:cNvSpPr>
            <a:spLocks noChangeArrowheads="1"/>
          </p:cNvSpPr>
          <p:nvPr/>
        </p:nvSpPr>
        <p:spPr bwMode="auto">
          <a:xfrm>
            <a:off x="6156325" y="765175"/>
            <a:ext cx="792163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VII</a:t>
            </a:r>
            <a:endParaRPr lang="ru-RU">
              <a:latin typeface="Baskerville Old Face" pitchFamily="18" charset="0"/>
            </a:endParaRPr>
          </a:p>
        </p:txBody>
      </p:sp>
      <p:sp>
        <p:nvSpPr>
          <p:cNvPr id="13328" name="Rectangle 14"/>
          <p:cNvSpPr>
            <a:spLocks noChangeArrowheads="1"/>
          </p:cNvSpPr>
          <p:nvPr/>
        </p:nvSpPr>
        <p:spPr bwMode="auto">
          <a:xfrm>
            <a:off x="250825" y="1557338"/>
            <a:ext cx="71913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II</a:t>
            </a:r>
          </a:p>
        </p:txBody>
      </p:sp>
      <p:sp>
        <p:nvSpPr>
          <p:cNvPr id="13329" name="Rectangle 15"/>
          <p:cNvSpPr>
            <a:spLocks noChangeArrowheads="1"/>
          </p:cNvSpPr>
          <p:nvPr/>
        </p:nvSpPr>
        <p:spPr bwMode="auto">
          <a:xfrm>
            <a:off x="250825" y="1052513"/>
            <a:ext cx="71913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I</a:t>
            </a:r>
          </a:p>
        </p:txBody>
      </p:sp>
      <p:sp>
        <p:nvSpPr>
          <p:cNvPr id="13330" name="Rectangle 16"/>
          <p:cNvSpPr>
            <a:spLocks noChangeArrowheads="1"/>
          </p:cNvSpPr>
          <p:nvPr/>
        </p:nvSpPr>
        <p:spPr bwMode="auto">
          <a:xfrm>
            <a:off x="250825" y="2060575"/>
            <a:ext cx="71913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III</a:t>
            </a:r>
          </a:p>
        </p:txBody>
      </p:sp>
      <p:sp>
        <p:nvSpPr>
          <p:cNvPr id="13331" name="Rectangle 17"/>
          <p:cNvSpPr>
            <a:spLocks noChangeArrowheads="1"/>
          </p:cNvSpPr>
          <p:nvPr/>
        </p:nvSpPr>
        <p:spPr bwMode="auto">
          <a:xfrm>
            <a:off x="250825" y="5589588"/>
            <a:ext cx="71913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VII</a:t>
            </a:r>
          </a:p>
        </p:txBody>
      </p:sp>
      <p:sp>
        <p:nvSpPr>
          <p:cNvPr id="13332" name="Rectangle 18"/>
          <p:cNvSpPr>
            <a:spLocks noChangeArrowheads="1"/>
          </p:cNvSpPr>
          <p:nvPr/>
        </p:nvSpPr>
        <p:spPr bwMode="auto">
          <a:xfrm>
            <a:off x="250825" y="4581525"/>
            <a:ext cx="719138" cy="1008063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VI</a:t>
            </a:r>
          </a:p>
        </p:txBody>
      </p:sp>
      <p:sp>
        <p:nvSpPr>
          <p:cNvPr id="13333" name="Rectangle 19"/>
          <p:cNvSpPr>
            <a:spLocks noChangeArrowheads="1"/>
          </p:cNvSpPr>
          <p:nvPr/>
        </p:nvSpPr>
        <p:spPr bwMode="auto">
          <a:xfrm>
            <a:off x="250825" y="3573463"/>
            <a:ext cx="719138" cy="1008062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V</a:t>
            </a:r>
          </a:p>
        </p:txBody>
      </p:sp>
      <p:sp>
        <p:nvSpPr>
          <p:cNvPr id="13334" name="Rectangle 20"/>
          <p:cNvSpPr>
            <a:spLocks noChangeArrowheads="1"/>
          </p:cNvSpPr>
          <p:nvPr/>
        </p:nvSpPr>
        <p:spPr bwMode="auto">
          <a:xfrm>
            <a:off x="250825" y="2565400"/>
            <a:ext cx="719138" cy="1008063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IV</a:t>
            </a:r>
          </a:p>
        </p:txBody>
      </p:sp>
      <p:grpSp>
        <p:nvGrpSpPr>
          <p:cNvPr id="13335" name="Group 21"/>
          <p:cNvGrpSpPr>
            <a:grpSpLocks/>
          </p:cNvGrpSpPr>
          <p:nvPr/>
        </p:nvGrpSpPr>
        <p:grpSpPr bwMode="auto">
          <a:xfrm>
            <a:off x="2843213" y="2276475"/>
            <a:ext cx="865187" cy="576263"/>
            <a:chOff x="94" y="1344"/>
            <a:chExt cx="543" cy="363"/>
          </a:xfrm>
        </p:grpSpPr>
        <p:sp>
          <p:nvSpPr>
            <p:cNvPr id="13388" name="Rectangle 22"/>
            <p:cNvSpPr>
              <a:spLocks noChangeArrowheads="1"/>
            </p:cNvSpPr>
            <p:nvPr/>
          </p:nvSpPr>
          <p:spPr bwMode="auto">
            <a:xfrm>
              <a:off x="159" y="1344"/>
              <a:ext cx="453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3389" name="Text Box 23"/>
            <p:cNvSpPr txBox="1">
              <a:spLocks noChangeArrowheads="1"/>
            </p:cNvSpPr>
            <p:nvPr/>
          </p:nvSpPr>
          <p:spPr bwMode="auto">
            <a:xfrm rot="-2495343">
              <a:off x="94" y="1466"/>
              <a:ext cx="54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sz="1400">
                <a:latin typeface="Baskerville Old Face" pitchFamily="18" charset="0"/>
              </a:endParaRPr>
            </a:p>
          </p:txBody>
        </p:sp>
      </p:grp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971550" y="1557338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2</a:t>
            </a:r>
          </a:p>
        </p:txBody>
      </p:sp>
      <p:sp>
        <p:nvSpPr>
          <p:cNvPr id="13337" name="Rectangle 25"/>
          <p:cNvSpPr>
            <a:spLocks noChangeArrowheads="1"/>
          </p:cNvSpPr>
          <p:nvPr/>
        </p:nvSpPr>
        <p:spPr bwMode="auto">
          <a:xfrm>
            <a:off x="971550" y="1052513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1</a:t>
            </a:r>
          </a:p>
        </p:txBody>
      </p:sp>
      <p:sp>
        <p:nvSpPr>
          <p:cNvPr id="13338" name="Rectangle 26"/>
          <p:cNvSpPr>
            <a:spLocks noChangeArrowheads="1"/>
          </p:cNvSpPr>
          <p:nvPr/>
        </p:nvSpPr>
        <p:spPr bwMode="auto">
          <a:xfrm>
            <a:off x="971550" y="2060575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3</a:t>
            </a:r>
          </a:p>
        </p:txBody>
      </p:sp>
      <p:sp>
        <p:nvSpPr>
          <p:cNvPr id="13339" name="Rectangle 27"/>
          <p:cNvSpPr>
            <a:spLocks noChangeArrowheads="1"/>
          </p:cNvSpPr>
          <p:nvPr/>
        </p:nvSpPr>
        <p:spPr bwMode="auto">
          <a:xfrm>
            <a:off x="971550" y="2565400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4</a:t>
            </a:r>
          </a:p>
        </p:txBody>
      </p:sp>
      <p:sp>
        <p:nvSpPr>
          <p:cNvPr id="13340" name="Rectangle 28"/>
          <p:cNvSpPr>
            <a:spLocks noChangeArrowheads="1"/>
          </p:cNvSpPr>
          <p:nvPr/>
        </p:nvSpPr>
        <p:spPr bwMode="auto">
          <a:xfrm>
            <a:off x="971550" y="3068638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5</a:t>
            </a:r>
          </a:p>
        </p:txBody>
      </p:sp>
      <p:sp>
        <p:nvSpPr>
          <p:cNvPr id="13341" name="Rectangle 29"/>
          <p:cNvSpPr>
            <a:spLocks noChangeArrowheads="1"/>
          </p:cNvSpPr>
          <p:nvPr/>
        </p:nvSpPr>
        <p:spPr bwMode="auto">
          <a:xfrm>
            <a:off x="971550" y="3573463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6</a:t>
            </a:r>
          </a:p>
        </p:txBody>
      </p:sp>
      <p:sp>
        <p:nvSpPr>
          <p:cNvPr id="13342" name="Rectangle 30"/>
          <p:cNvSpPr>
            <a:spLocks noChangeArrowheads="1"/>
          </p:cNvSpPr>
          <p:nvPr/>
        </p:nvSpPr>
        <p:spPr bwMode="auto">
          <a:xfrm>
            <a:off x="971550" y="4076700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7</a:t>
            </a:r>
          </a:p>
        </p:txBody>
      </p:sp>
      <p:grpSp>
        <p:nvGrpSpPr>
          <p:cNvPr id="13343" name="Group 38"/>
          <p:cNvGrpSpPr>
            <a:grpSpLocks/>
          </p:cNvGrpSpPr>
          <p:nvPr/>
        </p:nvGrpSpPr>
        <p:grpSpPr bwMode="auto">
          <a:xfrm>
            <a:off x="179388" y="476250"/>
            <a:ext cx="874712" cy="576263"/>
            <a:chOff x="110" y="1344"/>
            <a:chExt cx="551" cy="363"/>
          </a:xfrm>
        </p:grpSpPr>
        <p:sp>
          <p:nvSpPr>
            <p:cNvPr id="13386" name="Rectangle 39"/>
            <p:cNvSpPr>
              <a:spLocks noChangeArrowheads="1"/>
            </p:cNvSpPr>
            <p:nvPr/>
          </p:nvSpPr>
          <p:spPr bwMode="auto">
            <a:xfrm>
              <a:off x="159" y="1344"/>
              <a:ext cx="453" cy="36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87" name="Text Box 40"/>
            <p:cNvSpPr txBox="1">
              <a:spLocks noChangeArrowheads="1"/>
            </p:cNvSpPr>
            <p:nvPr/>
          </p:nvSpPr>
          <p:spPr bwMode="auto">
            <a:xfrm rot="-2495343">
              <a:off x="110" y="1433"/>
              <a:ext cx="55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Периоды</a:t>
              </a:r>
            </a:p>
          </p:txBody>
        </p:sp>
      </p:grpSp>
      <p:grpSp>
        <p:nvGrpSpPr>
          <p:cNvPr id="13344" name="Group 41"/>
          <p:cNvGrpSpPr>
            <a:grpSpLocks/>
          </p:cNvGrpSpPr>
          <p:nvPr/>
        </p:nvGrpSpPr>
        <p:grpSpPr bwMode="auto">
          <a:xfrm>
            <a:off x="900113" y="476250"/>
            <a:ext cx="574675" cy="576263"/>
            <a:chOff x="567" y="1344"/>
            <a:chExt cx="362" cy="363"/>
          </a:xfrm>
        </p:grpSpPr>
        <p:sp>
          <p:nvSpPr>
            <p:cNvPr id="13384" name="Rectangle 42"/>
            <p:cNvSpPr>
              <a:spLocks noChangeArrowheads="1"/>
            </p:cNvSpPr>
            <p:nvPr/>
          </p:nvSpPr>
          <p:spPr bwMode="auto">
            <a:xfrm>
              <a:off x="612" y="1344"/>
              <a:ext cx="273" cy="36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85" name="Text Box 43"/>
            <p:cNvSpPr txBox="1">
              <a:spLocks noChangeArrowheads="1"/>
            </p:cNvSpPr>
            <p:nvPr/>
          </p:nvSpPr>
          <p:spPr bwMode="auto">
            <a:xfrm rot="-2495343">
              <a:off x="567" y="1435"/>
              <a:ext cx="36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Ряды</a:t>
              </a:r>
            </a:p>
          </p:txBody>
        </p:sp>
      </p:grpSp>
      <p:sp>
        <p:nvSpPr>
          <p:cNvPr id="13345" name="Rectangle 386"/>
          <p:cNvSpPr>
            <a:spLocks noChangeArrowheads="1"/>
          </p:cNvSpPr>
          <p:nvPr/>
        </p:nvSpPr>
        <p:spPr bwMode="auto">
          <a:xfrm>
            <a:off x="971550" y="5084763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9</a:t>
            </a:r>
          </a:p>
        </p:txBody>
      </p:sp>
      <p:sp>
        <p:nvSpPr>
          <p:cNvPr id="13346" name="Rectangle 387"/>
          <p:cNvSpPr>
            <a:spLocks noChangeArrowheads="1"/>
          </p:cNvSpPr>
          <p:nvPr/>
        </p:nvSpPr>
        <p:spPr bwMode="auto">
          <a:xfrm>
            <a:off x="971550" y="4581525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8</a:t>
            </a:r>
          </a:p>
        </p:txBody>
      </p:sp>
      <p:cxnSp>
        <p:nvCxnSpPr>
          <p:cNvPr id="13347" name="AutoShape 526"/>
          <p:cNvCxnSpPr>
            <a:cxnSpLocks noChangeShapeType="1"/>
          </p:cNvCxnSpPr>
          <p:nvPr/>
        </p:nvCxnSpPr>
        <p:spPr bwMode="auto">
          <a:xfrm flipH="1">
            <a:off x="7926388" y="6092825"/>
            <a:ext cx="966787" cy="0"/>
          </a:xfrm>
          <a:prstGeom prst="straightConnector1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48" name="AutoShape 527"/>
          <p:cNvCxnSpPr>
            <a:cxnSpLocks noChangeShapeType="1"/>
          </p:cNvCxnSpPr>
          <p:nvPr/>
        </p:nvCxnSpPr>
        <p:spPr bwMode="auto">
          <a:xfrm flipH="1">
            <a:off x="8893175" y="476250"/>
            <a:ext cx="14288" cy="5616575"/>
          </a:xfrm>
          <a:prstGeom prst="straightConnector1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49" name="WordArt 635"/>
          <p:cNvSpPr>
            <a:spLocks noChangeArrowheads="1" noChangeShapeType="1" noTextEdit="1"/>
          </p:cNvSpPr>
          <p:nvPr/>
        </p:nvSpPr>
        <p:spPr bwMode="auto">
          <a:xfrm>
            <a:off x="2071688" y="2384425"/>
            <a:ext cx="1428750" cy="1901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Br</a:t>
            </a:r>
            <a:endParaRPr lang="ru-RU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3350" name="WordArt 636"/>
          <p:cNvSpPr>
            <a:spLocks noChangeArrowheads="1" noChangeShapeType="1" noTextEdit="1"/>
          </p:cNvSpPr>
          <p:nvPr/>
        </p:nvSpPr>
        <p:spPr bwMode="auto">
          <a:xfrm>
            <a:off x="1428750" y="1844675"/>
            <a:ext cx="663575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80</a:t>
            </a:r>
          </a:p>
        </p:txBody>
      </p:sp>
      <p:sp>
        <p:nvSpPr>
          <p:cNvPr id="13351" name="WordArt 637"/>
          <p:cNvSpPr>
            <a:spLocks noChangeArrowheads="1" noChangeShapeType="1" noTextEdit="1"/>
          </p:cNvSpPr>
          <p:nvPr/>
        </p:nvSpPr>
        <p:spPr bwMode="auto">
          <a:xfrm>
            <a:off x="1428750" y="4286250"/>
            <a:ext cx="665163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35</a:t>
            </a:r>
          </a:p>
        </p:txBody>
      </p:sp>
      <p:sp>
        <p:nvSpPr>
          <p:cNvPr id="13352" name="WordArt 658"/>
          <p:cNvSpPr>
            <a:spLocks noChangeArrowheads="1" noChangeShapeType="1" noTextEdit="1"/>
          </p:cNvSpPr>
          <p:nvPr/>
        </p:nvSpPr>
        <p:spPr bwMode="auto">
          <a:xfrm>
            <a:off x="3357563" y="1785938"/>
            <a:ext cx="360362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0</a:t>
            </a:r>
          </a:p>
        </p:txBody>
      </p:sp>
      <p:sp>
        <p:nvSpPr>
          <p:cNvPr id="13353" name="Rectangle 677"/>
          <p:cNvSpPr>
            <a:spLocks noChangeArrowheads="1"/>
          </p:cNvSpPr>
          <p:nvPr/>
        </p:nvSpPr>
        <p:spPr bwMode="auto">
          <a:xfrm>
            <a:off x="971550" y="5589588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10</a:t>
            </a:r>
          </a:p>
        </p:txBody>
      </p:sp>
      <p:graphicFrame>
        <p:nvGraphicFramePr>
          <p:cNvPr id="77" name="Содержимое 74"/>
          <p:cNvGraphicFramePr>
            <a:graphicFrameLocks noGrp="1"/>
          </p:cNvGraphicFramePr>
          <p:nvPr/>
        </p:nvGraphicFramePr>
        <p:xfrm>
          <a:off x="4286250" y="1071563"/>
          <a:ext cx="4500563" cy="5004272"/>
        </p:xfrm>
        <a:graphic>
          <a:graphicData uri="http://schemas.openxmlformats.org/drawingml/2006/table">
            <a:tbl>
              <a:tblPr/>
              <a:tblGrid>
                <a:gridCol w="2251075"/>
                <a:gridCol w="2249488"/>
              </a:tblGrid>
              <a:tr h="36571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Бром /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Bromum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238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Внешний вид простого вещества</a:t>
                      </a:r>
                    </a:p>
                  </a:txBody>
                  <a:tcPr marL="58553" marR="585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красно-бурая жидкость с сильным неприятным запахом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Электронная конфигуранция</a:t>
                      </a:r>
                    </a:p>
                  </a:txBody>
                  <a:tcPr marL="58553" marR="585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[Ar] 3d</a:t>
                      </a:r>
                      <a:r>
                        <a:rPr kumimoji="0" lang="ru-RU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4s</a:t>
                      </a:r>
                      <a:r>
                        <a:rPr kumimoji="0" lang="ru-RU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4p</a:t>
                      </a:r>
                      <a:r>
                        <a:rPr kumimoji="0" lang="ru-RU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2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ЭО</a:t>
                      </a:r>
                      <a:b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(по Полингу)</a:t>
                      </a:r>
                    </a:p>
                  </a:txBody>
                  <a:tcPr marL="58553" marR="585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Степень окисления</a:t>
                      </a:r>
                    </a:p>
                  </a:txBody>
                  <a:tcPr marL="58553" marR="585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 5, 3, 1, -1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Плотность</a:t>
                      </a:r>
                    </a:p>
                  </a:txBody>
                  <a:tcPr marL="58553" marR="585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3,12 г/см³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Температура плавления</a:t>
                      </a:r>
                    </a:p>
                  </a:txBody>
                  <a:tcPr marL="58553" marR="585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265,9 К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Температура кипения</a:t>
                      </a:r>
                    </a:p>
                  </a:txBody>
                  <a:tcPr marL="58553" marR="585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331,9 К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82" name="Управляющая кнопка: возврат 49">
            <a:hlinkClick r:id="rId3" action="ppaction://hlinksldjump" highlightClick="1"/>
          </p:cNvPr>
          <p:cNvSpPr>
            <a:spLocks noChangeAspect="1"/>
          </p:cNvSpPr>
          <p:nvPr/>
        </p:nvSpPr>
        <p:spPr bwMode="auto">
          <a:xfrm>
            <a:off x="8143875" y="5786438"/>
            <a:ext cx="720725" cy="720725"/>
          </a:xfrm>
          <a:prstGeom prst="actionButtonReturn">
            <a:avLst/>
          </a:prstGeom>
          <a:solidFill>
            <a:srgbClr val="7CE8B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21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534"/>
          <p:cNvSpPr>
            <a:spLocks noChangeArrowheads="1"/>
          </p:cNvSpPr>
          <p:nvPr/>
        </p:nvSpPr>
        <p:spPr bwMode="auto">
          <a:xfrm>
            <a:off x="1143000" y="1071563"/>
            <a:ext cx="7777163" cy="5040312"/>
          </a:xfrm>
          <a:prstGeom prst="rect">
            <a:avLst/>
          </a:prstGeom>
          <a:solidFill>
            <a:schemeClr val="tx2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4340" name="Rectangle 6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4341" name="Rectangle 632"/>
          <p:cNvSpPr>
            <a:spLocks noGrp="1" noChangeArrowheads="1"/>
          </p:cNvSpPr>
          <p:nvPr>
            <p:ph type="body" sz="half" idx="2"/>
          </p:nvPr>
        </p:nvSpPr>
        <p:spPr>
          <a:xfrm flipH="1" flipV="1">
            <a:off x="1187450" y="6092825"/>
            <a:ext cx="71438" cy="920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800" smtClean="0"/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0" y="0"/>
            <a:ext cx="9144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2300" b="1" dirty="0">
              <a:latin typeface="+mj-lt"/>
            </a:endParaRPr>
          </a:p>
        </p:txBody>
      </p:sp>
      <p:sp>
        <p:nvSpPr>
          <p:cNvPr id="14343" name="Rectangle 5"/>
          <p:cNvSpPr>
            <a:spLocks noChangeArrowheads="1"/>
          </p:cNvSpPr>
          <p:nvPr/>
        </p:nvSpPr>
        <p:spPr bwMode="auto">
          <a:xfrm>
            <a:off x="1403350" y="476250"/>
            <a:ext cx="7489825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Группы элементов</a:t>
            </a: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1403350" y="765175"/>
            <a:ext cx="792163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I</a:t>
            </a:r>
            <a:endParaRPr lang="ru-RU">
              <a:latin typeface="Baskerville Old Face" pitchFamily="18" charset="0"/>
            </a:endParaRPr>
          </a:p>
        </p:txBody>
      </p:sp>
      <p:sp>
        <p:nvSpPr>
          <p:cNvPr id="14345" name="Rectangle 7"/>
          <p:cNvSpPr>
            <a:spLocks noChangeArrowheads="1"/>
          </p:cNvSpPr>
          <p:nvPr/>
        </p:nvSpPr>
        <p:spPr bwMode="auto">
          <a:xfrm>
            <a:off x="2987675" y="765175"/>
            <a:ext cx="792163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III</a:t>
            </a:r>
          </a:p>
        </p:txBody>
      </p:sp>
      <p:sp>
        <p:nvSpPr>
          <p:cNvPr id="14346" name="Rectangle 8"/>
          <p:cNvSpPr>
            <a:spLocks noChangeArrowheads="1"/>
          </p:cNvSpPr>
          <p:nvPr/>
        </p:nvSpPr>
        <p:spPr bwMode="auto">
          <a:xfrm>
            <a:off x="2195513" y="765175"/>
            <a:ext cx="792162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II</a:t>
            </a:r>
            <a:endParaRPr lang="ru-RU">
              <a:latin typeface="Baskerville Old Face" pitchFamily="18" charset="0"/>
            </a:endParaRPr>
          </a:p>
        </p:txBody>
      </p:sp>
      <p:sp>
        <p:nvSpPr>
          <p:cNvPr id="14347" name="Rectangle 9"/>
          <p:cNvSpPr>
            <a:spLocks noChangeArrowheads="1"/>
          </p:cNvSpPr>
          <p:nvPr/>
        </p:nvSpPr>
        <p:spPr bwMode="auto">
          <a:xfrm>
            <a:off x="6948488" y="765175"/>
            <a:ext cx="1944687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VIII</a:t>
            </a:r>
            <a:endParaRPr lang="ru-RU">
              <a:latin typeface="Baskerville Old Face" pitchFamily="18" charset="0"/>
            </a:endParaRPr>
          </a:p>
        </p:txBody>
      </p:sp>
      <p:sp>
        <p:nvSpPr>
          <p:cNvPr id="14348" name="Rectangle 10"/>
          <p:cNvSpPr>
            <a:spLocks noChangeArrowheads="1"/>
          </p:cNvSpPr>
          <p:nvPr/>
        </p:nvSpPr>
        <p:spPr bwMode="auto">
          <a:xfrm>
            <a:off x="3779838" y="765175"/>
            <a:ext cx="792162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IV</a:t>
            </a:r>
          </a:p>
        </p:txBody>
      </p:sp>
      <p:sp>
        <p:nvSpPr>
          <p:cNvPr id="14349" name="Rectangle 11"/>
          <p:cNvSpPr>
            <a:spLocks noChangeArrowheads="1"/>
          </p:cNvSpPr>
          <p:nvPr/>
        </p:nvSpPr>
        <p:spPr bwMode="auto">
          <a:xfrm>
            <a:off x="4572000" y="765175"/>
            <a:ext cx="792163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V</a:t>
            </a:r>
          </a:p>
        </p:txBody>
      </p:sp>
      <p:sp>
        <p:nvSpPr>
          <p:cNvPr id="14350" name="Rectangle 12"/>
          <p:cNvSpPr>
            <a:spLocks noChangeArrowheads="1"/>
          </p:cNvSpPr>
          <p:nvPr/>
        </p:nvSpPr>
        <p:spPr bwMode="auto">
          <a:xfrm>
            <a:off x="5364163" y="765175"/>
            <a:ext cx="792162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VI</a:t>
            </a:r>
            <a:endParaRPr lang="ru-RU">
              <a:latin typeface="Baskerville Old Face" pitchFamily="18" charset="0"/>
            </a:endParaRPr>
          </a:p>
        </p:txBody>
      </p:sp>
      <p:sp>
        <p:nvSpPr>
          <p:cNvPr id="14351" name="Rectangle 13"/>
          <p:cNvSpPr>
            <a:spLocks noChangeArrowheads="1"/>
          </p:cNvSpPr>
          <p:nvPr/>
        </p:nvSpPr>
        <p:spPr bwMode="auto">
          <a:xfrm>
            <a:off x="6156325" y="765175"/>
            <a:ext cx="792163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VII</a:t>
            </a:r>
            <a:endParaRPr lang="ru-RU">
              <a:latin typeface="Baskerville Old Face" pitchFamily="18" charset="0"/>
            </a:endParaRPr>
          </a:p>
        </p:txBody>
      </p:sp>
      <p:sp>
        <p:nvSpPr>
          <p:cNvPr id="14352" name="Rectangle 14"/>
          <p:cNvSpPr>
            <a:spLocks noChangeArrowheads="1"/>
          </p:cNvSpPr>
          <p:nvPr/>
        </p:nvSpPr>
        <p:spPr bwMode="auto">
          <a:xfrm>
            <a:off x="250825" y="1557338"/>
            <a:ext cx="71913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II</a:t>
            </a:r>
          </a:p>
        </p:txBody>
      </p:sp>
      <p:sp>
        <p:nvSpPr>
          <p:cNvPr id="14353" name="Rectangle 15"/>
          <p:cNvSpPr>
            <a:spLocks noChangeArrowheads="1"/>
          </p:cNvSpPr>
          <p:nvPr/>
        </p:nvSpPr>
        <p:spPr bwMode="auto">
          <a:xfrm>
            <a:off x="250825" y="1052513"/>
            <a:ext cx="71913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I</a:t>
            </a:r>
          </a:p>
        </p:txBody>
      </p:sp>
      <p:sp>
        <p:nvSpPr>
          <p:cNvPr id="14354" name="Rectangle 16"/>
          <p:cNvSpPr>
            <a:spLocks noChangeArrowheads="1"/>
          </p:cNvSpPr>
          <p:nvPr/>
        </p:nvSpPr>
        <p:spPr bwMode="auto">
          <a:xfrm>
            <a:off x="250825" y="2060575"/>
            <a:ext cx="71913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III</a:t>
            </a:r>
          </a:p>
        </p:txBody>
      </p:sp>
      <p:sp>
        <p:nvSpPr>
          <p:cNvPr id="14355" name="Rectangle 17"/>
          <p:cNvSpPr>
            <a:spLocks noChangeArrowheads="1"/>
          </p:cNvSpPr>
          <p:nvPr/>
        </p:nvSpPr>
        <p:spPr bwMode="auto">
          <a:xfrm>
            <a:off x="250825" y="5589588"/>
            <a:ext cx="71913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VII</a:t>
            </a:r>
          </a:p>
        </p:txBody>
      </p:sp>
      <p:sp>
        <p:nvSpPr>
          <p:cNvPr id="14356" name="Rectangle 18"/>
          <p:cNvSpPr>
            <a:spLocks noChangeArrowheads="1"/>
          </p:cNvSpPr>
          <p:nvPr/>
        </p:nvSpPr>
        <p:spPr bwMode="auto">
          <a:xfrm>
            <a:off x="250825" y="4581525"/>
            <a:ext cx="719138" cy="1008063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VI</a:t>
            </a:r>
          </a:p>
        </p:txBody>
      </p:sp>
      <p:sp>
        <p:nvSpPr>
          <p:cNvPr id="14357" name="Rectangle 19"/>
          <p:cNvSpPr>
            <a:spLocks noChangeArrowheads="1"/>
          </p:cNvSpPr>
          <p:nvPr/>
        </p:nvSpPr>
        <p:spPr bwMode="auto">
          <a:xfrm>
            <a:off x="250825" y="3573463"/>
            <a:ext cx="719138" cy="1008062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V</a:t>
            </a:r>
          </a:p>
        </p:txBody>
      </p:sp>
      <p:sp>
        <p:nvSpPr>
          <p:cNvPr id="14358" name="Rectangle 20"/>
          <p:cNvSpPr>
            <a:spLocks noChangeArrowheads="1"/>
          </p:cNvSpPr>
          <p:nvPr/>
        </p:nvSpPr>
        <p:spPr bwMode="auto">
          <a:xfrm>
            <a:off x="250825" y="2565400"/>
            <a:ext cx="719138" cy="1008063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IV</a:t>
            </a:r>
          </a:p>
        </p:txBody>
      </p:sp>
      <p:grpSp>
        <p:nvGrpSpPr>
          <p:cNvPr id="14359" name="Group 21"/>
          <p:cNvGrpSpPr>
            <a:grpSpLocks/>
          </p:cNvGrpSpPr>
          <p:nvPr/>
        </p:nvGrpSpPr>
        <p:grpSpPr bwMode="auto">
          <a:xfrm>
            <a:off x="2843213" y="2276475"/>
            <a:ext cx="865187" cy="576263"/>
            <a:chOff x="94" y="1344"/>
            <a:chExt cx="543" cy="363"/>
          </a:xfrm>
        </p:grpSpPr>
        <p:sp>
          <p:nvSpPr>
            <p:cNvPr id="14412" name="Rectangle 22"/>
            <p:cNvSpPr>
              <a:spLocks noChangeArrowheads="1"/>
            </p:cNvSpPr>
            <p:nvPr/>
          </p:nvSpPr>
          <p:spPr bwMode="auto">
            <a:xfrm>
              <a:off x="159" y="1344"/>
              <a:ext cx="453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4413" name="Text Box 23"/>
            <p:cNvSpPr txBox="1">
              <a:spLocks noChangeArrowheads="1"/>
            </p:cNvSpPr>
            <p:nvPr/>
          </p:nvSpPr>
          <p:spPr bwMode="auto">
            <a:xfrm rot="-2495343">
              <a:off x="94" y="1466"/>
              <a:ext cx="54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sz="1400">
                <a:latin typeface="Baskerville Old Face" pitchFamily="18" charset="0"/>
              </a:endParaRPr>
            </a:p>
          </p:txBody>
        </p:sp>
      </p:grp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971550" y="1557338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2</a:t>
            </a:r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971550" y="1052513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1</a:t>
            </a:r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971550" y="2060575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3</a:t>
            </a: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971550" y="2565400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4</a:t>
            </a:r>
          </a:p>
        </p:txBody>
      </p:sp>
      <p:sp>
        <p:nvSpPr>
          <p:cNvPr id="14364" name="Rectangle 28"/>
          <p:cNvSpPr>
            <a:spLocks noChangeArrowheads="1"/>
          </p:cNvSpPr>
          <p:nvPr/>
        </p:nvSpPr>
        <p:spPr bwMode="auto">
          <a:xfrm>
            <a:off x="971550" y="3068638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5</a:t>
            </a:r>
          </a:p>
        </p:txBody>
      </p:sp>
      <p:sp>
        <p:nvSpPr>
          <p:cNvPr id="14365" name="Rectangle 29"/>
          <p:cNvSpPr>
            <a:spLocks noChangeArrowheads="1"/>
          </p:cNvSpPr>
          <p:nvPr/>
        </p:nvSpPr>
        <p:spPr bwMode="auto">
          <a:xfrm>
            <a:off x="971550" y="3573463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6</a:t>
            </a:r>
          </a:p>
        </p:txBody>
      </p:sp>
      <p:sp>
        <p:nvSpPr>
          <p:cNvPr id="14366" name="Rectangle 30"/>
          <p:cNvSpPr>
            <a:spLocks noChangeArrowheads="1"/>
          </p:cNvSpPr>
          <p:nvPr/>
        </p:nvSpPr>
        <p:spPr bwMode="auto">
          <a:xfrm>
            <a:off x="971550" y="4076700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7</a:t>
            </a:r>
          </a:p>
        </p:txBody>
      </p:sp>
      <p:grpSp>
        <p:nvGrpSpPr>
          <p:cNvPr id="14367" name="Group 38"/>
          <p:cNvGrpSpPr>
            <a:grpSpLocks/>
          </p:cNvGrpSpPr>
          <p:nvPr/>
        </p:nvGrpSpPr>
        <p:grpSpPr bwMode="auto">
          <a:xfrm>
            <a:off x="179388" y="476250"/>
            <a:ext cx="874712" cy="576263"/>
            <a:chOff x="110" y="1344"/>
            <a:chExt cx="551" cy="363"/>
          </a:xfrm>
        </p:grpSpPr>
        <p:sp>
          <p:nvSpPr>
            <p:cNvPr id="14410" name="Rectangle 39"/>
            <p:cNvSpPr>
              <a:spLocks noChangeArrowheads="1"/>
            </p:cNvSpPr>
            <p:nvPr/>
          </p:nvSpPr>
          <p:spPr bwMode="auto">
            <a:xfrm>
              <a:off x="159" y="1344"/>
              <a:ext cx="453" cy="36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11" name="Text Box 40"/>
            <p:cNvSpPr txBox="1">
              <a:spLocks noChangeArrowheads="1"/>
            </p:cNvSpPr>
            <p:nvPr/>
          </p:nvSpPr>
          <p:spPr bwMode="auto">
            <a:xfrm rot="-2495343">
              <a:off x="110" y="1433"/>
              <a:ext cx="55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Периоды</a:t>
              </a:r>
            </a:p>
          </p:txBody>
        </p:sp>
      </p:grpSp>
      <p:grpSp>
        <p:nvGrpSpPr>
          <p:cNvPr id="14368" name="Group 41"/>
          <p:cNvGrpSpPr>
            <a:grpSpLocks/>
          </p:cNvGrpSpPr>
          <p:nvPr/>
        </p:nvGrpSpPr>
        <p:grpSpPr bwMode="auto">
          <a:xfrm>
            <a:off x="900113" y="476250"/>
            <a:ext cx="574675" cy="576263"/>
            <a:chOff x="567" y="1344"/>
            <a:chExt cx="362" cy="363"/>
          </a:xfrm>
        </p:grpSpPr>
        <p:sp>
          <p:nvSpPr>
            <p:cNvPr id="14408" name="Rectangle 42"/>
            <p:cNvSpPr>
              <a:spLocks noChangeArrowheads="1"/>
            </p:cNvSpPr>
            <p:nvPr/>
          </p:nvSpPr>
          <p:spPr bwMode="auto">
            <a:xfrm>
              <a:off x="612" y="1344"/>
              <a:ext cx="273" cy="36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09" name="Text Box 43"/>
            <p:cNvSpPr txBox="1">
              <a:spLocks noChangeArrowheads="1"/>
            </p:cNvSpPr>
            <p:nvPr/>
          </p:nvSpPr>
          <p:spPr bwMode="auto">
            <a:xfrm rot="-2495343">
              <a:off x="567" y="1435"/>
              <a:ext cx="36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Ряды</a:t>
              </a:r>
            </a:p>
          </p:txBody>
        </p:sp>
      </p:grpSp>
      <p:sp>
        <p:nvSpPr>
          <p:cNvPr id="14369" name="Rectangle 386"/>
          <p:cNvSpPr>
            <a:spLocks noChangeArrowheads="1"/>
          </p:cNvSpPr>
          <p:nvPr/>
        </p:nvSpPr>
        <p:spPr bwMode="auto">
          <a:xfrm>
            <a:off x="971550" y="5084763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9</a:t>
            </a:r>
          </a:p>
        </p:txBody>
      </p:sp>
      <p:sp>
        <p:nvSpPr>
          <p:cNvPr id="14370" name="Rectangle 387"/>
          <p:cNvSpPr>
            <a:spLocks noChangeArrowheads="1"/>
          </p:cNvSpPr>
          <p:nvPr/>
        </p:nvSpPr>
        <p:spPr bwMode="auto">
          <a:xfrm>
            <a:off x="971550" y="4581525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8</a:t>
            </a:r>
          </a:p>
        </p:txBody>
      </p:sp>
      <p:cxnSp>
        <p:nvCxnSpPr>
          <p:cNvPr id="14371" name="AutoShape 526"/>
          <p:cNvCxnSpPr>
            <a:cxnSpLocks noChangeShapeType="1"/>
          </p:cNvCxnSpPr>
          <p:nvPr/>
        </p:nvCxnSpPr>
        <p:spPr bwMode="auto">
          <a:xfrm flipH="1">
            <a:off x="7926388" y="6139180"/>
            <a:ext cx="966787" cy="0"/>
          </a:xfrm>
          <a:prstGeom prst="straightConnector1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72" name="AutoShape 527"/>
          <p:cNvCxnSpPr>
            <a:cxnSpLocks noChangeShapeType="1"/>
          </p:cNvCxnSpPr>
          <p:nvPr/>
        </p:nvCxnSpPr>
        <p:spPr bwMode="auto">
          <a:xfrm flipH="1">
            <a:off x="8893175" y="476250"/>
            <a:ext cx="14288" cy="5616575"/>
          </a:xfrm>
          <a:prstGeom prst="straightConnector1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73" name="WordArt 635"/>
          <p:cNvSpPr>
            <a:spLocks noChangeArrowheads="1" noChangeShapeType="1" noTextEdit="1"/>
          </p:cNvSpPr>
          <p:nvPr/>
        </p:nvSpPr>
        <p:spPr bwMode="auto">
          <a:xfrm>
            <a:off x="2500313" y="2357438"/>
            <a:ext cx="446087" cy="1901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I</a:t>
            </a:r>
            <a:endParaRPr lang="ru-RU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4374" name="WordArt 636"/>
          <p:cNvSpPr>
            <a:spLocks noChangeArrowheads="1" noChangeShapeType="1" noTextEdit="1"/>
          </p:cNvSpPr>
          <p:nvPr/>
        </p:nvSpPr>
        <p:spPr bwMode="auto">
          <a:xfrm>
            <a:off x="1571625" y="1857375"/>
            <a:ext cx="785813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solidFill>
                  <a:srgbClr val="FFFF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127</a:t>
            </a:r>
          </a:p>
        </p:txBody>
      </p:sp>
      <p:sp>
        <p:nvSpPr>
          <p:cNvPr id="14375" name="WordArt 637"/>
          <p:cNvSpPr>
            <a:spLocks noChangeArrowheads="1" noChangeShapeType="1" noTextEdit="1"/>
          </p:cNvSpPr>
          <p:nvPr/>
        </p:nvSpPr>
        <p:spPr bwMode="auto">
          <a:xfrm>
            <a:off x="1785938" y="4286250"/>
            <a:ext cx="593725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solidFill>
                  <a:srgbClr val="FFFF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53</a:t>
            </a:r>
          </a:p>
        </p:txBody>
      </p:sp>
      <p:sp>
        <p:nvSpPr>
          <p:cNvPr id="14376" name="WordArt 658"/>
          <p:cNvSpPr>
            <a:spLocks noChangeArrowheads="1" noChangeShapeType="1" noTextEdit="1"/>
          </p:cNvSpPr>
          <p:nvPr/>
        </p:nvSpPr>
        <p:spPr bwMode="auto">
          <a:xfrm>
            <a:off x="3143250" y="1785938"/>
            <a:ext cx="360363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solidFill>
                  <a:srgbClr val="FFFF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0</a:t>
            </a:r>
          </a:p>
        </p:txBody>
      </p:sp>
      <p:sp>
        <p:nvSpPr>
          <p:cNvPr id="14377" name="Rectangle 677"/>
          <p:cNvSpPr>
            <a:spLocks noChangeArrowheads="1"/>
          </p:cNvSpPr>
          <p:nvPr/>
        </p:nvSpPr>
        <p:spPr bwMode="auto">
          <a:xfrm>
            <a:off x="971550" y="5589588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10</a:t>
            </a:r>
          </a:p>
        </p:txBody>
      </p:sp>
      <p:graphicFrame>
        <p:nvGraphicFramePr>
          <p:cNvPr id="77" name="Содержимое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095921"/>
              </p:ext>
            </p:extLst>
          </p:nvPr>
        </p:nvGraphicFramePr>
        <p:xfrm>
          <a:off x="4286250" y="1071563"/>
          <a:ext cx="4500563" cy="4791075"/>
        </p:xfrm>
        <a:graphic>
          <a:graphicData uri="http://schemas.openxmlformats.org/drawingml/2006/table">
            <a:tbl>
              <a:tblPr/>
              <a:tblGrid>
                <a:gridCol w="2251075"/>
                <a:gridCol w="2249488"/>
              </a:tblGrid>
              <a:tr h="36580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Ио́д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/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Iodum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(I)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7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" action="ppaction://hlinkfile"/>
                        </a:rPr>
                        <a:t>Внешний вид простого вещества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53" marR="585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hlinkClick r:id="rId4" action="ppaction://hlinkfile"/>
                        </a:rPr>
                        <a:t>Черно-фиолетовые кристаллы с металлическим блеском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Электронная конфигуранция</a:t>
                      </a:r>
                    </a:p>
                  </a:txBody>
                  <a:tcPr marL="58553" marR="585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Kr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 4d</a:t>
                      </a:r>
                      <a:r>
                        <a:rPr kumimoji="0" lang="ru-RU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5s</a:t>
                      </a:r>
                      <a:r>
                        <a:rPr kumimoji="0" lang="ru-RU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5p</a:t>
                      </a:r>
                      <a:r>
                        <a:rPr kumimoji="0" lang="ru-RU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ЭО</a:t>
                      </a:r>
                      <a:b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(по Полингу)</a:t>
                      </a:r>
                    </a:p>
                  </a:txBody>
                  <a:tcPr marL="58553" marR="585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Степень окисления</a:t>
                      </a:r>
                    </a:p>
                  </a:txBody>
                  <a:tcPr marL="58553" marR="585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 5, 3, 1, -1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1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Плотность</a:t>
                      </a:r>
                    </a:p>
                  </a:txBody>
                  <a:tcPr marL="58553" marR="585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4,93г/см³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Температура плавления</a:t>
                      </a:r>
                    </a:p>
                  </a:txBody>
                  <a:tcPr marL="58553" marR="585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386,7 К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Температура кипения</a:t>
                      </a:r>
                    </a:p>
                  </a:txBody>
                  <a:tcPr marL="58553" marR="585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457,5 </a:t>
                      </a:r>
                      <a:r>
                        <a:rPr kumimoji="0" lang="be-BY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06" name="Управляющая кнопка: возврат 49">
            <a:hlinkClick r:id="rId5" action="ppaction://hlinksldjump" highlightClick="1"/>
          </p:cNvPr>
          <p:cNvSpPr>
            <a:spLocks noChangeAspect="1"/>
          </p:cNvSpPr>
          <p:nvPr/>
        </p:nvSpPr>
        <p:spPr bwMode="auto">
          <a:xfrm>
            <a:off x="8242459" y="6106160"/>
            <a:ext cx="720725" cy="720725"/>
          </a:xfrm>
          <a:prstGeom prst="actionButtonReturn">
            <a:avLst/>
          </a:prstGeom>
          <a:solidFill>
            <a:srgbClr val="7CE8B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21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534"/>
          <p:cNvSpPr>
            <a:spLocks noChangeArrowheads="1"/>
          </p:cNvSpPr>
          <p:nvPr/>
        </p:nvSpPr>
        <p:spPr bwMode="auto">
          <a:xfrm>
            <a:off x="1143000" y="1071563"/>
            <a:ext cx="7777163" cy="5040312"/>
          </a:xfrm>
          <a:prstGeom prst="rect">
            <a:avLst/>
          </a:prstGeom>
          <a:solidFill>
            <a:srgbClr val="003366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5364" name="Rectangle 6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15365" name="Rectangle 632"/>
          <p:cNvSpPr>
            <a:spLocks noGrp="1" noChangeArrowheads="1"/>
          </p:cNvSpPr>
          <p:nvPr>
            <p:ph type="body" sz="half" idx="2"/>
          </p:nvPr>
        </p:nvSpPr>
        <p:spPr>
          <a:xfrm flipH="1" flipV="1">
            <a:off x="1187450" y="6092825"/>
            <a:ext cx="71438" cy="920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800" smtClean="0"/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0" y="0"/>
            <a:ext cx="9144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2300" b="1" dirty="0">
              <a:latin typeface="+mj-lt"/>
            </a:endParaRPr>
          </a:p>
        </p:txBody>
      </p:sp>
      <p:sp>
        <p:nvSpPr>
          <p:cNvPr id="15367" name="Rectangle 5"/>
          <p:cNvSpPr>
            <a:spLocks noChangeArrowheads="1"/>
          </p:cNvSpPr>
          <p:nvPr/>
        </p:nvSpPr>
        <p:spPr bwMode="auto">
          <a:xfrm>
            <a:off x="1403350" y="476250"/>
            <a:ext cx="7489825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Группы элементов</a:t>
            </a:r>
          </a:p>
        </p:txBody>
      </p:sp>
      <p:sp>
        <p:nvSpPr>
          <p:cNvPr id="15368" name="Rectangle 6"/>
          <p:cNvSpPr>
            <a:spLocks noChangeArrowheads="1"/>
          </p:cNvSpPr>
          <p:nvPr/>
        </p:nvSpPr>
        <p:spPr bwMode="auto">
          <a:xfrm>
            <a:off x="1403350" y="765175"/>
            <a:ext cx="792163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I</a:t>
            </a:r>
            <a:endParaRPr lang="ru-RU">
              <a:latin typeface="Baskerville Old Face" pitchFamily="18" charset="0"/>
            </a:endParaRPr>
          </a:p>
        </p:txBody>
      </p:sp>
      <p:sp>
        <p:nvSpPr>
          <p:cNvPr id="15369" name="Rectangle 7"/>
          <p:cNvSpPr>
            <a:spLocks noChangeArrowheads="1"/>
          </p:cNvSpPr>
          <p:nvPr/>
        </p:nvSpPr>
        <p:spPr bwMode="auto">
          <a:xfrm>
            <a:off x="2987675" y="765175"/>
            <a:ext cx="792163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III</a:t>
            </a:r>
          </a:p>
        </p:txBody>
      </p:sp>
      <p:sp>
        <p:nvSpPr>
          <p:cNvPr id="15370" name="Rectangle 8"/>
          <p:cNvSpPr>
            <a:spLocks noChangeArrowheads="1"/>
          </p:cNvSpPr>
          <p:nvPr/>
        </p:nvSpPr>
        <p:spPr bwMode="auto">
          <a:xfrm>
            <a:off x="2195513" y="765175"/>
            <a:ext cx="792162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II</a:t>
            </a:r>
            <a:endParaRPr lang="ru-RU">
              <a:latin typeface="Baskerville Old Face" pitchFamily="18" charset="0"/>
            </a:endParaRPr>
          </a:p>
        </p:txBody>
      </p:sp>
      <p:sp>
        <p:nvSpPr>
          <p:cNvPr id="15371" name="Rectangle 9"/>
          <p:cNvSpPr>
            <a:spLocks noChangeArrowheads="1"/>
          </p:cNvSpPr>
          <p:nvPr/>
        </p:nvSpPr>
        <p:spPr bwMode="auto">
          <a:xfrm>
            <a:off x="6948488" y="765175"/>
            <a:ext cx="1944687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VIII</a:t>
            </a:r>
            <a:endParaRPr lang="ru-RU">
              <a:latin typeface="Baskerville Old Face" pitchFamily="18" charset="0"/>
            </a:endParaRPr>
          </a:p>
        </p:txBody>
      </p:sp>
      <p:sp>
        <p:nvSpPr>
          <p:cNvPr id="15372" name="Rectangle 10"/>
          <p:cNvSpPr>
            <a:spLocks noChangeArrowheads="1"/>
          </p:cNvSpPr>
          <p:nvPr/>
        </p:nvSpPr>
        <p:spPr bwMode="auto">
          <a:xfrm>
            <a:off x="3779838" y="765175"/>
            <a:ext cx="792162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IV</a:t>
            </a:r>
          </a:p>
        </p:txBody>
      </p:sp>
      <p:sp>
        <p:nvSpPr>
          <p:cNvPr id="15373" name="Rectangle 11"/>
          <p:cNvSpPr>
            <a:spLocks noChangeArrowheads="1"/>
          </p:cNvSpPr>
          <p:nvPr/>
        </p:nvSpPr>
        <p:spPr bwMode="auto">
          <a:xfrm>
            <a:off x="4572000" y="765175"/>
            <a:ext cx="792163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V</a:t>
            </a:r>
          </a:p>
        </p:txBody>
      </p:sp>
      <p:sp>
        <p:nvSpPr>
          <p:cNvPr id="15374" name="Rectangle 12"/>
          <p:cNvSpPr>
            <a:spLocks noChangeArrowheads="1"/>
          </p:cNvSpPr>
          <p:nvPr/>
        </p:nvSpPr>
        <p:spPr bwMode="auto">
          <a:xfrm>
            <a:off x="5364163" y="765175"/>
            <a:ext cx="792162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VI</a:t>
            </a:r>
            <a:endParaRPr lang="ru-RU">
              <a:latin typeface="Baskerville Old Face" pitchFamily="18" charset="0"/>
            </a:endParaRPr>
          </a:p>
        </p:txBody>
      </p:sp>
      <p:sp>
        <p:nvSpPr>
          <p:cNvPr id="15375" name="Rectangle 13"/>
          <p:cNvSpPr>
            <a:spLocks noChangeArrowheads="1"/>
          </p:cNvSpPr>
          <p:nvPr/>
        </p:nvSpPr>
        <p:spPr bwMode="auto">
          <a:xfrm>
            <a:off x="6156325" y="765175"/>
            <a:ext cx="792163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VII</a:t>
            </a:r>
            <a:endParaRPr lang="ru-RU">
              <a:latin typeface="Baskerville Old Face" pitchFamily="18" charset="0"/>
            </a:endParaRPr>
          </a:p>
        </p:txBody>
      </p:sp>
      <p:sp>
        <p:nvSpPr>
          <p:cNvPr id="15376" name="Rectangle 14"/>
          <p:cNvSpPr>
            <a:spLocks noChangeArrowheads="1"/>
          </p:cNvSpPr>
          <p:nvPr/>
        </p:nvSpPr>
        <p:spPr bwMode="auto">
          <a:xfrm>
            <a:off x="250825" y="1557338"/>
            <a:ext cx="71913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II</a:t>
            </a:r>
          </a:p>
        </p:txBody>
      </p:sp>
      <p:sp>
        <p:nvSpPr>
          <p:cNvPr id="15377" name="Rectangle 15"/>
          <p:cNvSpPr>
            <a:spLocks noChangeArrowheads="1"/>
          </p:cNvSpPr>
          <p:nvPr/>
        </p:nvSpPr>
        <p:spPr bwMode="auto">
          <a:xfrm>
            <a:off x="250825" y="1052513"/>
            <a:ext cx="71913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I</a:t>
            </a:r>
          </a:p>
        </p:txBody>
      </p:sp>
      <p:sp>
        <p:nvSpPr>
          <p:cNvPr id="15378" name="Rectangle 16"/>
          <p:cNvSpPr>
            <a:spLocks noChangeArrowheads="1"/>
          </p:cNvSpPr>
          <p:nvPr/>
        </p:nvSpPr>
        <p:spPr bwMode="auto">
          <a:xfrm>
            <a:off x="250825" y="2060575"/>
            <a:ext cx="71913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III</a:t>
            </a:r>
          </a:p>
        </p:txBody>
      </p:sp>
      <p:sp>
        <p:nvSpPr>
          <p:cNvPr id="15379" name="Rectangle 17"/>
          <p:cNvSpPr>
            <a:spLocks noChangeArrowheads="1"/>
          </p:cNvSpPr>
          <p:nvPr/>
        </p:nvSpPr>
        <p:spPr bwMode="auto">
          <a:xfrm>
            <a:off x="250825" y="5589588"/>
            <a:ext cx="71913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VII</a:t>
            </a:r>
          </a:p>
        </p:txBody>
      </p:sp>
      <p:sp>
        <p:nvSpPr>
          <p:cNvPr id="15380" name="Rectangle 18"/>
          <p:cNvSpPr>
            <a:spLocks noChangeArrowheads="1"/>
          </p:cNvSpPr>
          <p:nvPr/>
        </p:nvSpPr>
        <p:spPr bwMode="auto">
          <a:xfrm>
            <a:off x="250825" y="4581525"/>
            <a:ext cx="719138" cy="1008063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VI</a:t>
            </a:r>
          </a:p>
        </p:txBody>
      </p:sp>
      <p:sp>
        <p:nvSpPr>
          <p:cNvPr id="15381" name="Rectangle 19"/>
          <p:cNvSpPr>
            <a:spLocks noChangeArrowheads="1"/>
          </p:cNvSpPr>
          <p:nvPr/>
        </p:nvSpPr>
        <p:spPr bwMode="auto">
          <a:xfrm>
            <a:off x="250825" y="3573463"/>
            <a:ext cx="719138" cy="1008062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V</a:t>
            </a:r>
          </a:p>
        </p:txBody>
      </p:sp>
      <p:sp>
        <p:nvSpPr>
          <p:cNvPr id="15382" name="Rectangle 20"/>
          <p:cNvSpPr>
            <a:spLocks noChangeArrowheads="1"/>
          </p:cNvSpPr>
          <p:nvPr/>
        </p:nvSpPr>
        <p:spPr bwMode="auto">
          <a:xfrm>
            <a:off x="250825" y="2565400"/>
            <a:ext cx="719138" cy="1008063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IV</a:t>
            </a:r>
          </a:p>
        </p:txBody>
      </p:sp>
      <p:grpSp>
        <p:nvGrpSpPr>
          <p:cNvPr id="15383" name="Group 21"/>
          <p:cNvGrpSpPr>
            <a:grpSpLocks/>
          </p:cNvGrpSpPr>
          <p:nvPr/>
        </p:nvGrpSpPr>
        <p:grpSpPr bwMode="auto">
          <a:xfrm>
            <a:off x="2843213" y="2276475"/>
            <a:ext cx="865187" cy="576263"/>
            <a:chOff x="94" y="1344"/>
            <a:chExt cx="543" cy="363"/>
          </a:xfrm>
        </p:grpSpPr>
        <p:sp>
          <p:nvSpPr>
            <p:cNvPr id="15436" name="Rectangle 22"/>
            <p:cNvSpPr>
              <a:spLocks noChangeArrowheads="1"/>
            </p:cNvSpPr>
            <p:nvPr/>
          </p:nvSpPr>
          <p:spPr bwMode="auto">
            <a:xfrm>
              <a:off x="159" y="1344"/>
              <a:ext cx="453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5437" name="Text Box 23"/>
            <p:cNvSpPr txBox="1">
              <a:spLocks noChangeArrowheads="1"/>
            </p:cNvSpPr>
            <p:nvPr/>
          </p:nvSpPr>
          <p:spPr bwMode="auto">
            <a:xfrm rot="-2495343">
              <a:off x="94" y="1466"/>
              <a:ext cx="54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sz="1400">
                <a:latin typeface="Baskerville Old Face" pitchFamily="18" charset="0"/>
              </a:endParaRPr>
            </a:p>
          </p:txBody>
        </p:sp>
      </p:grpSp>
      <p:sp>
        <p:nvSpPr>
          <p:cNvPr id="15384" name="Rectangle 24"/>
          <p:cNvSpPr>
            <a:spLocks noChangeArrowheads="1"/>
          </p:cNvSpPr>
          <p:nvPr/>
        </p:nvSpPr>
        <p:spPr bwMode="auto">
          <a:xfrm>
            <a:off x="971550" y="1557338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2</a:t>
            </a:r>
          </a:p>
        </p:txBody>
      </p:sp>
      <p:sp>
        <p:nvSpPr>
          <p:cNvPr id="15385" name="Rectangle 25"/>
          <p:cNvSpPr>
            <a:spLocks noChangeArrowheads="1"/>
          </p:cNvSpPr>
          <p:nvPr/>
        </p:nvSpPr>
        <p:spPr bwMode="auto">
          <a:xfrm>
            <a:off x="971550" y="1052513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1</a:t>
            </a:r>
          </a:p>
        </p:txBody>
      </p:sp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971550" y="2060575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3</a:t>
            </a:r>
          </a:p>
        </p:txBody>
      </p:sp>
      <p:sp>
        <p:nvSpPr>
          <p:cNvPr id="15387" name="Rectangle 27"/>
          <p:cNvSpPr>
            <a:spLocks noChangeArrowheads="1"/>
          </p:cNvSpPr>
          <p:nvPr/>
        </p:nvSpPr>
        <p:spPr bwMode="auto">
          <a:xfrm>
            <a:off x="971550" y="2565400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4</a:t>
            </a:r>
          </a:p>
        </p:txBody>
      </p:sp>
      <p:sp>
        <p:nvSpPr>
          <p:cNvPr id="15388" name="Rectangle 28"/>
          <p:cNvSpPr>
            <a:spLocks noChangeArrowheads="1"/>
          </p:cNvSpPr>
          <p:nvPr/>
        </p:nvSpPr>
        <p:spPr bwMode="auto">
          <a:xfrm>
            <a:off x="971550" y="3068638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5</a:t>
            </a:r>
          </a:p>
        </p:txBody>
      </p:sp>
      <p:sp>
        <p:nvSpPr>
          <p:cNvPr id="15389" name="Rectangle 29"/>
          <p:cNvSpPr>
            <a:spLocks noChangeArrowheads="1"/>
          </p:cNvSpPr>
          <p:nvPr/>
        </p:nvSpPr>
        <p:spPr bwMode="auto">
          <a:xfrm>
            <a:off x="971550" y="3573463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6</a:t>
            </a:r>
          </a:p>
        </p:txBody>
      </p:sp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971550" y="4076700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7</a:t>
            </a:r>
          </a:p>
        </p:txBody>
      </p:sp>
      <p:grpSp>
        <p:nvGrpSpPr>
          <p:cNvPr id="15391" name="Group 38"/>
          <p:cNvGrpSpPr>
            <a:grpSpLocks/>
          </p:cNvGrpSpPr>
          <p:nvPr/>
        </p:nvGrpSpPr>
        <p:grpSpPr bwMode="auto">
          <a:xfrm>
            <a:off x="179388" y="476250"/>
            <a:ext cx="874712" cy="576263"/>
            <a:chOff x="110" y="1344"/>
            <a:chExt cx="551" cy="363"/>
          </a:xfrm>
        </p:grpSpPr>
        <p:sp>
          <p:nvSpPr>
            <p:cNvPr id="15434" name="Rectangle 39"/>
            <p:cNvSpPr>
              <a:spLocks noChangeArrowheads="1"/>
            </p:cNvSpPr>
            <p:nvPr/>
          </p:nvSpPr>
          <p:spPr bwMode="auto">
            <a:xfrm>
              <a:off x="159" y="1344"/>
              <a:ext cx="453" cy="36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35" name="Text Box 40"/>
            <p:cNvSpPr txBox="1">
              <a:spLocks noChangeArrowheads="1"/>
            </p:cNvSpPr>
            <p:nvPr/>
          </p:nvSpPr>
          <p:spPr bwMode="auto">
            <a:xfrm rot="-2495343">
              <a:off x="110" y="1433"/>
              <a:ext cx="55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Периоды</a:t>
              </a:r>
            </a:p>
          </p:txBody>
        </p:sp>
      </p:grpSp>
      <p:grpSp>
        <p:nvGrpSpPr>
          <p:cNvPr id="15392" name="Group 41"/>
          <p:cNvGrpSpPr>
            <a:grpSpLocks/>
          </p:cNvGrpSpPr>
          <p:nvPr/>
        </p:nvGrpSpPr>
        <p:grpSpPr bwMode="auto">
          <a:xfrm>
            <a:off x="900113" y="476250"/>
            <a:ext cx="574675" cy="576263"/>
            <a:chOff x="567" y="1344"/>
            <a:chExt cx="362" cy="363"/>
          </a:xfrm>
        </p:grpSpPr>
        <p:sp>
          <p:nvSpPr>
            <p:cNvPr id="15432" name="Rectangle 42"/>
            <p:cNvSpPr>
              <a:spLocks noChangeArrowheads="1"/>
            </p:cNvSpPr>
            <p:nvPr/>
          </p:nvSpPr>
          <p:spPr bwMode="auto">
            <a:xfrm>
              <a:off x="612" y="1344"/>
              <a:ext cx="273" cy="36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33" name="Text Box 43"/>
            <p:cNvSpPr txBox="1">
              <a:spLocks noChangeArrowheads="1"/>
            </p:cNvSpPr>
            <p:nvPr/>
          </p:nvSpPr>
          <p:spPr bwMode="auto">
            <a:xfrm rot="-2495343">
              <a:off x="567" y="1435"/>
              <a:ext cx="36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Ряды</a:t>
              </a:r>
            </a:p>
          </p:txBody>
        </p:sp>
      </p:grpSp>
      <p:sp>
        <p:nvSpPr>
          <p:cNvPr id="15393" name="Rectangle 386"/>
          <p:cNvSpPr>
            <a:spLocks noChangeArrowheads="1"/>
          </p:cNvSpPr>
          <p:nvPr/>
        </p:nvSpPr>
        <p:spPr bwMode="auto">
          <a:xfrm>
            <a:off x="971550" y="5084763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9</a:t>
            </a:r>
          </a:p>
        </p:txBody>
      </p:sp>
      <p:sp>
        <p:nvSpPr>
          <p:cNvPr id="15394" name="Rectangle 387"/>
          <p:cNvSpPr>
            <a:spLocks noChangeArrowheads="1"/>
          </p:cNvSpPr>
          <p:nvPr/>
        </p:nvSpPr>
        <p:spPr bwMode="auto">
          <a:xfrm>
            <a:off x="971550" y="4581525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8</a:t>
            </a:r>
          </a:p>
        </p:txBody>
      </p:sp>
      <p:cxnSp>
        <p:nvCxnSpPr>
          <p:cNvPr id="15395" name="AutoShape 526"/>
          <p:cNvCxnSpPr>
            <a:cxnSpLocks noChangeShapeType="1"/>
          </p:cNvCxnSpPr>
          <p:nvPr/>
        </p:nvCxnSpPr>
        <p:spPr bwMode="auto">
          <a:xfrm flipH="1">
            <a:off x="7926388" y="6092825"/>
            <a:ext cx="966787" cy="0"/>
          </a:xfrm>
          <a:prstGeom prst="straightConnector1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6" name="AutoShape 527"/>
          <p:cNvCxnSpPr>
            <a:cxnSpLocks noChangeShapeType="1"/>
          </p:cNvCxnSpPr>
          <p:nvPr/>
        </p:nvCxnSpPr>
        <p:spPr bwMode="auto">
          <a:xfrm flipH="1">
            <a:off x="8893175" y="476250"/>
            <a:ext cx="14288" cy="5616575"/>
          </a:xfrm>
          <a:prstGeom prst="straightConnector1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97" name="WordArt 635"/>
          <p:cNvSpPr>
            <a:spLocks noChangeArrowheads="1" noChangeShapeType="1" noTextEdit="1"/>
          </p:cNvSpPr>
          <p:nvPr/>
        </p:nvSpPr>
        <p:spPr bwMode="auto">
          <a:xfrm>
            <a:off x="2000250" y="2384425"/>
            <a:ext cx="1500188" cy="1901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At</a:t>
            </a:r>
            <a:endParaRPr lang="ru-RU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5398" name="WordArt 636"/>
          <p:cNvSpPr>
            <a:spLocks noChangeArrowheads="1" noChangeShapeType="1" noTextEdit="1"/>
          </p:cNvSpPr>
          <p:nvPr/>
        </p:nvSpPr>
        <p:spPr bwMode="auto">
          <a:xfrm>
            <a:off x="1428750" y="1844675"/>
            <a:ext cx="785813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solidFill>
                  <a:srgbClr val="FFFF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210</a:t>
            </a:r>
          </a:p>
        </p:txBody>
      </p:sp>
      <p:sp>
        <p:nvSpPr>
          <p:cNvPr id="15399" name="WordArt 637"/>
          <p:cNvSpPr>
            <a:spLocks noChangeArrowheads="1" noChangeShapeType="1" noTextEdit="1"/>
          </p:cNvSpPr>
          <p:nvPr/>
        </p:nvSpPr>
        <p:spPr bwMode="auto">
          <a:xfrm>
            <a:off x="1500188" y="4286250"/>
            <a:ext cx="593725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solidFill>
                  <a:srgbClr val="FFFF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85</a:t>
            </a:r>
          </a:p>
        </p:txBody>
      </p:sp>
      <p:sp>
        <p:nvSpPr>
          <p:cNvPr id="15400" name="WordArt 658"/>
          <p:cNvSpPr>
            <a:spLocks noChangeArrowheads="1" noChangeShapeType="1" noTextEdit="1"/>
          </p:cNvSpPr>
          <p:nvPr/>
        </p:nvSpPr>
        <p:spPr bwMode="auto">
          <a:xfrm>
            <a:off x="3357563" y="1785938"/>
            <a:ext cx="360362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solidFill>
                  <a:srgbClr val="FFFF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0</a:t>
            </a:r>
          </a:p>
        </p:txBody>
      </p:sp>
      <p:sp>
        <p:nvSpPr>
          <p:cNvPr id="15401" name="Rectangle 677"/>
          <p:cNvSpPr>
            <a:spLocks noChangeArrowheads="1"/>
          </p:cNvSpPr>
          <p:nvPr/>
        </p:nvSpPr>
        <p:spPr bwMode="auto">
          <a:xfrm>
            <a:off x="971550" y="5589588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10</a:t>
            </a:r>
          </a:p>
        </p:txBody>
      </p:sp>
      <p:graphicFrame>
        <p:nvGraphicFramePr>
          <p:cNvPr id="77" name="Содержимое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576985"/>
              </p:ext>
            </p:extLst>
          </p:nvPr>
        </p:nvGraphicFramePr>
        <p:xfrm>
          <a:off x="4286250" y="1071563"/>
          <a:ext cx="4500563" cy="4664498"/>
        </p:xfrm>
        <a:graphic>
          <a:graphicData uri="http://schemas.openxmlformats.org/drawingml/2006/table">
            <a:tbl>
              <a:tblPr/>
              <a:tblGrid>
                <a:gridCol w="2251075"/>
                <a:gridCol w="2249488"/>
              </a:tblGrid>
              <a:tr h="36571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Аста́т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/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Astatium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42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Внешний вид простого вещества</a:t>
                      </a:r>
                    </a:p>
                  </a:txBody>
                  <a:tcPr marL="58553" marR="585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Нестабильные чёрно-синие кристаллы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5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Электронная конфигуранция</a:t>
                      </a:r>
                    </a:p>
                  </a:txBody>
                  <a:tcPr marL="58553" marR="585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Xe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 4f</a:t>
                      </a:r>
                      <a:r>
                        <a:rPr kumimoji="0" lang="ru-RU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5d</a:t>
                      </a:r>
                      <a:r>
                        <a:rPr kumimoji="0" lang="ru-RU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6s</a:t>
                      </a:r>
                      <a:r>
                        <a:rPr kumimoji="0" lang="ru-RU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6p</a:t>
                      </a:r>
                      <a:r>
                        <a:rPr kumimoji="0" lang="ru-RU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ЭО</a:t>
                      </a:r>
                      <a:b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(по Полингу)</a:t>
                      </a:r>
                    </a:p>
                  </a:txBody>
                  <a:tcPr marL="58553" marR="585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Степень окисления</a:t>
                      </a:r>
                    </a:p>
                  </a:txBody>
                  <a:tcPr marL="58553" marR="585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 5, 3, 1, −1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Плотность</a:t>
                      </a:r>
                    </a:p>
                  </a:txBody>
                  <a:tcPr marL="58553" marR="585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n/a г/см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5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Температура плавления</a:t>
                      </a:r>
                    </a:p>
                  </a:txBody>
                  <a:tcPr marL="58553" marR="585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517 К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5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Температура кипения</a:t>
                      </a:r>
                    </a:p>
                  </a:txBody>
                  <a:tcPr marL="58553" marR="585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582 К</a:t>
                      </a:r>
                      <a:r>
                        <a:rPr kumimoji="0" lang="ru-RU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30" name="Управляющая кнопка: возврат 49">
            <a:hlinkClick r:id="rId3" action="ppaction://hlinksldjump" highlightClick="1"/>
          </p:cNvPr>
          <p:cNvSpPr>
            <a:spLocks noChangeAspect="1"/>
          </p:cNvSpPr>
          <p:nvPr/>
        </p:nvSpPr>
        <p:spPr bwMode="auto">
          <a:xfrm>
            <a:off x="8143875" y="5786438"/>
            <a:ext cx="720725" cy="720725"/>
          </a:xfrm>
          <a:prstGeom prst="actionButtonReturn">
            <a:avLst/>
          </a:prstGeom>
          <a:solidFill>
            <a:srgbClr val="7CE8B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50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387424"/>
            <a:ext cx="8075240" cy="1805062"/>
          </a:xfrm>
        </p:spPr>
        <p:txBody>
          <a:bodyPr/>
          <a:lstStyle/>
          <a:p>
            <a:r>
              <a:rPr lang="ru-RU" sz="3600" dirty="0" smtClean="0">
                <a:latin typeface="Comic Sans MS" pitchFamily="66" charset="0"/>
              </a:rPr>
              <a:t>Химические свойства</a:t>
            </a:r>
            <a:endParaRPr lang="ru-RU" sz="3600" dirty="0"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052736"/>
            <a:ext cx="8219256" cy="3456384"/>
          </a:xfrm>
        </p:spPr>
        <p:txBody>
          <a:bodyPr/>
          <a:lstStyle/>
          <a:p>
            <a:r>
              <a:rPr lang="ru-RU" b="1" dirty="0" smtClean="0">
                <a:latin typeface="Comic Sans MS" pitchFamily="66" charset="0"/>
              </a:rPr>
              <a:t>  </a:t>
            </a:r>
          </a:p>
          <a:p>
            <a:pPr marL="0" indent="0">
              <a:buNone/>
            </a:pPr>
            <a:r>
              <a:rPr lang="ru-RU" b="1" dirty="0" smtClean="0">
                <a:latin typeface="Comic Sans MS" pitchFamily="66" charset="0"/>
              </a:rPr>
              <a:t>Взаимодействие с металлами: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latin typeface="Comic Sans MS" pitchFamily="66" charset="0"/>
                <a:hlinkClick r:id="rId2" action="ppaction://hlinkfile"/>
              </a:rPr>
              <a:t>2</a:t>
            </a:r>
            <a:r>
              <a:rPr lang="ru-RU" sz="3600" dirty="0" smtClean="0">
                <a:latin typeface="Comic Sans MS" pitchFamily="66" charset="0"/>
                <a:hlinkClick r:id="rId2" action="ppaction://hlinkfile"/>
              </a:rPr>
              <a:t>К</a:t>
            </a:r>
            <a:r>
              <a:rPr lang="en-US" sz="3600" dirty="0" smtClean="0">
                <a:latin typeface="Comic Sans MS" pitchFamily="66" charset="0"/>
                <a:hlinkClick r:id="rId2" action="ppaction://hlinkfile"/>
              </a:rPr>
              <a:t>  + Cl</a:t>
            </a:r>
            <a:r>
              <a:rPr lang="en-US" sz="3600" baseline="-25000" dirty="0" smtClean="0">
                <a:latin typeface="Comic Sans MS" pitchFamily="66" charset="0"/>
                <a:hlinkClick r:id="rId2" action="ppaction://hlinkfile"/>
              </a:rPr>
              <a:t>2</a:t>
            </a:r>
            <a:r>
              <a:rPr lang="en-US" sz="3600" dirty="0" smtClean="0">
                <a:latin typeface="Comic Sans MS" pitchFamily="66" charset="0"/>
                <a:hlinkClick r:id="rId2" action="ppaction://hlinkfile"/>
              </a:rPr>
              <a:t>→  2</a:t>
            </a:r>
            <a:r>
              <a:rPr lang="ru-RU" sz="3600" dirty="0" smtClean="0">
                <a:latin typeface="Comic Sans MS" pitchFamily="66" charset="0"/>
                <a:hlinkClick r:id="rId2" action="ppaction://hlinkfile"/>
              </a:rPr>
              <a:t>К</a:t>
            </a:r>
            <a:r>
              <a:rPr lang="en-US" sz="3600" dirty="0" err="1" smtClean="0">
                <a:latin typeface="Comic Sans MS" pitchFamily="66" charset="0"/>
                <a:hlinkClick r:id="rId2" action="ppaction://hlinkfile"/>
              </a:rPr>
              <a:t>Cl</a:t>
            </a:r>
            <a:endParaRPr lang="ru-RU" sz="3600" baseline="-25000" dirty="0" smtClean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latin typeface="Comic Sans MS" pitchFamily="66" charset="0"/>
                <a:hlinkClick r:id="rId3" action="ppaction://hlinkfile"/>
              </a:rPr>
              <a:t>2Fe + 3Cl</a:t>
            </a:r>
            <a:r>
              <a:rPr lang="en-US" sz="3600" baseline="-25000" dirty="0" smtClean="0">
                <a:latin typeface="Comic Sans MS" pitchFamily="66" charset="0"/>
                <a:hlinkClick r:id="rId3" action="ppaction://hlinkfile"/>
              </a:rPr>
              <a:t>2   </a:t>
            </a:r>
            <a:r>
              <a:rPr lang="en-US" sz="3600" dirty="0" smtClean="0">
                <a:latin typeface="Comic Sans MS" pitchFamily="66" charset="0"/>
                <a:hlinkClick r:id="rId3" action="ppaction://hlinkfile"/>
              </a:rPr>
              <a:t>→  2FeCl</a:t>
            </a:r>
            <a:r>
              <a:rPr lang="en-US" sz="3600" baseline="-25000" dirty="0" smtClean="0">
                <a:latin typeface="Comic Sans MS" pitchFamily="66" charset="0"/>
                <a:hlinkClick r:id="rId3" action="ppaction://hlinkfile"/>
              </a:rPr>
              <a:t>3</a:t>
            </a:r>
            <a:endParaRPr lang="ru-RU" sz="3600" baseline="-25000" dirty="0" smtClean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latin typeface="Comic Sans MS" pitchFamily="66" charset="0"/>
                <a:hlinkClick r:id="rId4" action="ppaction://hlinkfile"/>
              </a:rPr>
              <a:t>Cu</a:t>
            </a:r>
            <a:r>
              <a:rPr lang="ru-RU" sz="3600" dirty="0" smtClean="0">
                <a:latin typeface="Comic Sans MS" pitchFamily="66" charset="0"/>
                <a:hlinkClick r:id="rId4" action="ppaction://hlinkfile"/>
              </a:rPr>
              <a:t>  +  </a:t>
            </a:r>
            <a:r>
              <a:rPr lang="en-US" sz="3600" dirty="0" err="1" smtClean="0">
                <a:latin typeface="Comic Sans MS" pitchFamily="66" charset="0"/>
                <a:hlinkClick r:id="rId4" action="ppaction://hlinkfile"/>
              </a:rPr>
              <a:t>Cl</a:t>
            </a:r>
            <a:r>
              <a:rPr lang="ru-RU" sz="3600" baseline="-25000" dirty="0" smtClean="0">
                <a:latin typeface="Comic Sans MS" pitchFamily="66" charset="0"/>
                <a:hlinkClick r:id="rId4" action="ppaction://hlinkfile"/>
              </a:rPr>
              <a:t>2  </a:t>
            </a:r>
            <a:r>
              <a:rPr lang="ru-RU" sz="3600" dirty="0" smtClean="0">
                <a:latin typeface="Comic Sans MS" pitchFamily="66" charset="0"/>
                <a:hlinkClick r:id="rId4" action="ppaction://hlinkfile"/>
              </a:rPr>
              <a:t>→ </a:t>
            </a:r>
            <a:r>
              <a:rPr lang="en-US" sz="3600" dirty="0" smtClean="0">
                <a:latin typeface="Comic Sans MS" pitchFamily="66" charset="0"/>
                <a:hlinkClick r:id="rId4" action="ppaction://hlinkfile"/>
              </a:rPr>
              <a:t>Cu </a:t>
            </a:r>
            <a:r>
              <a:rPr lang="en-US" sz="3600" dirty="0" err="1" smtClean="0">
                <a:latin typeface="Comic Sans MS" pitchFamily="66" charset="0"/>
                <a:hlinkClick r:id="rId4" action="ppaction://hlinkfile"/>
              </a:rPr>
              <a:t>Cl</a:t>
            </a:r>
            <a:r>
              <a:rPr lang="ru-RU" sz="3600" baseline="-25000" dirty="0" smtClean="0">
                <a:latin typeface="Comic Sans MS" pitchFamily="66" charset="0"/>
                <a:hlinkClick r:id="rId4" action="ppaction://hlinkfile"/>
              </a:rPr>
              <a:t>2</a:t>
            </a:r>
            <a:endParaRPr lang="ru-RU" sz="3600" baseline="-25000" dirty="0" smtClean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latin typeface="Comic Sans MS" pitchFamily="66" charset="0"/>
                <a:hlinkClick r:id="rId5" action="ppaction://hlinkfile"/>
              </a:rPr>
              <a:t>2Al + 3</a:t>
            </a:r>
            <a:r>
              <a:rPr lang="en-US" sz="3600" dirty="0" smtClean="0">
                <a:latin typeface="Comic Sans MS" pitchFamily="66" charset="0"/>
                <a:cs typeface="Times New Roman" pitchFamily="18" charset="0"/>
                <a:hlinkClick r:id="rId5" action="ppaction://hlinkfile"/>
              </a:rPr>
              <a:t>Br</a:t>
            </a:r>
            <a:r>
              <a:rPr lang="ru-RU" sz="3600" baseline="-30000" dirty="0" smtClean="0">
                <a:latin typeface="Comic Sans MS" pitchFamily="66" charset="0"/>
                <a:cs typeface="Times New Roman" pitchFamily="18" charset="0"/>
                <a:hlinkClick r:id="rId5" action="ppaction://hlinkfile"/>
              </a:rPr>
              <a:t>2</a:t>
            </a:r>
            <a:r>
              <a:rPr lang="en-US" sz="3600" baseline="-25000" dirty="0" smtClean="0">
                <a:latin typeface="Comic Sans MS" pitchFamily="66" charset="0"/>
                <a:hlinkClick r:id="rId5" action="ppaction://hlinkfile"/>
              </a:rPr>
              <a:t>   </a:t>
            </a:r>
            <a:r>
              <a:rPr lang="en-US" sz="3600" dirty="0" smtClean="0">
                <a:latin typeface="Comic Sans MS" pitchFamily="66" charset="0"/>
                <a:hlinkClick r:id="rId5" action="ppaction://hlinkfile"/>
              </a:rPr>
              <a:t>→  2Al</a:t>
            </a:r>
            <a:r>
              <a:rPr lang="en-US" sz="3600" dirty="0" smtClean="0">
                <a:latin typeface="Comic Sans MS" pitchFamily="66" charset="0"/>
                <a:cs typeface="Times New Roman" pitchFamily="18" charset="0"/>
                <a:hlinkClick r:id="rId5" action="ppaction://hlinkfile"/>
              </a:rPr>
              <a:t>Br</a:t>
            </a:r>
            <a:r>
              <a:rPr lang="en-US" sz="3600" baseline="-25000" dirty="0" smtClean="0">
                <a:latin typeface="Comic Sans MS" pitchFamily="66" charset="0"/>
                <a:hlinkClick r:id="rId5" action="ppaction://hlinkfile"/>
              </a:rPr>
              <a:t>3</a:t>
            </a:r>
            <a:endParaRPr lang="ru-RU" sz="3600" baseline="-25000" dirty="0" smtClean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latin typeface="Comic Sans MS" pitchFamily="66" charset="0"/>
                <a:hlinkClick r:id="rId6" action="ppaction://hlinkfile"/>
              </a:rPr>
              <a:t>2Al + 3I</a:t>
            </a:r>
            <a:r>
              <a:rPr lang="en-US" sz="3600" baseline="-25000" dirty="0" smtClean="0">
                <a:latin typeface="Comic Sans MS" pitchFamily="66" charset="0"/>
                <a:hlinkClick r:id="rId6" action="ppaction://hlinkfile"/>
              </a:rPr>
              <a:t>2</a:t>
            </a:r>
            <a:r>
              <a:rPr lang="en-US" sz="3600" dirty="0" smtClean="0">
                <a:latin typeface="Comic Sans MS" pitchFamily="66" charset="0"/>
                <a:hlinkClick r:id="rId6" action="ppaction://hlinkfile"/>
              </a:rPr>
              <a:t> → 2AlI</a:t>
            </a:r>
            <a:r>
              <a:rPr lang="en-US" sz="3600" baseline="-25000" dirty="0" smtClean="0">
                <a:latin typeface="Comic Sans MS" pitchFamily="66" charset="0"/>
                <a:hlinkClick r:id="rId6" action="ppaction://hlinkfile"/>
              </a:rPr>
              <a:t>3</a:t>
            </a:r>
            <a:endParaRPr lang="ru-RU" sz="3600" baseline="-25000" dirty="0" smtClean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b="1" dirty="0">
              <a:latin typeface="Comic Sans MS" pitchFamily="66" charset="0"/>
            </a:endParaRPr>
          </a:p>
        </p:txBody>
      </p:sp>
      <p:pic>
        <p:nvPicPr>
          <p:cNvPr id="5" name="Picture 12" descr="C:\Documents and Settings\Администратор\Рабочий стол\Электронка картинки\7d35e861f4b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663" y="3429000"/>
            <a:ext cx="2814487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404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387424"/>
            <a:ext cx="8075240" cy="1805062"/>
          </a:xfrm>
        </p:spPr>
        <p:txBody>
          <a:bodyPr/>
          <a:lstStyle/>
          <a:p>
            <a:r>
              <a:rPr lang="ru-RU" sz="3600" dirty="0" smtClean="0">
                <a:latin typeface="Comic Sans MS" pitchFamily="66" charset="0"/>
              </a:rPr>
              <a:t>Химические свойства</a:t>
            </a:r>
            <a:endParaRPr lang="ru-RU" sz="3600" dirty="0"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052736"/>
            <a:ext cx="8219256" cy="3456384"/>
          </a:xfrm>
        </p:spPr>
        <p:txBody>
          <a:bodyPr/>
          <a:lstStyle/>
          <a:p>
            <a:r>
              <a:rPr lang="ru-RU" b="1" dirty="0" smtClean="0">
                <a:latin typeface="Comic Sans MS" pitchFamily="66" charset="0"/>
              </a:rPr>
              <a:t>  </a:t>
            </a:r>
          </a:p>
          <a:p>
            <a:pPr marL="0" indent="0">
              <a:buNone/>
            </a:pPr>
            <a:r>
              <a:rPr lang="ru-RU" b="1" dirty="0" smtClean="0">
                <a:latin typeface="Comic Sans MS" pitchFamily="66" charset="0"/>
              </a:rPr>
              <a:t>Взаимодействие с неметаллами:</a:t>
            </a:r>
          </a:p>
          <a:p>
            <a:pPr marL="0" indent="0">
              <a:buNone/>
            </a:pPr>
            <a:r>
              <a:rPr lang="ru-RU" b="1" dirty="0" smtClean="0">
                <a:latin typeface="Comic Sans MS" pitchFamily="66" charset="0"/>
              </a:rPr>
              <a:t>А) с водородом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Comic Sans MS" pitchFamily="66" charset="0"/>
              </a:rPr>
              <a:t>H</a:t>
            </a:r>
            <a:r>
              <a:rPr lang="en-US" sz="3200" baseline="-25000" dirty="0" smtClean="0">
                <a:latin typeface="Comic Sans MS" pitchFamily="66" charset="0"/>
              </a:rPr>
              <a:t>2</a:t>
            </a:r>
            <a:r>
              <a:rPr lang="en-US" sz="3200" dirty="0" smtClean="0">
                <a:latin typeface="Comic Sans MS" pitchFamily="66" charset="0"/>
              </a:rPr>
              <a:t>  +  F</a:t>
            </a:r>
            <a:r>
              <a:rPr lang="en-US" sz="3200" baseline="-25000" dirty="0" smtClean="0">
                <a:latin typeface="Comic Sans MS" pitchFamily="66" charset="0"/>
              </a:rPr>
              <a:t>2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ru-RU" sz="3200" dirty="0" smtClean="0">
                <a:latin typeface="Comic Sans MS" pitchFamily="66" charset="0"/>
              </a:rPr>
              <a:t> </a:t>
            </a:r>
            <a:r>
              <a:rPr lang="en-US" sz="3200" dirty="0" smtClean="0">
                <a:latin typeface="Comic Sans MS" pitchFamily="66" charset="0"/>
              </a:rPr>
              <a:t>→ 2HF</a:t>
            </a:r>
            <a:r>
              <a:rPr lang="ru-RU" sz="3200" dirty="0" smtClean="0">
                <a:latin typeface="Comic Sans MS" pitchFamily="66" charset="0"/>
              </a:rPr>
              <a:t> +</a:t>
            </a:r>
            <a:r>
              <a:rPr lang="en-US" sz="3200" dirty="0" smtClean="0">
                <a:latin typeface="Comic Sans MS" pitchFamily="66" charset="0"/>
              </a:rPr>
              <a:t>Q            </a:t>
            </a:r>
            <a:r>
              <a:rPr lang="ru-RU" sz="3200" dirty="0" smtClean="0">
                <a:latin typeface="Comic Sans MS" pitchFamily="66" charset="0"/>
              </a:rPr>
              <a:t>Скорость </a:t>
            </a:r>
            <a:endParaRPr lang="en-US" sz="3200" dirty="0" smtClean="0">
              <a:latin typeface="Comic Sans MS" pitchFamily="66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Comic Sans MS" pitchFamily="66" charset="0"/>
                <a:hlinkClick r:id="rId2" action="ppaction://hlinkfile"/>
              </a:rPr>
              <a:t>H</a:t>
            </a:r>
            <a:r>
              <a:rPr lang="en-US" sz="3200" baseline="-25000" dirty="0" smtClean="0">
                <a:latin typeface="Comic Sans MS" pitchFamily="66" charset="0"/>
                <a:hlinkClick r:id="rId2" action="ppaction://hlinkfile"/>
              </a:rPr>
              <a:t>2</a:t>
            </a:r>
            <a:r>
              <a:rPr lang="en-US" sz="3200" dirty="0" smtClean="0">
                <a:latin typeface="Comic Sans MS" pitchFamily="66" charset="0"/>
                <a:hlinkClick r:id="rId2" action="ppaction://hlinkfile"/>
              </a:rPr>
              <a:t> +   Cl</a:t>
            </a:r>
            <a:r>
              <a:rPr lang="en-US" sz="3200" baseline="-25000" dirty="0" smtClean="0">
                <a:latin typeface="Comic Sans MS" pitchFamily="66" charset="0"/>
                <a:hlinkClick r:id="rId2" action="ppaction://hlinkfile"/>
              </a:rPr>
              <a:t>2</a:t>
            </a:r>
            <a:r>
              <a:rPr lang="en-US" sz="3200" dirty="0" smtClean="0">
                <a:latin typeface="Comic Sans MS" pitchFamily="66" charset="0"/>
                <a:hlinkClick r:id="rId2" action="ppaction://hlinkfile"/>
              </a:rPr>
              <a:t> </a:t>
            </a:r>
            <a:r>
              <a:rPr lang="ru-RU" sz="3200" dirty="0" smtClean="0">
                <a:latin typeface="Comic Sans MS" pitchFamily="66" charset="0"/>
                <a:hlinkClick r:id="rId2" action="ppaction://hlinkfile"/>
              </a:rPr>
              <a:t> </a:t>
            </a:r>
            <a:r>
              <a:rPr lang="en-US" sz="3200" dirty="0" smtClean="0">
                <a:latin typeface="Comic Sans MS" pitchFamily="66" charset="0"/>
                <a:hlinkClick r:id="rId2" action="ppaction://hlinkfile"/>
              </a:rPr>
              <a:t>→ 2HCl </a:t>
            </a:r>
            <a:r>
              <a:rPr lang="ru-RU" sz="3200" dirty="0" smtClean="0">
                <a:latin typeface="Comic Sans MS" pitchFamily="66" charset="0"/>
                <a:hlinkClick r:id="rId2" action="ppaction://hlinkfile"/>
              </a:rPr>
              <a:t>+</a:t>
            </a:r>
            <a:r>
              <a:rPr lang="en-US" sz="3200" dirty="0" smtClean="0">
                <a:latin typeface="Comic Sans MS" pitchFamily="66" charset="0"/>
                <a:hlinkClick r:id="rId2" action="ppaction://hlinkfile"/>
              </a:rPr>
              <a:t>Q </a:t>
            </a:r>
            <a:r>
              <a:rPr lang="ru-RU" sz="3200" dirty="0" smtClean="0">
                <a:latin typeface="Comic Sans MS" pitchFamily="66" charset="0"/>
              </a:rPr>
              <a:t>         реакции</a:t>
            </a:r>
            <a:endParaRPr lang="ru-RU" sz="3200" dirty="0" smtClean="0">
              <a:latin typeface="Comic Sans MS" pitchFamily="66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Comic Sans MS" pitchFamily="66" charset="0"/>
              </a:rPr>
              <a:t>H</a:t>
            </a:r>
            <a:r>
              <a:rPr lang="en-US" sz="3200" baseline="-25000" dirty="0" smtClean="0">
                <a:latin typeface="Comic Sans MS" pitchFamily="66" charset="0"/>
              </a:rPr>
              <a:t>2</a:t>
            </a:r>
            <a:r>
              <a:rPr lang="en-US" sz="3200" dirty="0" smtClean="0">
                <a:latin typeface="Comic Sans MS" pitchFamily="66" charset="0"/>
              </a:rPr>
              <a:t> +  </a:t>
            </a:r>
            <a:r>
              <a:rPr lang="en-US" sz="3200" dirty="0" smtClean="0">
                <a:latin typeface="Comic Sans MS" pitchFamily="66" charset="0"/>
                <a:cs typeface="Times New Roman" pitchFamily="18" charset="0"/>
              </a:rPr>
              <a:t>Br</a:t>
            </a:r>
            <a:r>
              <a:rPr lang="ru-RU" sz="3200" baseline="-30000" dirty="0" smtClean="0">
                <a:latin typeface="Comic Sans MS" pitchFamily="66" charset="0"/>
                <a:cs typeface="Times New Roman" pitchFamily="18" charset="0"/>
              </a:rPr>
              <a:t>2</a:t>
            </a:r>
            <a:r>
              <a:rPr lang="ru-RU" sz="3200" dirty="0" smtClean="0">
                <a:latin typeface="Comic Sans MS" pitchFamily="66" charset="0"/>
              </a:rPr>
              <a:t> </a:t>
            </a:r>
            <a:r>
              <a:rPr lang="en-US" sz="3200" dirty="0" smtClean="0">
                <a:latin typeface="Comic Sans MS" pitchFamily="66" charset="0"/>
              </a:rPr>
              <a:t>→ 2H</a:t>
            </a:r>
            <a:r>
              <a:rPr lang="en-US" sz="3200" dirty="0" smtClean="0">
                <a:latin typeface="Comic Sans MS" pitchFamily="66" charset="0"/>
                <a:cs typeface="Times New Roman" pitchFamily="18" charset="0"/>
              </a:rPr>
              <a:t>Br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ru-RU" sz="3200" dirty="0" smtClean="0">
                <a:latin typeface="Comic Sans MS" pitchFamily="66" charset="0"/>
              </a:rPr>
              <a:t>+</a:t>
            </a:r>
            <a:r>
              <a:rPr lang="en-US" sz="3200" dirty="0" smtClean="0">
                <a:latin typeface="Comic Sans MS" pitchFamily="66" charset="0"/>
              </a:rPr>
              <a:t>Q </a:t>
            </a:r>
            <a:r>
              <a:rPr lang="ru-RU" sz="3200" dirty="0" smtClean="0">
                <a:latin typeface="Comic Sans MS" pitchFamily="66" charset="0"/>
              </a:rPr>
              <a:t>          уменьш. </a:t>
            </a:r>
            <a:endParaRPr lang="ru-RU" sz="3200" dirty="0" smtClean="0">
              <a:latin typeface="Comic Sans MS" pitchFamily="66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Comic Sans MS" pitchFamily="66" charset="0"/>
              </a:rPr>
              <a:t>H</a:t>
            </a:r>
            <a:r>
              <a:rPr lang="en-US" sz="3200" baseline="-25000" dirty="0" smtClean="0">
                <a:latin typeface="Comic Sans MS" pitchFamily="66" charset="0"/>
              </a:rPr>
              <a:t>2</a:t>
            </a:r>
            <a:r>
              <a:rPr lang="en-US" sz="3200" dirty="0" smtClean="0">
                <a:latin typeface="Comic Sans MS" pitchFamily="66" charset="0"/>
              </a:rPr>
              <a:t> +   I</a:t>
            </a:r>
            <a:r>
              <a:rPr lang="en-US" sz="3200" baseline="-25000" dirty="0" smtClean="0">
                <a:latin typeface="Comic Sans MS" pitchFamily="66" charset="0"/>
              </a:rPr>
              <a:t>2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ru-RU" sz="3200" dirty="0" smtClean="0">
                <a:latin typeface="Comic Sans MS" pitchFamily="66" charset="0"/>
              </a:rPr>
              <a:t>   </a:t>
            </a:r>
            <a:r>
              <a:rPr lang="en-US" sz="3200" dirty="0" smtClean="0">
                <a:latin typeface="Comic Sans MS" pitchFamily="66" charset="0"/>
              </a:rPr>
              <a:t>→ 2HCl - Q </a:t>
            </a:r>
            <a:endParaRPr lang="ru-RU" sz="32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ru-RU" sz="3200" dirty="0">
              <a:latin typeface="Comic Sans MS" pitchFamily="66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200" dirty="0" smtClean="0">
              <a:latin typeface="Comic Sans MS" pitchFamily="66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b="1" dirty="0">
              <a:latin typeface="Comic Sans MS" pitchFamily="66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6102816" y="2708920"/>
            <a:ext cx="0" cy="2304256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611560" y="5013177"/>
            <a:ext cx="82089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2800" b="1" dirty="0">
                <a:latin typeface="Comic Sans MS" pitchFamily="66" charset="0"/>
              </a:rPr>
              <a:t>В</a:t>
            </a:r>
            <a:r>
              <a:rPr lang="ru-RU" sz="2800" b="1" dirty="0" smtClean="0">
                <a:latin typeface="Comic Sans MS" pitchFamily="66" charset="0"/>
              </a:rPr>
              <a:t>) с другими неметаллами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Comic Sans MS" pitchFamily="66" charset="0"/>
                <a:hlinkClick r:id="rId3" action="ppaction://hlinkfile"/>
              </a:rPr>
              <a:t>2P   +  5Cl</a:t>
            </a:r>
            <a:r>
              <a:rPr lang="ru-RU" sz="3200" baseline="-25000" dirty="0" smtClean="0">
                <a:latin typeface="Comic Sans MS" pitchFamily="66" charset="0"/>
                <a:hlinkClick r:id="rId3" action="ppaction://hlinkfile"/>
              </a:rPr>
              <a:t>2 </a:t>
            </a:r>
            <a:r>
              <a:rPr lang="ru-RU" sz="3200" dirty="0" smtClean="0">
                <a:latin typeface="Comic Sans MS" pitchFamily="66" charset="0"/>
                <a:hlinkClick r:id="rId3" action="ppaction://hlinkfile"/>
              </a:rPr>
              <a:t>→</a:t>
            </a:r>
            <a:r>
              <a:rPr lang="en-US" sz="3200" dirty="0" smtClean="0">
                <a:latin typeface="Comic Sans MS" pitchFamily="66" charset="0"/>
                <a:hlinkClick r:id="rId3" action="ppaction://hlinkfile"/>
              </a:rPr>
              <a:t> 2PCl</a:t>
            </a:r>
            <a:r>
              <a:rPr lang="en-US" sz="3200" baseline="-25000" dirty="0" smtClean="0">
                <a:latin typeface="Comic Sans MS" pitchFamily="66" charset="0"/>
                <a:hlinkClick r:id="rId3" action="ppaction://hlinkfile"/>
              </a:rPr>
              <a:t>5</a:t>
            </a:r>
            <a:r>
              <a:rPr lang="ru-RU" sz="3200" baseline="-25000" dirty="0" smtClean="0">
                <a:latin typeface="Comic Sans MS" pitchFamily="66" charset="0"/>
                <a:hlinkClick r:id="rId3" action="ppaction://hlinkfile"/>
              </a:rPr>
              <a:t> </a:t>
            </a:r>
            <a:r>
              <a:rPr lang="ru-RU" sz="3200" dirty="0" smtClean="0">
                <a:latin typeface="Comic Sans MS" pitchFamily="66" charset="0"/>
                <a:cs typeface="Times New Roman" pitchFamily="18" charset="0"/>
                <a:hlinkClick r:id="rId3" action="ppaction://hlinkfile"/>
              </a:rPr>
              <a:t>( </a:t>
            </a:r>
            <a:r>
              <a:rPr lang="en-US" sz="3200" dirty="0" smtClean="0">
                <a:latin typeface="Comic Sans MS" pitchFamily="66" charset="0"/>
                <a:cs typeface="Times New Roman" pitchFamily="18" charset="0"/>
                <a:hlinkClick r:id="rId3" action="ppaction://hlinkfile"/>
              </a:rPr>
              <a:t>t</a:t>
            </a:r>
            <a:r>
              <a:rPr lang="ru-RU" sz="3200" dirty="0" smtClean="0">
                <a:latin typeface="Comic Sans MS" pitchFamily="66" charset="0"/>
                <a:cs typeface="Times New Roman" pitchFamily="18" charset="0"/>
                <a:hlinkClick r:id="rId3" action="ppaction://hlinkfile"/>
              </a:rPr>
              <a:t>º, в </a:t>
            </a:r>
            <a:r>
              <a:rPr lang="ru-RU" sz="3200" dirty="0" err="1" smtClean="0">
                <a:latin typeface="Comic Sans MS" pitchFamily="66" charset="0"/>
                <a:cs typeface="Times New Roman" pitchFamily="18" charset="0"/>
                <a:hlinkClick r:id="rId3" action="ppaction://hlinkfile"/>
              </a:rPr>
              <a:t>изб.С</a:t>
            </a:r>
            <a:r>
              <a:rPr lang="en-US" sz="3200" dirty="0" smtClean="0">
                <a:latin typeface="Comic Sans MS" pitchFamily="66" charset="0"/>
                <a:cs typeface="Times New Roman" pitchFamily="18" charset="0"/>
                <a:hlinkClick r:id="rId3" action="ppaction://hlinkfile"/>
              </a:rPr>
              <a:t>l</a:t>
            </a:r>
            <a:r>
              <a:rPr lang="ru-RU" sz="3200" baseline="-30000" dirty="0" smtClean="0">
                <a:latin typeface="Comic Sans MS" pitchFamily="66" charset="0"/>
                <a:cs typeface="Times New Roman" pitchFamily="18" charset="0"/>
                <a:hlinkClick r:id="rId3" action="ppaction://hlinkfile"/>
              </a:rPr>
              <a:t>2</a:t>
            </a:r>
            <a:r>
              <a:rPr lang="ru-RU" sz="3200" dirty="0" smtClean="0">
                <a:latin typeface="Comic Sans MS" pitchFamily="66" charset="0"/>
                <a:cs typeface="Times New Roman" pitchFamily="18" charset="0"/>
                <a:hlinkClick r:id="rId3" action="ppaction://hlinkfile"/>
              </a:rPr>
              <a:t>)</a:t>
            </a:r>
            <a:endParaRPr lang="ru-RU" sz="3200" dirty="0" smtClean="0"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12" name="Picture 8" descr="03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535" y="5381140"/>
            <a:ext cx="76993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397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387424"/>
            <a:ext cx="8075240" cy="1805062"/>
          </a:xfrm>
        </p:spPr>
        <p:txBody>
          <a:bodyPr/>
          <a:lstStyle/>
          <a:p>
            <a:r>
              <a:rPr lang="ru-RU" sz="3600" dirty="0" smtClean="0">
                <a:latin typeface="Comic Sans MS" pitchFamily="66" charset="0"/>
              </a:rPr>
              <a:t>Химические свойства</a:t>
            </a:r>
            <a:endParaRPr lang="ru-RU" sz="3600" dirty="0"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052736"/>
            <a:ext cx="9036496" cy="5328592"/>
          </a:xfrm>
        </p:spPr>
        <p:txBody>
          <a:bodyPr/>
          <a:lstStyle/>
          <a:p>
            <a:r>
              <a:rPr lang="ru-RU" b="1" dirty="0" smtClean="0">
                <a:latin typeface="Comic Sans MS" pitchFamily="66" charset="0"/>
              </a:rPr>
              <a:t>  </a:t>
            </a:r>
          </a:p>
          <a:p>
            <a:pPr marL="0" indent="0">
              <a:buNone/>
            </a:pPr>
            <a:r>
              <a:rPr lang="ru-RU" b="1" dirty="0" smtClean="0">
                <a:latin typeface="Comic Sans MS" pitchFamily="66" charset="0"/>
              </a:rPr>
              <a:t>Взаимодействие со сложными веществами:</a:t>
            </a:r>
          </a:p>
          <a:p>
            <a:pPr marL="0" indent="0">
              <a:buNone/>
            </a:pPr>
            <a:r>
              <a:rPr lang="ru-RU" b="1" dirty="0" smtClean="0">
                <a:latin typeface="Comic Sans MS" pitchFamily="66" charset="0"/>
              </a:rPr>
              <a:t>А) с  водой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latin typeface="Comic Sans MS" pitchFamily="66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Comic Sans MS" pitchFamily="66" charset="0"/>
              </a:rPr>
              <a:t>H</a:t>
            </a:r>
            <a:r>
              <a:rPr lang="en-US" sz="3200" baseline="-25000" dirty="0" smtClean="0">
                <a:latin typeface="Comic Sans MS" pitchFamily="66" charset="0"/>
              </a:rPr>
              <a:t>2</a:t>
            </a:r>
            <a:r>
              <a:rPr lang="en-US" sz="3200" dirty="0" smtClean="0">
                <a:latin typeface="Comic Sans MS" pitchFamily="66" charset="0"/>
              </a:rPr>
              <a:t>O</a:t>
            </a:r>
            <a:r>
              <a:rPr lang="en-US" sz="3200" baseline="-25000" dirty="0" smtClean="0">
                <a:latin typeface="Comic Sans MS" pitchFamily="66" charset="0"/>
              </a:rPr>
              <a:t>   </a:t>
            </a:r>
            <a:r>
              <a:rPr lang="en-US" sz="3200" dirty="0" smtClean="0">
                <a:latin typeface="Comic Sans MS" pitchFamily="66" charset="0"/>
              </a:rPr>
              <a:t>+ F</a:t>
            </a:r>
            <a:r>
              <a:rPr lang="en-US" sz="3200" baseline="-25000" dirty="0" smtClean="0">
                <a:latin typeface="Comic Sans MS" pitchFamily="66" charset="0"/>
              </a:rPr>
              <a:t>2</a:t>
            </a:r>
            <a:r>
              <a:rPr lang="ru-RU" sz="3200" baseline="-25000" dirty="0" smtClean="0">
                <a:latin typeface="Comic Sans MS" pitchFamily="66" charset="0"/>
              </a:rPr>
              <a:t>    </a:t>
            </a:r>
            <a:r>
              <a:rPr lang="en-US" sz="3200" dirty="0" smtClean="0">
                <a:latin typeface="Comic Sans MS" pitchFamily="66" charset="0"/>
              </a:rPr>
              <a:t> →</a:t>
            </a:r>
            <a:r>
              <a:rPr lang="en-US" sz="3200" b="1" dirty="0" smtClean="0">
                <a:latin typeface="Comic Sans MS" pitchFamily="66" charset="0"/>
              </a:rPr>
              <a:t> </a:t>
            </a:r>
            <a:r>
              <a:rPr lang="en-US" sz="3200" dirty="0" smtClean="0">
                <a:latin typeface="Comic Sans MS" pitchFamily="66" charset="0"/>
              </a:rPr>
              <a:t>4HF </a:t>
            </a:r>
            <a:r>
              <a:rPr lang="ru-RU" sz="3200" dirty="0" smtClean="0">
                <a:latin typeface="Comic Sans MS" pitchFamily="66" charset="0"/>
              </a:rPr>
              <a:t>+</a:t>
            </a:r>
            <a:r>
              <a:rPr lang="en-US" sz="3200" dirty="0" smtClean="0">
                <a:latin typeface="Comic Sans MS" pitchFamily="66" charset="0"/>
              </a:rPr>
              <a:t> O</a:t>
            </a:r>
            <a:r>
              <a:rPr lang="ru-RU" sz="3200" baseline="-30000" dirty="0" smtClean="0">
                <a:latin typeface="Comic Sans MS" pitchFamily="66" charset="0"/>
                <a:cs typeface="Times New Roman" pitchFamily="18" charset="0"/>
              </a:rPr>
              <a:t>2 </a:t>
            </a:r>
            <a:r>
              <a:rPr lang="ru-RU" sz="3200" dirty="0" smtClean="0">
                <a:latin typeface="Comic Sans MS" pitchFamily="66" charset="0"/>
                <a:cs typeface="Times New Roman" pitchFamily="18" charset="0"/>
              </a:rPr>
              <a:t> (взрыв)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Comic Sans MS" pitchFamily="66" charset="0"/>
              </a:rPr>
              <a:t>H</a:t>
            </a:r>
            <a:r>
              <a:rPr lang="en-US" sz="3200" baseline="-25000" dirty="0" smtClean="0">
                <a:latin typeface="Comic Sans MS" pitchFamily="66" charset="0"/>
              </a:rPr>
              <a:t>2</a:t>
            </a:r>
            <a:r>
              <a:rPr lang="en-US" sz="3200" dirty="0" smtClean="0">
                <a:latin typeface="Comic Sans MS" pitchFamily="66" charset="0"/>
              </a:rPr>
              <a:t>O</a:t>
            </a:r>
            <a:r>
              <a:rPr lang="en-US" sz="3200" baseline="-25000" dirty="0" smtClean="0">
                <a:latin typeface="Comic Sans MS" pitchFamily="66" charset="0"/>
              </a:rPr>
              <a:t>   </a:t>
            </a:r>
            <a:r>
              <a:rPr lang="en-US" sz="3200" dirty="0" smtClean="0">
                <a:latin typeface="Comic Sans MS" pitchFamily="66" charset="0"/>
              </a:rPr>
              <a:t>+ Cl</a:t>
            </a:r>
            <a:r>
              <a:rPr lang="en-US" sz="3200" baseline="-25000" dirty="0" smtClean="0">
                <a:latin typeface="Comic Sans MS" pitchFamily="66" charset="0"/>
              </a:rPr>
              <a:t>2</a:t>
            </a:r>
            <a:r>
              <a:rPr lang="ru-RU" sz="3200" baseline="-25000" dirty="0" smtClean="0">
                <a:latin typeface="Comic Sans MS" pitchFamily="66" charset="0"/>
              </a:rPr>
              <a:t>    </a:t>
            </a:r>
            <a:r>
              <a:rPr lang="en-US" sz="3200" dirty="0" smtClean="0">
                <a:latin typeface="Comic Sans MS" pitchFamily="66" charset="0"/>
              </a:rPr>
              <a:t> →</a:t>
            </a:r>
            <a:r>
              <a:rPr lang="en-US" sz="3200" b="1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HCl</a:t>
            </a:r>
            <a:r>
              <a:rPr lang="ru-RU" sz="3200" dirty="0" smtClean="0">
                <a:latin typeface="Comic Sans MS" pitchFamily="66" charset="0"/>
              </a:rPr>
              <a:t> + </a:t>
            </a:r>
            <a:r>
              <a:rPr lang="en-US" sz="3200" dirty="0" err="1" smtClean="0">
                <a:latin typeface="Comic Sans MS" pitchFamily="66" charset="0"/>
              </a:rPr>
              <a:t>HClO</a:t>
            </a:r>
            <a:r>
              <a:rPr lang="ru-RU" sz="3200" dirty="0" smtClean="0">
                <a:latin typeface="Comic Sans MS" pitchFamily="66" charset="0"/>
              </a:rPr>
              <a:t>  хлорная вода</a:t>
            </a:r>
            <a:endParaRPr lang="en-US" sz="3200" b="1" dirty="0" smtClean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Comic Sans MS" pitchFamily="66" charset="0"/>
              </a:rPr>
              <a:t>Br</a:t>
            </a:r>
            <a:r>
              <a:rPr lang="en-US" sz="3200" baseline="-25000" dirty="0" smtClean="0">
                <a:latin typeface="Comic Sans MS" pitchFamily="66" charset="0"/>
              </a:rPr>
              <a:t>2  </a:t>
            </a:r>
            <a:r>
              <a:rPr lang="en-US" sz="3200" dirty="0" smtClean="0">
                <a:latin typeface="Comic Sans MS" pitchFamily="66" charset="0"/>
              </a:rPr>
              <a:t> + H</a:t>
            </a:r>
            <a:r>
              <a:rPr lang="en-US" sz="3200" baseline="-25000" dirty="0" smtClean="0">
                <a:latin typeface="Comic Sans MS" pitchFamily="66" charset="0"/>
              </a:rPr>
              <a:t>2</a:t>
            </a:r>
            <a:r>
              <a:rPr lang="en-US" sz="3200" dirty="0" smtClean="0">
                <a:latin typeface="Comic Sans MS" pitchFamily="66" charset="0"/>
              </a:rPr>
              <a:t>O → </a:t>
            </a:r>
            <a:r>
              <a:rPr lang="en-US" sz="3200" dirty="0" err="1" smtClean="0">
                <a:latin typeface="Comic Sans MS" pitchFamily="66" charset="0"/>
              </a:rPr>
              <a:t>HBr</a:t>
            </a:r>
            <a:r>
              <a:rPr lang="en-US" sz="3200" dirty="0" smtClean="0">
                <a:latin typeface="Comic Sans MS" pitchFamily="66" charset="0"/>
              </a:rPr>
              <a:t> + </a:t>
            </a:r>
            <a:r>
              <a:rPr lang="en-US" sz="3200" dirty="0" err="1" smtClean="0">
                <a:latin typeface="Comic Sans MS" pitchFamily="66" charset="0"/>
              </a:rPr>
              <a:t>HBrO</a:t>
            </a:r>
            <a:r>
              <a:rPr lang="en-US" sz="3200" dirty="0" smtClean="0">
                <a:latin typeface="Comic Sans MS" pitchFamily="66" charset="0"/>
              </a:rPr>
              <a:t>  </a:t>
            </a:r>
            <a:r>
              <a:rPr lang="ru-RU" sz="3200" dirty="0" smtClean="0">
                <a:latin typeface="Comic Sans MS" pitchFamily="66" charset="0"/>
              </a:rPr>
              <a:t>бромная вода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latin typeface="Comic Sans MS" pitchFamily="66" charset="0"/>
              </a:rPr>
              <a:t> </a:t>
            </a:r>
            <a:r>
              <a:rPr lang="en-US" sz="3200" dirty="0" smtClean="0">
                <a:latin typeface="Comic Sans MS" pitchFamily="66" charset="0"/>
              </a:rPr>
              <a:t>I</a:t>
            </a:r>
            <a:r>
              <a:rPr lang="en-US" sz="3200" baseline="-25000" dirty="0" smtClean="0">
                <a:latin typeface="Comic Sans MS" pitchFamily="66" charset="0"/>
              </a:rPr>
              <a:t>2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ru-RU" sz="3200" dirty="0" smtClean="0">
                <a:latin typeface="Comic Sans MS" pitchFamily="66" charset="0"/>
              </a:rPr>
              <a:t>  </a:t>
            </a:r>
            <a:r>
              <a:rPr lang="en-US" sz="3200" dirty="0" smtClean="0">
                <a:latin typeface="Comic Sans MS" pitchFamily="66" charset="0"/>
              </a:rPr>
              <a:t>+ H</a:t>
            </a:r>
            <a:r>
              <a:rPr lang="en-US" sz="3200" baseline="-25000" dirty="0" smtClean="0">
                <a:latin typeface="Comic Sans MS" pitchFamily="66" charset="0"/>
              </a:rPr>
              <a:t>2</a:t>
            </a:r>
            <a:r>
              <a:rPr lang="en-US" sz="3200" dirty="0" smtClean="0">
                <a:latin typeface="Comic Sans MS" pitchFamily="66" charset="0"/>
              </a:rPr>
              <a:t>O </a:t>
            </a:r>
            <a:r>
              <a:rPr lang="ru-RU" sz="3200" dirty="0" smtClean="0">
                <a:latin typeface="Comic Sans MS" pitchFamily="66" charset="0"/>
              </a:rPr>
              <a:t> </a:t>
            </a:r>
            <a:r>
              <a:rPr lang="en-US" sz="3200" dirty="0" smtClean="0">
                <a:latin typeface="Comic Sans MS" pitchFamily="66" charset="0"/>
              </a:rPr>
              <a:t>→ HI + HIO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b="1" dirty="0">
              <a:latin typeface="Comic Sans MS" pitchFamily="66" charset="0"/>
            </a:endParaRPr>
          </a:p>
        </p:txBody>
      </p:sp>
      <p:pic>
        <p:nvPicPr>
          <p:cNvPr id="5" name="Picture 16" descr="f1f83cfccf7fae8472e807aeb43f755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589240"/>
            <a:ext cx="3333750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671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387424"/>
            <a:ext cx="8075240" cy="1805062"/>
          </a:xfrm>
        </p:spPr>
        <p:txBody>
          <a:bodyPr/>
          <a:lstStyle/>
          <a:p>
            <a:r>
              <a:rPr lang="ru-RU" sz="3600" dirty="0" smtClean="0">
                <a:latin typeface="Comic Sans MS" pitchFamily="66" charset="0"/>
              </a:rPr>
              <a:t>Химические свойства</a:t>
            </a:r>
            <a:endParaRPr lang="ru-RU" sz="3600" dirty="0"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052736"/>
            <a:ext cx="9036496" cy="5328592"/>
          </a:xfrm>
        </p:spPr>
        <p:txBody>
          <a:bodyPr/>
          <a:lstStyle/>
          <a:p>
            <a:r>
              <a:rPr lang="ru-RU" b="1" dirty="0" smtClean="0">
                <a:latin typeface="Comic Sans MS" pitchFamily="66" charset="0"/>
              </a:rPr>
              <a:t>  </a:t>
            </a:r>
          </a:p>
          <a:p>
            <a:pPr marL="0" indent="0">
              <a:buNone/>
            </a:pPr>
            <a:r>
              <a:rPr lang="ru-RU" b="1" dirty="0" smtClean="0">
                <a:latin typeface="Comic Sans MS" pitchFamily="66" charset="0"/>
              </a:rPr>
              <a:t>Взаимодействие со сложными веществами:</a:t>
            </a:r>
          </a:p>
          <a:p>
            <a:pPr marL="0" indent="0">
              <a:buNone/>
            </a:pPr>
            <a:r>
              <a:rPr lang="ru-RU" b="1" dirty="0">
                <a:latin typeface="Comic Sans MS" pitchFamily="66" charset="0"/>
              </a:rPr>
              <a:t>Б</a:t>
            </a:r>
            <a:r>
              <a:rPr lang="ru-RU" b="1" dirty="0" smtClean="0">
                <a:latin typeface="Comic Sans MS" pitchFamily="66" charset="0"/>
              </a:rPr>
              <a:t>) «ряд активности» галогенов</a:t>
            </a:r>
          </a:p>
          <a:p>
            <a:pPr marL="0" indent="0" algn="ctr">
              <a:buNone/>
            </a:pPr>
            <a:r>
              <a:rPr lang="ru-RU" dirty="0" smtClean="0">
                <a:latin typeface="Comic Sans MS" pitchFamily="66" charset="0"/>
              </a:rPr>
              <a:t>  </a:t>
            </a:r>
            <a:r>
              <a:rPr lang="ru-RU" sz="3200" dirty="0" smtClean="0">
                <a:solidFill>
                  <a:srgbClr val="FF0000"/>
                </a:solidFill>
                <a:latin typeface="Comic Sans MS" pitchFamily="66" charset="0"/>
              </a:rPr>
              <a:t>  </a:t>
            </a: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  <a:hlinkClick r:id="rId2" action="ppaction://hlinkfile"/>
              </a:rPr>
              <a:t>F</a:t>
            </a:r>
            <a:r>
              <a:rPr lang="en-US" sz="3200" baseline="-25000" dirty="0" smtClean="0">
                <a:solidFill>
                  <a:srgbClr val="FF0000"/>
                </a:solidFill>
                <a:latin typeface="Comic Sans MS" pitchFamily="66" charset="0"/>
                <a:hlinkClick r:id="rId2" action="ppaction://hlinkfile"/>
              </a:rPr>
              <a:t>2</a:t>
            </a:r>
            <a:r>
              <a:rPr lang="ru-RU" sz="3200" baseline="-25000" dirty="0" smtClean="0">
                <a:solidFill>
                  <a:srgbClr val="FF0000"/>
                </a:solidFill>
                <a:latin typeface="Comic Sans MS" pitchFamily="66" charset="0"/>
                <a:hlinkClick r:id="rId2" action="ppaction://hlinkfile"/>
              </a:rPr>
              <a:t> </a:t>
            </a:r>
            <a:r>
              <a:rPr lang="ru-RU" sz="3200" dirty="0" smtClean="0">
                <a:solidFill>
                  <a:srgbClr val="FF0000"/>
                </a:solidFill>
                <a:latin typeface="Comic Sans MS" pitchFamily="66" charset="0"/>
                <a:hlinkClick r:id="rId2" action="ppaction://hlinkfile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  <a:hlinkClick r:id="rId2" action="ppaction://hlinkfile"/>
              </a:rPr>
              <a:t>&gt; Cl</a:t>
            </a:r>
            <a:r>
              <a:rPr lang="en-US" sz="3200" baseline="-25000" dirty="0" smtClean="0">
                <a:solidFill>
                  <a:srgbClr val="FF0000"/>
                </a:solidFill>
                <a:latin typeface="Comic Sans MS" pitchFamily="66" charset="0"/>
                <a:hlinkClick r:id="rId2" action="ppaction://hlinkfile"/>
              </a:rPr>
              <a:t>2 </a:t>
            </a: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  <a:hlinkClick r:id="rId2" action="ppaction://hlinkfile"/>
              </a:rPr>
              <a:t> &gt; Br</a:t>
            </a:r>
            <a:r>
              <a:rPr lang="en-US" sz="3200" baseline="-25000" dirty="0" smtClean="0">
                <a:solidFill>
                  <a:srgbClr val="FF0000"/>
                </a:solidFill>
                <a:latin typeface="Comic Sans MS" pitchFamily="66" charset="0"/>
                <a:hlinkClick r:id="rId2" action="ppaction://hlinkfile"/>
              </a:rPr>
              <a:t>2 </a:t>
            </a: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  <a:hlinkClick r:id="rId2" action="ppaction://hlinkfile"/>
              </a:rPr>
              <a:t>&gt; I</a:t>
            </a:r>
            <a:r>
              <a:rPr lang="en-US" sz="3200" baseline="-25000" dirty="0" smtClean="0">
                <a:solidFill>
                  <a:srgbClr val="FF0000"/>
                </a:solidFill>
                <a:latin typeface="Comic Sans MS" pitchFamily="66" charset="0"/>
                <a:hlinkClick r:id="rId2" action="ppaction://hlinkfile"/>
              </a:rPr>
              <a:t>2</a:t>
            </a:r>
            <a:endParaRPr lang="en-US" sz="3200" baseline="-25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3200" dirty="0" smtClean="0">
                <a:latin typeface="Comic Sans MS" pitchFamily="66" charset="0"/>
              </a:rPr>
              <a:t>2KBr</a:t>
            </a:r>
            <a:r>
              <a:rPr lang="en-US" sz="3200" baseline="-25000" dirty="0" smtClean="0">
                <a:latin typeface="Comic Sans MS" pitchFamily="66" charset="0"/>
              </a:rPr>
              <a:t>   </a:t>
            </a:r>
            <a:r>
              <a:rPr lang="en-US" sz="3200" dirty="0" smtClean="0">
                <a:latin typeface="Comic Sans MS" pitchFamily="66" charset="0"/>
              </a:rPr>
              <a:t>+  Cl</a:t>
            </a:r>
            <a:r>
              <a:rPr lang="en-US" sz="3200" baseline="-25000" dirty="0" smtClean="0">
                <a:latin typeface="Comic Sans MS" pitchFamily="66" charset="0"/>
              </a:rPr>
              <a:t>2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ru-RU" sz="3200" dirty="0" smtClean="0">
                <a:latin typeface="Comic Sans MS" pitchFamily="66" charset="0"/>
              </a:rPr>
              <a:t>  </a:t>
            </a:r>
            <a:r>
              <a:rPr lang="en-US" sz="3200" dirty="0" smtClean="0">
                <a:latin typeface="Comic Sans MS" pitchFamily="66" charset="0"/>
              </a:rPr>
              <a:t>→ </a:t>
            </a:r>
            <a:r>
              <a:rPr lang="en-US" sz="3200" dirty="0" smtClean="0">
                <a:latin typeface="Comic Sans MS" pitchFamily="66" charset="0"/>
                <a:cs typeface="Times New Roman" pitchFamily="18" charset="0"/>
              </a:rPr>
              <a:t>Br</a:t>
            </a:r>
            <a:r>
              <a:rPr lang="ru-RU" sz="3200" baseline="-30000" dirty="0" smtClean="0">
                <a:latin typeface="Comic Sans MS" pitchFamily="66" charset="0"/>
                <a:cs typeface="Times New Roman" pitchFamily="18" charset="0"/>
              </a:rPr>
              <a:t>2</a:t>
            </a:r>
            <a:r>
              <a:rPr lang="ru-RU" sz="3200" dirty="0" smtClean="0">
                <a:latin typeface="Comic Sans MS" pitchFamily="66" charset="0"/>
                <a:cs typeface="Times New Roman" pitchFamily="18" charset="0"/>
              </a:rPr>
              <a:t> + 2К</a:t>
            </a:r>
            <a:r>
              <a:rPr lang="en-US" sz="3200" dirty="0" err="1" smtClean="0">
                <a:latin typeface="Comic Sans MS" pitchFamily="66" charset="0"/>
                <a:cs typeface="Times New Roman" pitchFamily="18" charset="0"/>
              </a:rPr>
              <a:t>Cl</a:t>
            </a:r>
            <a:endParaRPr lang="en-US" sz="3200" b="1" dirty="0" smtClean="0">
              <a:latin typeface="Comic Sans MS" pitchFamily="66" charset="0"/>
            </a:endParaRP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n-US" sz="3200" dirty="0" smtClean="0">
                <a:latin typeface="Comic Sans MS" pitchFamily="66" charset="0"/>
              </a:rPr>
              <a:t>2KI   </a:t>
            </a:r>
            <a:r>
              <a:rPr lang="en-US" sz="3200" baseline="-25000" dirty="0" smtClean="0">
                <a:latin typeface="Comic Sans MS" pitchFamily="66" charset="0"/>
              </a:rPr>
              <a:t> 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>
                <a:latin typeface="Comic Sans MS" pitchFamily="66" charset="0"/>
              </a:rPr>
              <a:t>+  Cl</a:t>
            </a:r>
            <a:r>
              <a:rPr lang="en-US" sz="3200" baseline="-25000" dirty="0">
                <a:latin typeface="Comic Sans MS" pitchFamily="66" charset="0"/>
              </a:rPr>
              <a:t>2</a:t>
            </a:r>
            <a:r>
              <a:rPr lang="ru-RU" sz="3200" dirty="0">
                <a:latin typeface="Comic Sans MS" pitchFamily="66" charset="0"/>
                <a:cs typeface="Times New Roman" pitchFamily="18" charset="0"/>
              </a:rPr>
              <a:t>   </a:t>
            </a:r>
            <a:r>
              <a:rPr lang="en-US" sz="3200" dirty="0">
                <a:latin typeface="Comic Sans MS" pitchFamily="66" charset="0"/>
              </a:rPr>
              <a:t>→</a:t>
            </a:r>
            <a:r>
              <a:rPr lang="ru-RU" sz="3200" dirty="0">
                <a:latin typeface="Comic Sans MS" pitchFamily="66" charset="0"/>
                <a:cs typeface="Times New Roman" pitchFamily="18" charset="0"/>
              </a:rPr>
              <a:t>  </a:t>
            </a:r>
            <a:r>
              <a:rPr lang="en-US" sz="3200" dirty="0">
                <a:latin typeface="Comic Sans MS" pitchFamily="66" charset="0"/>
                <a:cs typeface="Times New Roman" pitchFamily="18" charset="0"/>
              </a:rPr>
              <a:t>I</a:t>
            </a:r>
            <a:r>
              <a:rPr lang="ru-RU" sz="3200" baseline="-30000" dirty="0">
                <a:latin typeface="Comic Sans MS" pitchFamily="66" charset="0"/>
                <a:cs typeface="Times New Roman" pitchFamily="18" charset="0"/>
              </a:rPr>
              <a:t>2</a:t>
            </a:r>
            <a:r>
              <a:rPr lang="en-US" sz="3200" baseline="-300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3200" dirty="0">
                <a:latin typeface="Comic Sans MS" pitchFamily="66" charset="0"/>
                <a:cs typeface="Times New Roman" pitchFamily="18" charset="0"/>
              </a:rPr>
              <a:t> +</a:t>
            </a:r>
            <a:r>
              <a:rPr lang="en-US" sz="32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3200" dirty="0">
                <a:latin typeface="Comic Sans MS" pitchFamily="66" charset="0"/>
                <a:cs typeface="Times New Roman" pitchFamily="18" charset="0"/>
              </a:rPr>
              <a:t> 2К</a:t>
            </a:r>
            <a:r>
              <a:rPr lang="en-US" sz="3200" dirty="0" err="1" smtClean="0">
                <a:latin typeface="Comic Sans MS" pitchFamily="66" charset="0"/>
                <a:cs typeface="Times New Roman" pitchFamily="18" charset="0"/>
              </a:rPr>
              <a:t>Cl</a:t>
            </a:r>
            <a:endParaRPr lang="en-US" sz="3200" dirty="0" smtClean="0">
              <a:latin typeface="Comic Sans MS" pitchFamily="66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n-US" sz="3200" dirty="0"/>
              <a:t>2KI   </a:t>
            </a:r>
            <a:r>
              <a:rPr lang="en-US" sz="3200" baseline="-25000" dirty="0"/>
              <a:t> </a:t>
            </a:r>
            <a:r>
              <a:rPr lang="en-US" sz="3200" dirty="0"/>
              <a:t> + </a:t>
            </a:r>
            <a:r>
              <a:rPr lang="en-US" sz="3200" dirty="0">
                <a:cs typeface="Times New Roman" pitchFamily="18" charset="0"/>
              </a:rPr>
              <a:t>Br</a:t>
            </a:r>
            <a:r>
              <a:rPr lang="ru-RU" sz="3200" baseline="-30000" dirty="0">
                <a:cs typeface="Times New Roman" pitchFamily="18" charset="0"/>
              </a:rPr>
              <a:t>2</a:t>
            </a:r>
            <a:r>
              <a:rPr lang="ru-RU" sz="3200" dirty="0">
                <a:cs typeface="Times New Roman" pitchFamily="18" charset="0"/>
              </a:rPr>
              <a:t>   </a:t>
            </a:r>
            <a:r>
              <a:rPr lang="en-US" sz="3200" dirty="0"/>
              <a:t>→</a:t>
            </a:r>
            <a:r>
              <a:rPr lang="ru-RU" sz="3200" dirty="0">
                <a:cs typeface="Times New Roman" pitchFamily="18" charset="0"/>
              </a:rPr>
              <a:t>  </a:t>
            </a:r>
            <a:r>
              <a:rPr lang="en-US" sz="3200" dirty="0">
                <a:cs typeface="Times New Roman" pitchFamily="18" charset="0"/>
              </a:rPr>
              <a:t>I</a:t>
            </a:r>
            <a:r>
              <a:rPr lang="ru-RU" sz="3200" baseline="-30000" dirty="0">
                <a:cs typeface="Times New Roman" pitchFamily="18" charset="0"/>
              </a:rPr>
              <a:t>2</a:t>
            </a:r>
            <a:r>
              <a:rPr lang="en-US" sz="3200" baseline="-30000" dirty="0">
                <a:cs typeface="Times New Roman" pitchFamily="18" charset="0"/>
              </a:rPr>
              <a:t> </a:t>
            </a:r>
            <a:r>
              <a:rPr lang="ru-RU" sz="3200" dirty="0">
                <a:cs typeface="Times New Roman" pitchFamily="18" charset="0"/>
              </a:rPr>
              <a:t> +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ru-RU" sz="3200" dirty="0">
                <a:cs typeface="Times New Roman" pitchFamily="18" charset="0"/>
              </a:rPr>
              <a:t> 2К</a:t>
            </a:r>
            <a:r>
              <a:rPr lang="en-US" sz="3200" dirty="0" err="1">
                <a:cs typeface="Times New Roman" pitchFamily="18" charset="0"/>
              </a:rPr>
              <a:t>Cl</a:t>
            </a:r>
            <a:endParaRPr lang="en-US" sz="3200" b="1" dirty="0"/>
          </a:p>
          <a:p>
            <a:pPr marL="0" indent="0" algn="just">
              <a:buNone/>
              <a:defRPr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В) с органическими веществами:</a:t>
            </a:r>
          </a:p>
          <a:p>
            <a:pPr marL="0" indent="0" algn="just">
              <a:buNone/>
              <a:defRPr/>
            </a:pPr>
            <a:r>
              <a:rPr lang="ru-RU" dirty="0" smtClean="0">
                <a:latin typeface="Comic Sans MS" pitchFamily="66" charset="0"/>
              </a:rPr>
              <a:t>     </a:t>
            </a:r>
            <a:r>
              <a:rPr lang="en-US" dirty="0" smtClean="0">
                <a:latin typeface="Comic Sans MS" pitchFamily="66" charset="0"/>
                <a:hlinkClick r:id="rId3" action="ppaction://hlinkfile"/>
              </a:rPr>
              <a:t>I</a:t>
            </a:r>
            <a:r>
              <a:rPr lang="en-US" baseline="-25000" dirty="0" smtClean="0">
                <a:latin typeface="Comic Sans MS" pitchFamily="66" charset="0"/>
                <a:hlinkClick r:id="rId3" action="ppaction://hlinkfile"/>
              </a:rPr>
              <a:t>2</a:t>
            </a:r>
            <a:r>
              <a:rPr lang="en-US" dirty="0" smtClean="0">
                <a:latin typeface="Comic Sans MS" pitchFamily="66" charset="0"/>
                <a:hlinkClick r:id="rId3" action="ppaction://hlinkfile"/>
              </a:rPr>
              <a:t> </a:t>
            </a:r>
            <a:r>
              <a:rPr lang="ru-RU" dirty="0" smtClean="0">
                <a:latin typeface="Comic Sans MS" pitchFamily="66" charset="0"/>
                <a:hlinkClick r:id="rId3" action="ppaction://hlinkfile"/>
              </a:rPr>
              <a:t> </a:t>
            </a:r>
            <a:r>
              <a:rPr lang="en-US" dirty="0" smtClean="0">
                <a:latin typeface="Comic Sans MS" pitchFamily="66" charset="0"/>
                <a:hlinkClick r:id="rId3" action="ppaction://hlinkfile"/>
              </a:rPr>
              <a:t>+</a:t>
            </a:r>
            <a:r>
              <a:rPr lang="en-US" dirty="0" smtClean="0">
                <a:hlinkClick r:id="rId3" action="ppaction://hlinkfile"/>
              </a:rPr>
              <a:t> </a:t>
            </a:r>
            <a:r>
              <a:rPr lang="ru-RU" dirty="0" smtClean="0">
                <a:latin typeface="Comic Sans MS" pitchFamily="66" charset="0"/>
                <a:hlinkClick r:id="rId3" action="ppaction://hlinkfile"/>
              </a:rPr>
              <a:t>крахмал</a:t>
            </a:r>
            <a:r>
              <a:rPr lang="ru-RU" dirty="0" smtClean="0">
                <a:hlinkClick r:id="rId3" action="ppaction://hlinkfile"/>
              </a:rPr>
              <a:t> </a:t>
            </a:r>
            <a:r>
              <a:rPr lang="en-US" dirty="0" smtClean="0">
                <a:hlinkClick r:id="rId3" action="ppaction://hlinkfile"/>
              </a:rPr>
              <a:t>→</a:t>
            </a:r>
            <a:r>
              <a:rPr lang="ru-RU" dirty="0" smtClean="0">
                <a:cs typeface="Times New Roman" pitchFamily="18" charset="0"/>
                <a:hlinkClick r:id="rId3" action="ppaction://hlinkfile"/>
              </a:rPr>
              <a:t> </a:t>
            </a:r>
            <a:endParaRPr lang="ru-RU" b="1" dirty="0" smtClean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75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Рисунок 8" descr="Публикация3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9" t="28125" b="30208"/>
          <a:stretch>
            <a:fillRect/>
          </a:stretch>
        </p:blipFill>
        <p:spPr bwMode="auto">
          <a:xfrm>
            <a:off x="34290" y="955675"/>
            <a:ext cx="9131300" cy="580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00125" y="1071563"/>
            <a:ext cx="3143250" cy="20928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ru-RU" sz="4000" b="1" dirty="0" smtClean="0">
              <a:solidFill>
                <a:srgbClr val="C00000"/>
              </a:solidFill>
              <a:latin typeface="+mj-lt"/>
            </a:endParaRPr>
          </a:p>
          <a:p>
            <a:pPr algn="ctr">
              <a:defRPr/>
            </a:pPr>
            <a:r>
              <a:rPr lang="en-US" sz="4000" b="1" dirty="0" smtClean="0">
                <a:solidFill>
                  <a:srgbClr val="C00000"/>
                </a:solidFill>
                <a:latin typeface="+mj-lt"/>
              </a:rPr>
              <a:t>F</a:t>
            </a:r>
            <a:r>
              <a:rPr lang="en-US" sz="4000" b="1" dirty="0" smtClean="0">
                <a:solidFill>
                  <a:srgbClr val="003300"/>
                </a:solidFill>
                <a:latin typeface="+mj-lt"/>
              </a:rPr>
              <a:t> </a:t>
            </a:r>
            <a:endParaRPr lang="en-US" sz="4000" b="1" dirty="0">
              <a:solidFill>
                <a:srgbClr val="003300"/>
              </a:solidFill>
              <a:latin typeface="+mj-lt"/>
            </a:endParaRPr>
          </a:p>
          <a:p>
            <a:pPr algn="ctr">
              <a:defRPr/>
            </a:pPr>
            <a:r>
              <a:rPr lang="be-BY" sz="3200" b="1" dirty="0">
                <a:solidFill>
                  <a:srgbClr val="003300"/>
                </a:solidFill>
                <a:latin typeface="Comic Sans MS" pitchFamily="66" charset="0"/>
              </a:rPr>
              <a:t>Кости, зубы</a:t>
            </a:r>
            <a:endParaRPr lang="ru-RU" sz="3200" b="1" dirty="0">
              <a:solidFill>
                <a:srgbClr val="003300"/>
              </a:solidFill>
              <a:latin typeface="Comic Sans MS" pitchFamily="66" charset="0"/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599940" y="764704"/>
            <a:ext cx="454406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4000" b="1" dirty="0" smtClean="0">
              <a:solidFill>
                <a:srgbClr val="C00000"/>
              </a:solidFill>
              <a:latin typeface="+mj-lt"/>
            </a:endParaRPr>
          </a:p>
          <a:p>
            <a:pPr algn="ctr"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+mj-lt"/>
              </a:rPr>
              <a:t>С</a:t>
            </a:r>
            <a:r>
              <a:rPr lang="en-US" sz="4000" b="1" dirty="0">
                <a:solidFill>
                  <a:srgbClr val="C00000"/>
                </a:solidFill>
                <a:latin typeface="+mj-lt"/>
              </a:rPr>
              <a:t>l</a:t>
            </a:r>
          </a:p>
          <a:p>
            <a:pPr algn="ctr">
              <a:defRPr/>
            </a:pPr>
            <a:r>
              <a:rPr lang="ru-RU" sz="3200" b="1" dirty="0">
                <a:solidFill>
                  <a:srgbClr val="003300"/>
                </a:solidFill>
                <a:latin typeface="Comic Sans MS" pitchFamily="66" charset="0"/>
              </a:rPr>
              <a:t>Кровь, желудочный сок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11559" y="3611403"/>
            <a:ext cx="3531815" cy="30777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4000" b="1" dirty="0" smtClean="0">
              <a:solidFill>
                <a:srgbClr val="C00000"/>
              </a:solidFill>
              <a:latin typeface="+mj-lt"/>
            </a:endParaRPr>
          </a:p>
          <a:p>
            <a:pPr algn="ctr">
              <a:defRPr/>
            </a:pPr>
            <a:r>
              <a:rPr lang="en-US" sz="4000" b="1" dirty="0" smtClean="0">
                <a:solidFill>
                  <a:srgbClr val="C00000"/>
                </a:solidFill>
                <a:latin typeface="+mj-lt"/>
              </a:rPr>
              <a:t>Br</a:t>
            </a:r>
            <a:endParaRPr lang="ru-RU" sz="4000" b="1" dirty="0">
              <a:solidFill>
                <a:srgbClr val="C00000"/>
              </a:solidFill>
              <a:latin typeface="+mj-lt"/>
            </a:endParaRPr>
          </a:p>
          <a:p>
            <a:pPr algn="ctr">
              <a:defRPr/>
            </a:pPr>
            <a:r>
              <a:rPr lang="ru-RU" sz="3200" b="1" dirty="0">
                <a:solidFill>
                  <a:srgbClr val="003300"/>
                </a:solidFill>
                <a:latin typeface="Comic Sans MS" pitchFamily="66" charset="0"/>
              </a:rPr>
              <a:t>Регуляция нервных процессов</a:t>
            </a:r>
          </a:p>
          <a:p>
            <a:pPr>
              <a:defRPr/>
            </a:pPr>
            <a:endParaRPr lang="ru-RU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3438" y="3857625"/>
            <a:ext cx="4249042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4000" b="1" dirty="0" smtClean="0">
              <a:solidFill>
                <a:srgbClr val="C00000"/>
              </a:solidFill>
              <a:latin typeface="+mj-lt"/>
            </a:endParaRPr>
          </a:p>
          <a:p>
            <a:pPr algn="ctr">
              <a:defRPr/>
            </a:pPr>
            <a:r>
              <a:rPr lang="en-US" sz="4000" b="1" dirty="0" smtClean="0">
                <a:solidFill>
                  <a:srgbClr val="C00000"/>
                </a:solidFill>
                <a:latin typeface="+mj-lt"/>
              </a:rPr>
              <a:t>I</a:t>
            </a:r>
            <a:endParaRPr lang="ru-RU" sz="4000" b="1" dirty="0">
              <a:solidFill>
                <a:srgbClr val="C00000"/>
              </a:solidFill>
              <a:latin typeface="+mj-lt"/>
            </a:endParaRPr>
          </a:p>
          <a:p>
            <a:pPr algn="ctr">
              <a:defRPr/>
            </a:pPr>
            <a:r>
              <a:rPr lang="ru-RU" sz="3200" b="1" dirty="0">
                <a:solidFill>
                  <a:srgbClr val="003300"/>
                </a:solidFill>
                <a:latin typeface="Comic Sans MS" pitchFamily="66" charset="0"/>
              </a:rPr>
              <a:t>Регуляция обмена веществ</a:t>
            </a: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851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935038" y="1557338"/>
            <a:ext cx="7272337" cy="576262"/>
          </a:xfrm>
          <a:prstGeom prst="rect">
            <a:avLst/>
          </a:prstGeom>
          <a:solidFill>
            <a:srgbClr val="D5EFE9">
              <a:alpha val="3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928688" y="2357438"/>
            <a:ext cx="7272337" cy="576262"/>
          </a:xfrm>
          <a:prstGeom prst="rect">
            <a:avLst/>
          </a:prstGeom>
          <a:solidFill>
            <a:srgbClr val="D5EFE9">
              <a:alpha val="3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7" name="Rectangle 8"/>
          <p:cNvSpPr>
            <a:spLocks noChangeArrowheads="1"/>
          </p:cNvSpPr>
          <p:nvPr/>
        </p:nvSpPr>
        <p:spPr bwMode="auto">
          <a:xfrm>
            <a:off x="928688" y="3214688"/>
            <a:ext cx="7272337" cy="576262"/>
          </a:xfrm>
          <a:prstGeom prst="rect">
            <a:avLst/>
          </a:prstGeom>
          <a:solidFill>
            <a:srgbClr val="D5EFE9">
              <a:alpha val="3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8" name="Rectangle 9"/>
          <p:cNvSpPr>
            <a:spLocks noChangeArrowheads="1"/>
          </p:cNvSpPr>
          <p:nvPr/>
        </p:nvSpPr>
        <p:spPr bwMode="auto">
          <a:xfrm>
            <a:off x="928688" y="4071938"/>
            <a:ext cx="7272337" cy="576262"/>
          </a:xfrm>
          <a:prstGeom prst="rect">
            <a:avLst/>
          </a:prstGeom>
          <a:solidFill>
            <a:srgbClr val="D5EFE9">
              <a:alpha val="3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9" name="Rectangle 10"/>
          <p:cNvSpPr>
            <a:spLocks noChangeArrowheads="1"/>
          </p:cNvSpPr>
          <p:nvPr/>
        </p:nvSpPr>
        <p:spPr bwMode="auto">
          <a:xfrm>
            <a:off x="928688" y="4857750"/>
            <a:ext cx="7272337" cy="576263"/>
          </a:xfrm>
          <a:prstGeom prst="rect">
            <a:avLst/>
          </a:prstGeom>
          <a:solidFill>
            <a:srgbClr val="D5EFE9">
              <a:alpha val="3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0" name="AutoShape 1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258888" y="1557338"/>
            <a:ext cx="6119812" cy="585787"/>
          </a:xfrm>
          <a:prstGeom prst="roundRect">
            <a:avLst>
              <a:gd name="adj" fmla="val 16667"/>
            </a:avLst>
          </a:prstGeom>
          <a:solidFill>
            <a:srgbClr val="7CE8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400" b="1" dirty="0">
                <a:latin typeface="Comic Sans MS" pitchFamily="66" charset="0"/>
              </a:rPr>
              <a:t>1. История открытия галогенов</a:t>
            </a:r>
          </a:p>
        </p:txBody>
      </p:sp>
      <p:sp>
        <p:nvSpPr>
          <p:cNvPr id="3081" name="AutoShape 1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85875" y="2357438"/>
            <a:ext cx="6119813" cy="577850"/>
          </a:xfrm>
          <a:prstGeom prst="roundRect">
            <a:avLst>
              <a:gd name="adj" fmla="val 16667"/>
            </a:avLst>
          </a:prstGeom>
          <a:solidFill>
            <a:srgbClr val="7CE8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400" b="1" dirty="0">
                <a:latin typeface="Comic Sans MS" pitchFamily="66" charset="0"/>
              </a:rPr>
              <a:t>2. Положение в </a:t>
            </a:r>
            <a:r>
              <a:rPr lang="ru-RU" sz="2400" b="1" dirty="0" smtClean="0">
                <a:latin typeface="Comic Sans MS" pitchFamily="66" charset="0"/>
              </a:rPr>
              <a:t>ПСХЭ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3082" name="AutoShape 1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285875" y="3214688"/>
            <a:ext cx="6119813" cy="569912"/>
          </a:xfrm>
          <a:prstGeom prst="roundRect">
            <a:avLst>
              <a:gd name="adj" fmla="val 16667"/>
            </a:avLst>
          </a:prstGeom>
          <a:solidFill>
            <a:srgbClr val="7CE8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400" b="1" dirty="0">
                <a:latin typeface="Comic Sans MS" pitchFamily="66" charset="0"/>
              </a:rPr>
              <a:t>3. Химические свойства</a:t>
            </a:r>
          </a:p>
        </p:txBody>
      </p:sp>
      <p:sp>
        <p:nvSpPr>
          <p:cNvPr id="3083" name="AutoShape 1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1285875" y="4071938"/>
            <a:ext cx="6119813" cy="561975"/>
          </a:xfrm>
          <a:prstGeom prst="roundRect">
            <a:avLst>
              <a:gd name="adj" fmla="val 16667"/>
            </a:avLst>
          </a:prstGeom>
          <a:solidFill>
            <a:srgbClr val="7CE8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400" b="1" dirty="0">
                <a:latin typeface="Comic Sans MS" pitchFamily="66" charset="0"/>
              </a:rPr>
              <a:t>4. Применение</a:t>
            </a:r>
          </a:p>
        </p:txBody>
      </p:sp>
      <p:sp>
        <p:nvSpPr>
          <p:cNvPr id="3084" name="AutoShape 1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285875" y="4857750"/>
            <a:ext cx="6119813" cy="561975"/>
          </a:xfrm>
          <a:prstGeom prst="roundRect">
            <a:avLst>
              <a:gd name="adj" fmla="val 16667"/>
            </a:avLst>
          </a:prstGeom>
          <a:solidFill>
            <a:srgbClr val="7CE8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400" b="1" dirty="0">
                <a:latin typeface="Comic Sans MS" pitchFamily="66" charset="0"/>
              </a:rPr>
              <a:t>5.Проверка знаний</a:t>
            </a:r>
          </a:p>
        </p:txBody>
      </p:sp>
      <p:sp>
        <p:nvSpPr>
          <p:cNvPr id="3085" name="AutoShape 1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092950" y="908050"/>
            <a:ext cx="1871663" cy="433388"/>
          </a:xfrm>
          <a:prstGeom prst="actionButtonBlank">
            <a:avLst/>
          </a:prstGeom>
          <a:solidFill>
            <a:srgbClr val="7CE8B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latin typeface="Comic Sans MS" pitchFamily="66" charset="0"/>
              </a:rPr>
              <a:t>Главная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285874" y="711130"/>
            <a:ext cx="60928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kern="10" dirty="0">
                <a:ln w="9525">
                  <a:noFill/>
                  <a:round/>
                  <a:headEnd/>
                  <a:tailEnd/>
                </a:ln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Arial Unicode MS"/>
                <a:cs typeface="Arial Unicode MS"/>
              </a:rPr>
              <a:t>Галогены</a:t>
            </a:r>
          </a:p>
        </p:txBody>
      </p:sp>
      <p:sp>
        <p:nvSpPr>
          <p:cNvPr id="3087" name="Rectangle 10"/>
          <p:cNvSpPr>
            <a:spLocks noChangeArrowheads="1"/>
          </p:cNvSpPr>
          <p:nvPr/>
        </p:nvSpPr>
        <p:spPr bwMode="auto">
          <a:xfrm>
            <a:off x="928688" y="5643563"/>
            <a:ext cx="7272337" cy="576262"/>
          </a:xfrm>
          <a:prstGeom prst="rect">
            <a:avLst/>
          </a:prstGeom>
          <a:solidFill>
            <a:srgbClr val="D5EFE9">
              <a:alpha val="3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8" name="AutoShape 17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1285875" y="5643563"/>
            <a:ext cx="6119813" cy="561975"/>
          </a:xfrm>
          <a:prstGeom prst="roundRect">
            <a:avLst>
              <a:gd name="adj" fmla="val 16667"/>
            </a:avLst>
          </a:prstGeom>
          <a:solidFill>
            <a:srgbClr val="7CE8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400" b="1" dirty="0">
                <a:latin typeface="Comic Sans MS" pitchFamily="66" charset="0"/>
              </a:rPr>
              <a:t>6.Домашнее задание. Итоги урока.</a:t>
            </a:r>
          </a:p>
        </p:txBody>
      </p:sp>
    </p:spTree>
    <p:extLst>
      <p:ext uri="{BB962C8B-B14F-4D97-AF65-F5344CB8AC3E}">
        <p14:creationId xmlns:p14="http://schemas.microsoft.com/office/powerpoint/2010/main" val="23613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Рисунок 9" descr="Публикация7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43" t="50000" r="17584" b="15625"/>
          <a:stretch>
            <a:fillRect/>
          </a:stretch>
        </p:blipFill>
        <p:spPr bwMode="auto">
          <a:xfrm>
            <a:off x="107156" y="692696"/>
            <a:ext cx="8786813" cy="6427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19872" y="1762928"/>
            <a:ext cx="236656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003300"/>
                </a:solidFill>
                <a:latin typeface="Comic Sans MS" pitchFamily="66" charset="0"/>
              </a:rPr>
              <a:t>Применение</a:t>
            </a:r>
            <a:r>
              <a:rPr lang="ru-RU" sz="2800" b="1" dirty="0">
                <a:latin typeface="Comic Sans MS" pitchFamily="66" charset="0"/>
              </a:rPr>
              <a:t> </a:t>
            </a:r>
            <a:endParaRPr lang="ru-RU" sz="2800" b="1" dirty="0" smtClean="0">
              <a:latin typeface="Comic Sans MS" pitchFamily="66" charset="0"/>
            </a:endParaRPr>
          </a:p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фтора</a:t>
            </a:r>
            <a:endParaRPr lang="ru-RU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1357313"/>
            <a:ext cx="192523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ru-RU" sz="3200" dirty="0" smtClean="0">
              <a:solidFill>
                <a:srgbClr val="003300"/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ru-RU" sz="3200" b="1" dirty="0" err="1" smtClean="0">
                <a:solidFill>
                  <a:srgbClr val="003300"/>
                </a:solidFill>
                <a:latin typeface="Comic Sans MS" pitchFamily="66" charset="0"/>
              </a:rPr>
              <a:t>Тефлон</a:t>
            </a:r>
            <a:endParaRPr lang="ru-RU" sz="3200" b="1" dirty="0">
              <a:solidFill>
                <a:srgbClr val="00330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4438" y="3929063"/>
            <a:ext cx="1928812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003300"/>
                </a:solidFill>
                <a:latin typeface="+mj-lt"/>
              </a:rPr>
              <a:t>  </a:t>
            </a:r>
            <a:endParaRPr lang="ru-RU" sz="3600" b="1" dirty="0" smtClean="0">
              <a:solidFill>
                <a:srgbClr val="003300"/>
              </a:solidFill>
              <a:latin typeface="+mj-lt"/>
            </a:endParaRPr>
          </a:p>
          <a:p>
            <a:pPr>
              <a:defRPr/>
            </a:pPr>
            <a:r>
              <a:rPr lang="ru-RU" sz="3600" b="1" dirty="0" smtClean="0">
                <a:solidFill>
                  <a:srgbClr val="003300"/>
                </a:solidFill>
                <a:latin typeface="+mj-lt"/>
              </a:rPr>
              <a:t>  </a:t>
            </a:r>
            <a:r>
              <a:rPr lang="ru-RU" sz="3600" b="1" dirty="0" smtClean="0">
                <a:solidFill>
                  <a:srgbClr val="003300"/>
                </a:solidFill>
                <a:latin typeface="Comic Sans MS" pitchFamily="66" charset="0"/>
              </a:rPr>
              <a:t>Фреон</a:t>
            </a:r>
            <a:endParaRPr lang="ru-RU" sz="3600" b="1" dirty="0">
              <a:solidFill>
                <a:srgbClr val="00330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14688" y="4714875"/>
            <a:ext cx="2500312" cy="18158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ru-RU" sz="2800" b="1" dirty="0" smtClean="0">
              <a:solidFill>
                <a:srgbClr val="003300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ru-RU" sz="2800" b="1" dirty="0">
                <a:solidFill>
                  <a:srgbClr val="003300"/>
                </a:solidFill>
                <a:latin typeface="Comic Sans MS" pitchFamily="66" charset="0"/>
              </a:rPr>
              <a:t> </a:t>
            </a:r>
            <a:r>
              <a:rPr lang="ru-RU" sz="2800" b="1" dirty="0" smtClean="0">
                <a:solidFill>
                  <a:srgbClr val="003300"/>
                </a:solidFill>
                <a:latin typeface="Comic Sans MS" pitchFamily="66" charset="0"/>
              </a:rPr>
              <a:t>Окислитель </a:t>
            </a:r>
            <a:r>
              <a:rPr lang="ru-RU" sz="2800" b="1" dirty="0">
                <a:solidFill>
                  <a:srgbClr val="003300"/>
                </a:solidFill>
                <a:latin typeface="Comic Sans MS" pitchFamily="66" charset="0"/>
              </a:rPr>
              <a:t>ракетного топлива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79406" y="1357313"/>
            <a:ext cx="2107406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2800" b="1" dirty="0" smtClean="0">
              <a:solidFill>
                <a:srgbClr val="003300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ru-RU" sz="2400" b="1" dirty="0" smtClean="0">
                <a:solidFill>
                  <a:srgbClr val="003300"/>
                </a:solidFill>
                <a:latin typeface="Comic Sans MS" pitchFamily="66" charset="0"/>
              </a:rPr>
              <a:t>Заменитель </a:t>
            </a:r>
            <a:r>
              <a:rPr lang="ru-RU" sz="2400" b="1" dirty="0">
                <a:solidFill>
                  <a:srgbClr val="003300"/>
                </a:solidFill>
                <a:latin typeface="Comic Sans MS" pitchFamily="66" charset="0"/>
              </a:rPr>
              <a:t>крови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86438" y="3929063"/>
            <a:ext cx="214312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003300"/>
                </a:solidFill>
                <a:latin typeface="Comic Sans MS" pitchFamily="66" charset="0"/>
              </a:rPr>
              <a:t>Фториды                  в зубных пастах </a:t>
            </a:r>
          </a:p>
        </p:txBody>
      </p:sp>
    </p:spTree>
    <p:extLst>
      <p:ext uri="{BB962C8B-B14F-4D97-AF65-F5344CB8AC3E}">
        <p14:creationId xmlns:p14="http://schemas.microsoft.com/office/powerpoint/2010/main" val="391511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Умножение 28"/>
          <p:cNvSpPr/>
          <p:nvPr/>
        </p:nvSpPr>
        <p:spPr bwMode="auto">
          <a:xfrm>
            <a:off x="1000125" y="1000125"/>
            <a:ext cx="7286625" cy="4429125"/>
          </a:xfrm>
          <a:prstGeom prst="mathMultiply">
            <a:avLst>
              <a:gd name="adj1" fmla="val 5634"/>
            </a:avLst>
          </a:prstGeom>
          <a:solidFill>
            <a:srgbClr val="7CE8BF"/>
          </a:solidFill>
          <a:ln w="9525" cap="flat" cmpd="sng" algn="ctr">
            <a:solidFill>
              <a:srgbClr val="7CE8B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pic>
        <p:nvPicPr>
          <p:cNvPr id="26628" name="Рисунок 3" descr="Публикация6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A"/>
              </a:clrFrom>
              <a:clrTo>
                <a:srgbClr val="FFFF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84" t="32291" r="10216" b="34375"/>
          <a:stretch>
            <a:fillRect/>
          </a:stretch>
        </p:blipFill>
        <p:spPr bwMode="auto">
          <a:xfrm>
            <a:off x="0" y="357188"/>
            <a:ext cx="9144000" cy="597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71813" y="2571750"/>
            <a:ext cx="2928937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rgbClr val="003300"/>
                </a:solidFill>
                <a:latin typeface="Comic Sans MS" pitchFamily="66" charset="0"/>
              </a:rPr>
              <a:t>Применение </a:t>
            </a:r>
            <a:r>
              <a:rPr lang="ru-RU" sz="3200" b="1" dirty="0">
                <a:solidFill>
                  <a:srgbClr val="C00000"/>
                </a:solidFill>
                <a:latin typeface="Comic Sans MS" pitchFamily="66" charset="0"/>
              </a:rPr>
              <a:t>хлора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00750" y="1000125"/>
            <a:ext cx="314325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atin typeface="Comic Sans MS" pitchFamily="66" charset="0"/>
              </a:rPr>
              <a:t>Отбеливатели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4500563"/>
            <a:ext cx="342900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003300"/>
                </a:solidFill>
                <a:latin typeface="Comic Sans MS" pitchFamily="66" charset="0"/>
              </a:rPr>
              <a:t>Производство </a:t>
            </a:r>
            <a:endParaRPr lang="en-US" sz="2800" b="1" dirty="0">
              <a:solidFill>
                <a:srgbClr val="003300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en-US" sz="2800" b="1" dirty="0" err="1">
                <a:solidFill>
                  <a:srgbClr val="003300"/>
                </a:solidFill>
                <a:latin typeface="Comic Sans MS" pitchFamily="66" charset="0"/>
              </a:rPr>
              <a:t>HCl</a:t>
            </a:r>
            <a:endParaRPr lang="ru-RU" sz="2800" b="1" dirty="0">
              <a:solidFill>
                <a:srgbClr val="0033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5000" y="4572000"/>
            <a:ext cx="342900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003300"/>
                </a:solidFill>
                <a:latin typeface="Comic Sans MS" pitchFamily="66" charset="0"/>
              </a:rPr>
              <a:t>Получение             </a:t>
            </a:r>
            <a:r>
              <a:rPr lang="ru-RU" sz="2800" b="1" dirty="0">
                <a:solidFill>
                  <a:srgbClr val="003300"/>
                </a:solidFill>
                <a:latin typeface="Comic Sans MS" pitchFamily="66" charset="0"/>
              </a:rPr>
              <a:t>брома, йода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5750" y="714375"/>
            <a:ext cx="2786063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atin typeface="Comic Sans MS" pitchFamily="66" charset="0"/>
              </a:rPr>
              <a:t>Дезинфекция воды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14688" y="714375"/>
            <a:ext cx="2786062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atin typeface="Comic Sans MS" pitchFamily="66" charset="0"/>
              </a:rPr>
              <a:t>Органические растворители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2643188"/>
            <a:ext cx="342900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003300"/>
                </a:solidFill>
                <a:latin typeface="Comic Sans MS" pitchFamily="66" charset="0"/>
              </a:rPr>
              <a:t>Лекарственные </a:t>
            </a:r>
            <a:r>
              <a:rPr lang="ru-RU" sz="2400" b="1" dirty="0">
                <a:solidFill>
                  <a:srgbClr val="003300"/>
                </a:solidFill>
                <a:latin typeface="Comic Sans MS" pitchFamily="66" charset="0"/>
              </a:rPr>
              <a:t>препараты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57875" y="2500313"/>
            <a:ext cx="3286125" cy="141577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000" b="1" dirty="0">
                <a:solidFill>
                  <a:srgbClr val="003300"/>
                </a:solidFill>
                <a:latin typeface="+mj-lt"/>
              </a:rPr>
              <a:t> </a:t>
            </a:r>
            <a:r>
              <a:rPr lang="ru-RU" sz="2800" b="1" dirty="0" smtClean="0">
                <a:solidFill>
                  <a:srgbClr val="003300"/>
                </a:solidFill>
                <a:latin typeface="Comic Sans MS" pitchFamily="66" charset="0"/>
              </a:rPr>
              <a:t>Хлорирование    </a:t>
            </a:r>
            <a:r>
              <a:rPr lang="ru-RU" sz="2800" b="1" dirty="0">
                <a:solidFill>
                  <a:srgbClr val="003300"/>
                </a:solidFill>
                <a:latin typeface="Comic Sans MS" pitchFamily="66" charset="0"/>
              </a:rPr>
              <a:t>органических веществ</a:t>
            </a:r>
            <a:endParaRPr lang="en-US" sz="2800" b="1" dirty="0">
              <a:solidFill>
                <a:srgbClr val="003300"/>
              </a:solidFill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00375" y="4429125"/>
            <a:ext cx="3214688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003300"/>
                </a:solidFill>
                <a:latin typeface="Comic Sans MS" pitchFamily="66" charset="0"/>
              </a:rPr>
              <a:t>Получение                </a:t>
            </a:r>
            <a:r>
              <a:rPr lang="ru-RU" sz="2400" b="1" dirty="0">
                <a:solidFill>
                  <a:srgbClr val="003300"/>
                </a:solidFill>
                <a:latin typeface="Comic Sans MS" pitchFamily="66" charset="0"/>
              </a:rPr>
              <a:t>неорганических хлоридов</a:t>
            </a:r>
          </a:p>
        </p:txBody>
      </p:sp>
      <p:sp>
        <p:nvSpPr>
          <p:cNvPr id="26638" name="Стрелка вверх 18"/>
          <p:cNvSpPr>
            <a:spLocks noChangeArrowheads="1"/>
          </p:cNvSpPr>
          <p:nvPr/>
        </p:nvSpPr>
        <p:spPr bwMode="auto">
          <a:xfrm>
            <a:off x="4429125" y="1857375"/>
            <a:ext cx="428625" cy="549275"/>
          </a:xfrm>
          <a:prstGeom prst="upArrow">
            <a:avLst>
              <a:gd name="adj1" fmla="val 50000"/>
              <a:gd name="adj2" fmla="val 49954"/>
            </a:avLst>
          </a:prstGeom>
          <a:solidFill>
            <a:srgbClr val="7CE8BF"/>
          </a:solidFill>
          <a:ln w="9525" algn="ctr">
            <a:solidFill>
              <a:srgbClr val="7CE8BF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6639" name="Стрелка вниз 19"/>
          <p:cNvSpPr>
            <a:spLocks noChangeArrowheads="1"/>
          </p:cNvSpPr>
          <p:nvPr/>
        </p:nvSpPr>
        <p:spPr bwMode="auto">
          <a:xfrm>
            <a:off x="4429125" y="3929063"/>
            <a:ext cx="412750" cy="549275"/>
          </a:xfrm>
          <a:prstGeom prst="downArrow">
            <a:avLst>
              <a:gd name="adj1" fmla="val 50000"/>
              <a:gd name="adj2" fmla="val 50009"/>
            </a:avLst>
          </a:prstGeom>
          <a:solidFill>
            <a:srgbClr val="7CE8BF"/>
          </a:solidFill>
          <a:ln w="9525" algn="ctr">
            <a:solidFill>
              <a:srgbClr val="7CE8BF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6640" name="Стрелка влево 20"/>
          <p:cNvSpPr>
            <a:spLocks noChangeArrowheads="1"/>
          </p:cNvSpPr>
          <p:nvPr/>
        </p:nvSpPr>
        <p:spPr bwMode="auto">
          <a:xfrm>
            <a:off x="2714625" y="3071813"/>
            <a:ext cx="571500" cy="500062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7CE8BF"/>
          </a:solidFill>
          <a:ln w="9525" algn="ctr">
            <a:solidFill>
              <a:srgbClr val="7CE8BF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6641" name="Стрелка вправо 21"/>
          <p:cNvSpPr>
            <a:spLocks noChangeArrowheads="1"/>
          </p:cNvSpPr>
          <p:nvPr/>
        </p:nvSpPr>
        <p:spPr bwMode="auto">
          <a:xfrm>
            <a:off x="5857875" y="3071813"/>
            <a:ext cx="406400" cy="42862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CE8BF"/>
          </a:solidFill>
          <a:ln w="9525" algn="ctr">
            <a:solidFill>
              <a:srgbClr val="7CE8BF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91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Рисунок 2" descr="Публикация1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9" t="14583" r="8743" b="33333"/>
          <a:stretch>
            <a:fillRect/>
          </a:stretch>
        </p:blipFill>
        <p:spPr bwMode="auto">
          <a:xfrm>
            <a:off x="86325" y="842168"/>
            <a:ext cx="8643938" cy="545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71813" y="2571750"/>
            <a:ext cx="2928937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ru-RU" sz="2800" b="1" dirty="0" smtClean="0">
              <a:solidFill>
                <a:srgbClr val="003300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ru-RU" sz="2800" b="1" dirty="0" smtClean="0">
                <a:solidFill>
                  <a:srgbClr val="003300"/>
                </a:solidFill>
                <a:latin typeface="Comic Sans MS" pitchFamily="66" charset="0"/>
              </a:rPr>
              <a:t>Применение </a:t>
            </a:r>
            <a:r>
              <a:rPr lang="ru-RU" sz="2800" b="1" dirty="0">
                <a:solidFill>
                  <a:srgbClr val="C00000"/>
                </a:solidFill>
                <a:latin typeface="Comic Sans MS" pitchFamily="66" charset="0"/>
              </a:rPr>
              <a:t>брома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99792" y="642938"/>
            <a:ext cx="365814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2000" b="1" dirty="0" smtClean="0">
              <a:solidFill>
                <a:srgbClr val="003300"/>
              </a:solidFill>
              <a:latin typeface="Comic Sans MS" pitchFamily="66" charset="0"/>
            </a:endParaRPr>
          </a:p>
          <a:p>
            <a:pPr algn="ctr">
              <a:defRPr/>
            </a:pPr>
            <a:endParaRPr lang="ru-RU" sz="2000" b="1" dirty="0">
              <a:solidFill>
                <a:srgbClr val="003300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rgbClr val="003300"/>
                </a:solidFill>
                <a:latin typeface="Comic Sans MS" pitchFamily="66" charset="0"/>
              </a:rPr>
              <a:t>Лекарственные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rgbClr val="003300"/>
                </a:solidFill>
                <a:latin typeface="Comic Sans MS" pitchFamily="66" charset="0"/>
              </a:rPr>
              <a:t>препараты</a:t>
            </a:r>
            <a:endParaRPr lang="ru-RU" sz="2000" b="1" dirty="0">
              <a:solidFill>
                <a:srgbClr val="0033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813" y="3786188"/>
            <a:ext cx="3000375" cy="8925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sz="2800" b="1" dirty="0" smtClean="0">
              <a:solidFill>
                <a:srgbClr val="003300"/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ru-RU" sz="2400" b="1" dirty="0" smtClean="0">
                <a:solidFill>
                  <a:srgbClr val="003300"/>
                </a:solidFill>
                <a:latin typeface="Comic Sans MS" pitchFamily="66" charset="0"/>
              </a:rPr>
              <a:t>Красители</a:t>
            </a:r>
            <a:endParaRPr lang="ru-RU" sz="2400" b="1" dirty="0">
              <a:solidFill>
                <a:srgbClr val="00330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625" y="1785938"/>
            <a:ext cx="3000375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003300"/>
                </a:solidFill>
                <a:latin typeface="+mj-lt"/>
              </a:rPr>
              <a:t>   </a:t>
            </a:r>
            <a:endParaRPr lang="ru-RU" sz="3200" b="1" dirty="0" smtClean="0">
              <a:solidFill>
                <a:srgbClr val="003300"/>
              </a:solidFill>
              <a:latin typeface="+mj-lt"/>
            </a:endParaRPr>
          </a:p>
          <a:p>
            <a:pPr>
              <a:defRPr/>
            </a:pPr>
            <a:r>
              <a:rPr lang="ru-RU" sz="3200" b="1" dirty="0">
                <a:solidFill>
                  <a:srgbClr val="003300"/>
                </a:solidFill>
                <a:latin typeface="+mj-lt"/>
              </a:rPr>
              <a:t> </a:t>
            </a:r>
            <a:r>
              <a:rPr lang="ru-RU" sz="3200" b="1" dirty="0" smtClean="0">
                <a:solidFill>
                  <a:srgbClr val="003300"/>
                </a:solidFill>
                <a:latin typeface="+mj-lt"/>
              </a:rPr>
              <a:t>  </a:t>
            </a:r>
            <a:r>
              <a:rPr lang="ru-RU" sz="2400" b="1" dirty="0" smtClean="0">
                <a:solidFill>
                  <a:srgbClr val="003300"/>
                </a:solidFill>
                <a:latin typeface="Comic Sans MS" pitchFamily="66" charset="0"/>
              </a:rPr>
              <a:t>Фотография</a:t>
            </a:r>
            <a:endParaRPr lang="ru-RU" sz="2400" b="1" dirty="0">
              <a:solidFill>
                <a:srgbClr val="00330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29250" y="1571625"/>
            <a:ext cx="3429000" cy="12618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ru-RU" sz="2800" b="1" dirty="0" smtClean="0">
              <a:solidFill>
                <a:srgbClr val="003300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ru-RU" sz="2400" b="1" dirty="0" err="1" smtClean="0">
                <a:solidFill>
                  <a:srgbClr val="003300"/>
                </a:solidFill>
                <a:latin typeface="Comic Sans MS" pitchFamily="66" charset="0"/>
              </a:rPr>
              <a:t>Ветеренарные</a:t>
            </a:r>
            <a:r>
              <a:rPr lang="ru-RU" sz="2400" b="1" dirty="0" smtClean="0">
                <a:solidFill>
                  <a:srgbClr val="003300"/>
                </a:solidFill>
                <a:latin typeface="Comic Sans MS" pitchFamily="66" charset="0"/>
              </a:rPr>
              <a:t> </a:t>
            </a:r>
            <a:r>
              <a:rPr lang="ru-RU" sz="2400" b="1" dirty="0">
                <a:solidFill>
                  <a:srgbClr val="003300"/>
                </a:solidFill>
                <a:latin typeface="Comic Sans MS" pitchFamily="66" charset="0"/>
              </a:rPr>
              <a:t>препараты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57500" y="4714875"/>
            <a:ext cx="342900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ru-RU" sz="2400" b="1" dirty="0" smtClean="0">
              <a:solidFill>
                <a:srgbClr val="003300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ru-RU" sz="2400" b="1" dirty="0" smtClean="0">
                <a:solidFill>
                  <a:srgbClr val="003300"/>
                </a:solidFill>
                <a:latin typeface="Comic Sans MS" pitchFamily="66" charset="0"/>
              </a:rPr>
              <a:t>Ингибиторы</a:t>
            </a:r>
            <a:endParaRPr lang="ru-RU" sz="2400" b="1" dirty="0">
              <a:solidFill>
                <a:srgbClr val="003300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5000" y="3571875"/>
            <a:ext cx="3000375" cy="12618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ru-RU" sz="2800" b="1" dirty="0" smtClean="0">
              <a:solidFill>
                <a:srgbClr val="003300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ru-RU" sz="2400" b="1" dirty="0" smtClean="0">
                <a:solidFill>
                  <a:srgbClr val="003300"/>
                </a:solidFill>
                <a:latin typeface="Comic Sans MS" pitchFamily="66" charset="0"/>
              </a:rPr>
              <a:t>Присадки                             </a:t>
            </a:r>
            <a:r>
              <a:rPr lang="ru-RU" sz="2400" b="1" dirty="0">
                <a:solidFill>
                  <a:srgbClr val="003300"/>
                </a:solidFill>
                <a:latin typeface="Comic Sans MS" pitchFamily="66" charset="0"/>
              </a:rPr>
              <a:t>к бензину</a:t>
            </a:r>
          </a:p>
        </p:txBody>
      </p:sp>
    </p:spTree>
    <p:extLst>
      <p:ext uri="{BB962C8B-B14F-4D97-AF65-F5344CB8AC3E}">
        <p14:creationId xmlns:p14="http://schemas.microsoft.com/office/powerpoint/2010/main" val="3558629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Рисунок 11" descr="Публикация2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31" t="55208" r="23479" b="8333"/>
          <a:stretch>
            <a:fillRect/>
          </a:stretch>
        </p:blipFill>
        <p:spPr bwMode="auto">
          <a:xfrm>
            <a:off x="0" y="857250"/>
            <a:ext cx="9144000" cy="521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714625" y="2500313"/>
            <a:ext cx="3786188" cy="13542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003300"/>
                </a:solidFill>
                <a:latin typeface="Comic Sans MS" pitchFamily="66" charset="0"/>
              </a:rPr>
              <a:t>Применение </a:t>
            </a:r>
            <a:r>
              <a:rPr lang="ru-RU" sz="3200" b="1" dirty="0">
                <a:solidFill>
                  <a:srgbClr val="C00000"/>
                </a:solidFill>
                <a:latin typeface="Comic Sans MS" pitchFamily="66" charset="0"/>
              </a:rPr>
              <a:t>йода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1285875"/>
            <a:ext cx="342900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003300"/>
                </a:solidFill>
                <a:latin typeface="Comic Sans MS" pitchFamily="66" charset="0"/>
              </a:rPr>
              <a:t>Лекарственные препараты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8625" y="3500438"/>
            <a:ext cx="300037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rgbClr val="003300"/>
                </a:solidFill>
                <a:latin typeface="+mj-lt"/>
              </a:rPr>
              <a:t>  Фотография</a:t>
            </a:r>
            <a:endParaRPr lang="ru-RU" sz="2400" b="1" dirty="0">
              <a:solidFill>
                <a:srgbClr val="003300"/>
              </a:solidFill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43625" y="3429000"/>
            <a:ext cx="257175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003300"/>
                </a:solidFill>
                <a:latin typeface="Comic Sans MS" pitchFamily="66" charset="0"/>
              </a:rPr>
              <a:t>Красители</a:t>
            </a:r>
            <a:endParaRPr lang="ru-RU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57750" y="1285875"/>
            <a:ext cx="2786063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atin typeface="Comic Sans MS" pitchFamily="66" charset="0"/>
              </a:rPr>
              <a:t>Дезинфекция одежды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00375" y="4643438"/>
            <a:ext cx="3071813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003300"/>
                </a:solidFill>
                <a:latin typeface="Comic Sans MS" pitchFamily="66" charset="0"/>
              </a:rPr>
              <a:t>Электролампы</a:t>
            </a:r>
          </a:p>
        </p:txBody>
      </p:sp>
      <p:sp>
        <p:nvSpPr>
          <p:cNvPr id="28682" name="Управляющая кнопка: домой 11">
            <a:hlinkClick r:id="rId4" action="ppaction://hlinksldjump" highlightClick="1"/>
          </p:cNvPr>
          <p:cNvSpPr>
            <a:spLocks noChangeAspect="1"/>
          </p:cNvSpPr>
          <p:nvPr/>
        </p:nvSpPr>
        <p:spPr bwMode="auto">
          <a:xfrm>
            <a:off x="8143875" y="5786438"/>
            <a:ext cx="685800" cy="720725"/>
          </a:xfrm>
          <a:prstGeom prst="actionButtonHome">
            <a:avLst/>
          </a:prstGeom>
          <a:solidFill>
            <a:srgbClr val="7CE8B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57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title"/>
          </p:nvPr>
        </p:nvSpPr>
        <p:spPr>
          <a:xfrm>
            <a:off x="1979613" y="188912"/>
            <a:ext cx="6769100" cy="1727920"/>
          </a:xfrm>
        </p:spPr>
        <p:txBody>
          <a:bodyPr/>
          <a:lstStyle/>
          <a:p>
            <a:pPr algn="l"/>
            <a:r>
              <a:rPr lang="ru-RU" sz="2800" dirty="0">
                <a:solidFill>
                  <a:schemeClr val="bg1"/>
                </a:solidFill>
              </a:rPr>
              <a:t>Химические свойства </a:t>
            </a:r>
            <a:r>
              <a:rPr lang="ru-RU" sz="2800" dirty="0" smtClean="0">
                <a:solidFill>
                  <a:schemeClr val="bg1"/>
                </a:solidFill>
              </a:rPr>
              <a:t>галогенов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  <a:latin typeface="Comic Sans MS" pitchFamily="66" charset="0"/>
              </a:rPr>
              <a:t>Вставьте коэффициенты: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2276872"/>
            <a:ext cx="8353425" cy="4320778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 </a:t>
            </a:r>
            <a:r>
              <a:rPr lang="en-US" b="1" dirty="0" smtClean="0"/>
              <a:t>Na </a:t>
            </a:r>
            <a:r>
              <a:rPr lang="en-US" b="1" dirty="0"/>
              <a:t>+ Cl</a:t>
            </a:r>
            <a:r>
              <a:rPr lang="en-US" b="1" baseline="-25000" dirty="0"/>
              <a:t>2</a:t>
            </a:r>
            <a:r>
              <a:rPr lang="en-US" b="1" dirty="0"/>
              <a:t> =</a:t>
            </a:r>
            <a:r>
              <a:rPr lang="ru-RU" b="1" dirty="0"/>
              <a:t> </a:t>
            </a:r>
            <a:r>
              <a:rPr lang="en-US" b="1" dirty="0" err="1" smtClean="0"/>
              <a:t>NaCl</a:t>
            </a:r>
            <a:r>
              <a:rPr lang="en-US" b="1" dirty="0"/>
              <a:t/>
            </a:r>
            <a:br>
              <a:rPr lang="en-US" b="1" dirty="0"/>
            </a:br>
            <a:r>
              <a:rPr lang="ru-RU" b="1" dirty="0" smtClean="0"/>
              <a:t> </a:t>
            </a:r>
            <a:r>
              <a:rPr lang="en-US" b="1" dirty="0" smtClean="0"/>
              <a:t>S </a:t>
            </a:r>
            <a:r>
              <a:rPr lang="en-US" b="1" dirty="0"/>
              <a:t>+ </a:t>
            </a:r>
            <a:r>
              <a:rPr lang="ru-RU" b="1" dirty="0">
                <a:solidFill>
                  <a:srgbClr val="00CC99"/>
                </a:solidFill>
                <a:latin typeface="Times New Roman"/>
                <a:cs typeface="Times New Roman"/>
              </a:rPr>
              <a:t>    </a:t>
            </a:r>
            <a:r>
              <a:rPr lang="en-US" b="1" dirty="0"/>
              <a:t>F</a:t>
            </a:r>
            <a:r>
              <a:rPr lang="en-US" b="1" baseline="-25000" dirty="0"/>
              <a:t>2</a:t>
            </a:r>
            <a:r>
              <a:rPr lang="en-US" b="1" dirty="0"/>
              <a:t> = SF</a:t>
            </a:r>
            <a:r>
              <a:rPr lang="en-US" b="1" baseline="-25000" dirty="0"/>
              <a:t>6</a:t>
            </a:r>
            <a:r>
              <a:rPr lang="en-US" b="1" dirty="0"/>
              <a:t/>
            </a:r>
            <a:br>
              <a:rPr lang="en-US" b="1" dirty="0"/>
            </a:br>
            <a:r>
              <a:rPr lang="ru-RU" b="1" dirty="0">
                <a:solidFill>
                  <a:srgbClr val="00CC99"/>
                </a:solidFill>
                <a:latin typeface="Times New Roman"/>
                <a:cs typeface="Times New Roman"/>
              </a:rPr>
              <a:t> </a:t>
            </a:r>
            <a:r>
              <a:rPr lang="ru-RU" b="1" dirty="0" smtClean="0">
                <a:solidFill>
                  <a:srgbClr val="00CC99"/>
                </a:solidFill>
                <a:latin typeface="Times New Roman"/>
                <a:cs typeface="Times New Roman"/>
              </a:rPr>
              <a:t> </a:t>
            </a:r>
            <a:r>
              <a:rPr lang="en-US" b="1" dirty="0" smtClean="0"/>
              <a:t>Fe </a:t>
            </a:r>
            <a:r>
              <a:rPr lang="en-US" b="1" dirty="0"/>
              <a:t>+ </a:t>
            </a:r>
            <a:r>
              <a:rPr lang="ru-RU" b="1" dirty="0">
                <a:solidFill>
                  <a:srgbClr val="00CC99"/>
                </a:solidFill>
                <a:latin typeface="Times New Roman"/>
                <a:cs typeface="Times New Roman"/>
              </a:rPr>
              <a:t>   </a:t>
            </a:r>
            <a:r>
              <a:rPr lang="en-US" b="1" dirty="0"/>
              <a:t>Br</a:t>
            </a:r>
            <a:r>
              <a:rPr lang="en-US" b="1" baseline="-25000" dirty="0"/>
              <a:t>2</a:t>
            </a:r>
            <a:r>
              <a:rPr lang="en-US" b="1" dirty="0"/>
              <a:t>= </a:t>
            </a:r>
            <a:r>
              <a:rPr lang="ru-RU" b="1" dirty="0">
                <a:solidFill>
                  <a:srgbClr val="00CC99"/>
                </a:solidFill>
                <a:latin typeface="Times New Roman"/>
                <a:cs typeface="Times New Roman"/>
              </a:rPr>
              <a:t> </a:t>
            </a:r>
            <a:r>
              <a:rPr lang="en-US" b="1" dirty="0" smtClean="0"/>
              <a:t>FeBr</a:t>
            </a:r>
            <a:r>
              <a:rPr lang="en-US" b="1" baseline="-25000" dirty="0" smtClean="0"/>
              <a:t>3</a:t>
            </a:r>
            <a:r>
              <a:rPr lang="en-US" b="1" dirty="0"/>
              <a:t/>
            </a:r>
            <a:br>
              <a:rPr lang="en-US" b="1" dirty="0"/>
            </a:br>
            <a:r>
              <a:rPr lang="ru-RU" b="1" dirty="0">
                <a:solidFill>
                  <a:srgbClr val="00CC99"/>
                </a:solidFill>
                <a:latin typeface="Times New Roman"/>
                <a:cs typeface="Times New Roman"/>
              </a:rPr>
              <a:t>  </a:t>
            </a:r>
            <a:r>
              <a:rPr lang="en-US" b="1" dirty="0" smtClean="0"/>
              <a:t>P </a:t>
            </a:r>
            <a:r>
              <a:rPr lang="en-US" b="1" dirty="0"/>
              <a:t>+ </a:t>
            </a:r>
            <a:r>
              <a:rPr lang="ru-RU" b="1" dirty="0">
                <a:solidFill>
                  <a:srgbClr val="00CC99"/>
                </a:solidFill>
                <a:latin typeface="Times New Roman"/>
                <a:cs typeface="Times New Roman"/>
              </a:rPr>
              <a:t>     </a:t>
            </a:r>
            <a:r>
              <a:rPr lang="en-US" b="1" dirty="0"/>
              <a:t>Cl</a:t>
            </a:r>
            <a:r>
              <a:rPr lang="en-US" b="1" baseline="-25000" dirty="0"/>
              <a:t>2</a:t>
            </a:r>
            <a:r>
              <a:rPr lang="en-US" b="1" dirty="0"/>
              <a:t> </a:t>
            </a:r>
            <a:r>
              <a:rPr lang="en-US" b="1" dirty="0" smtClean="0"/>
              <a:t>=</a:t>
            </a:r>
            <a:r>
              <a:rPr lang="ru-RU" b="1" dirty="0" smtClean="0">
                <a:solidFill>
                  <a:srgbClr val="00CC99"/>
                </a:solidFill>
                <a:latin typeface="Times New Roman"/>
                <a:cs typeface="Times New Roman"/>
              </a:rPr>
              <a:t> </a:t>
            </a:r>
            <a:r>
              <a:rPr lang="en-US" b="1" dirty="0"/>
              <a:t>PCl</a:t>
            </a:r>
            <a:r>
              <a:rPr lang="en-US" b="1" baseline="-25000" dirty="0"/>
              <a:t>5</a:t>
            </a:r>
            <a:r>
              <a:rPr lang="en-US" b="1" dirty="0"/>
              <a:t/>
            </a:r>
            <a:br>
              <a:rPr lang="en-US" b="1" dirty="0"/>
            </a:br>
            <a:r>
              <a:rPr lang="ru-RU" b="1" dirty="0">
                <a:solidFill>
                  <a:srgbClr val="00CC99"/>
                </a:solidFill>
                <a:latin typeface="Times New Roman"/>
                <a:cs typeface="Times New Roman"/>
              </a:rPr>
              <a:t>  </a:t>
            </a:r>
            <a:r>
              <a:rPr lang="en-US" b="1" dirty="0" err="1" smtClean="0"/>
              <a:t>NaI</a:t>
            </a:r>
            <a:r>
              <a:rPr lang="en-US" b="1" dirty="0" smtClean="0"/>
              <a:t> </a:t>
            </a:r>
            <a:r>
              <a:rPr lang="en-US" b="1" dirty="0"/>
              <a:t>+ Cl</a:t>
            </a:r>
            <a:r>
              <a:rPr lang="en-US" b="1" baseline="-25000" dirty="0"/>
              <a:t>2</a:t>
            </a:r>
            <a:r>
              <a:rPr lang="en-US" b="1" dirty="0"/>
              <a:t> = </a:t>
            </a:r>
            <a:r>
              <a:rPr lang="en-US" b="1" dirty="0" err="1" smtClean="0"/>
              <a:t>NaCl</a:t>
            </a:r>
            <a:r>
              <a:rPr lang="en-US" b="1" dirty="0" smtClean="0"/>
              <a:t> </a:t>
            </a:r>
            <a:r>
              <a:rPr lang="en-US" b="1" dirty="0"/>
              <a:t>+ I</a:t>
            </a:r>
            <a:r>
              <a:rPr lang="en-US" b="1" baseline="-25000" dirty="0"/>
              <a:t>2</a:t>
            </a:r>
            <a:r>
              <a:rPr lang="en-US" b="1" dirty="0"/>
              <a:t/>
            </a:r>
            <a:br>
              <a:rPr lang="en-US" b="1" dirty="0"/>
            </a:br>
            <a:r>
              <a:rPr lang="ru-RU" b="1" dirty="0">
                <a:solidFill>
                  <a:srgbClr val="00CC99"/>
                </a:solidFill>
                <a:latin typeface="Times New Roman"/>
                <a:cs typeface="Times New Roman"/>
              </a:rPr>
              <a:t>  </a:t>
            </a:r>
            <a:r>
              <a:rPr lang="en-US" b="1" dirty="0" smtClean="0"/>
              <a:t>F</a:t>
            </a:r>
            <a:r>
              <a:rPr lang="en-US" b="1" baseline="-25000" dirty="0" smtClean="0"/>
              <a:t>2</a:t>
            </a:r>
            <a:r>
              <a:rPr lang="en-US" b="1" dirty="0" smtClean="0"/>
              <a:t> </a:t>
            </a:r>
            <a:r>
              <a:rPr lang="en-US" b="1" dirty="0"/>
              <a:t>+</a:t>
            </a:r>
            <a:r>
              <a:rPr lang="ru-RU" b="1" dirty="0">
                <a:solidFill>
                  <a:srgbClr val="00CC99"/>
                </a:solidFill>
                <a:latin typeface="Times New Roman"/>
                <a:cs typeface="Times New Roman"/>
              </a:rPr>
              <a:t>    </a:t>
            </a:r>
            <a:r>
              <a:rPr lang="en-US" b="1" dirty="0"/>
              <a:t>H</a:t>
            </a:r>
            <a:r>
              <a:rPr lang="en-US" b="1" baseline="-25000" dirty="0"/>
              <a:t>2</a:t>
            </a:r>
            <a:r>
              <a:rPr lang="en-US" b="1" dirty="0"/>
              <a:t>O = </a:t>
            </a:r>
            <a:r>
              <a:rPr lang="ru-RU" b="1" dirty="0">
                <a:solidFill>
                  <a:srgbClr val="00CC99"/>
                </a:solidFill>
                <a:latin typeface="Times New Roman"/>
                <a:cs typeface="Times New Roman"/>
              </a:rPr>
              <a:t> </a:t>
            </a:r>
            <a:r>
              <a:rPr lang="en-US" b="1" dirty="0" smtClean="0"/>
              <a:t>HF </a:t>
            </a:r>
            <a:r>
              <a:rPr lang="en-US" b="1" dirty="0"/>
              <a:t>+ O</a:t>
            </a:r>
            <a:r>
              <a:rPr lang="en-US" b="1" baseline="-25000" dirty="0"/>
              <a:t>2</a:t>
            </a:r>
            <a:r>
              <a:rPr lang="en-US" b="1" dirty="0"/>
              <a:t/>
            </a:r>
            <a:br>
              <a:rPr lang="en-US" b="1" dirty="0"/>
            </a:br>
            <a:r>
              <a:rPr lang="ru-RU" b="1" dirty="0">
                <a:solidFill>
                  <a:srgbClr val="00CC99"/>
                </a:solidFill>
                <a:latin typeface="Times New Roman"/>
                <a:cs typeface="Times New Roman"/>
              </a:rPr>
              <a:t>  </a:t>
            </a:r>
            <a:r>
              <a:rPr lang="en-US" b="1" dirty="0" err="1" smtClean="0"/>
              <a:t>NaBr</a:t>
            </a:r>
            <a:r>
              <a:rPr lang="en-US" b="1" dirty="0" smtClean="0"/>
              <a:t> </a:t>
            </a:r>
            <a:r>
              <a:rPr lang="en-US" b="1" dirty="0"/>
              <a:t>+ Cl</a:t>
            </a:r>
            <a:r>
              <a:rPr lang="en-US" b="1" baseline="-25000" dirty="0"/>
              <a:t>2</a:t>
            </a:r>
            <a:r>
              <a:rPr lang="en-US" b="1" dirty="0"/>
              <a:t> =</a:t>
            </a:r>
            <a:r>
              <a:rPr lang="ru-RU" b="1" dirty="0">
                <a:solidFill>
                  <a:srgbClr val="00CC99"/>
                </a:solidFill>
                <a:latin typeface="Times New Roman"/>
                <a:cs typeface="Times New Roman"/>
              </a:rPr>
              <a:t>  </a:t>
            </a:r>
            <a:r>
              <a:rPr lang="en-US" b="1" dirty="0" err="1" smtClean="0"/>
              <a:t>NaCl</a:t>
            </a:r>
            <a:r>
              <a:rPr lang="en-US" b="1" dirty="0" smtClean="0"/>
              <a:t> </a:t>
            </a:r>
            <a:r>
              <a:rPr lang="en-US" b="1" dirty="0"/>
              <a:t>+ Br</a:t>
            </a:r>
            <a:r>
              <a:rPr lang="en-US" b="1" baseline="-25000" dirty="0"/>
              <a:t>2</a:t>
            </a:r>
            <a:r>
              <a:rPr lang="en-US" b="1" dirty="0"/>
              <a:t/>
            </a:r>
            <a:br>
              <a:rPr lang="en-US" b="1" dirty="0"/>
            </a:br>
            <a:r>
              <a:rPr lang="ru-RU" b="1" dirty="0">
                <a:solidFill>
                  <a:srgbClr val="00CC99"/>
                </a:solidFill>
                <a:latin typeface="Times New Roman"/>
                <a:cs typeface="Times New Roman"/>
              </a:rPr>
              <a:t>  </a:t>
            </a:r>
            <a:r>
              <a:rPr lang="en-US" b="1" dirty="0" smtClean="0"/>
              <a:t>KOH </a:t>
            </a:r>
            <a:r>
              <a:rPr lang="en-US" b="1" dirty="0"/>
              <a:t>+ </a:t>
            </a:r>
            <a:r>
              <a:rPr lang="ru-RU" b="1" dirty="0">
                <a:solidFill>
                  <a:srgbClr val="00CC99"/>
                </a:solidFill>
                <a:latin typeface="Times New Roman"/>
                <a:cs typeface="Times New Roman"/>
              </a:rPr>
              <a:t>   </a:t>
            </a:r>
            <a:r>
              <a:rPr lang="en-US" b="1" dirty="0"/>
              <a:t>Cl</a:t>
            </a:r>
            <a:r>
              <a:rPr lang="en-US" b="1" baseline="-25000" dirty="0"/>
              <a:t>2</a:t>
            </a:r>
            <a:r>
              <a:rPr lang="en-US" b="1" dirty="0"/>
              <a:t> = </a:t>
            </a:r>
            <a:r>
              <a:rPr lang="en-US" b="1" dirty="0" err="1" smtClean="0"/>
              <a:t>KCl</a:t>
            </a:r>
            <a:r>
              <a:rPr lang="en-US" b="1" dirty="0" smtClean="0"/>
              <a:t> </a:t>
            </a:r>
            <a:r>
              <a:rPr lang="en-US" b="1" dirty="0"/>
              <a:t>+ KClO</a:t>
            </a:r>
            <a:r>
              <a:rPr lang="en-US" b="1" baseline="-25000" dirty="0"/>
              <a:t>3</a:t>
            </a:r>
            <a:r>
              <a:rPr lang="en-US" b="1" dirty="0"/>
              <a:t> + </a:t>
            </a:r>
            <a:r>
              <a:rPr lang="ru-RU" b="1" dirty="0" smtClean="0">
                <a:solidFill>
                  <a:srgbClr val="00CC99"/>
                </a:solidFill>
                <a:latin typeface="Times New Roman"/>
                <a:cs typeface="Times New Roman"/>
              </a:rPr>
              <a:t> </a:t>
            </a:r>
            <a:r>
              <a:rPr lang="en-US" b="1" dirty="0"/>
              <a:t>H</a:t>
            </a:r>
            <a:r>
              <a:rPr lang="en-US" b="1" baseline="-25000" dirty="0"/>
              <a:t>2</a:t>
            </a:r>
            <a:r>
              <a:rPr lang="en-US" b="1" dirty="0"/>
              <a:t>O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title"/>
          </p:nvPr>
        </p:nvSpPr>
        <p:spPr>
          <a:xfrm>
            <a:off x="1115616" y="188913"/>
            <a:ext cx="7633097" cy="563562"/>
          </a:xfrm>
        </p:spPr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Подумайте…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1520" y="1089025"/>
            <a:ext cx="8784976" cy="522029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4000" dirty="0">
                <a:solidFill>
                  <a:schemeClr val="accent3">
                    <a:lumMod val="10000"/>
                  </a:schemeClr>
                </a:solidFill>
                <a:latin typeface="Comic Sans MS" pitchFamily="66" charset="0"/>
              </a:rPr>
              <a:t>Что образуется в данной</a:t>
            </a:r>
          </a:p>
          <a:p>
            <a:pPr algn="ctr">
              <a:buFontTx/>
              <a:buNone/>
            </a:pPr>
            <a:r>
              <a:rPr lang="ru-RU" sz="4000" dirty="0">
                <a:solidFill>
                  <a:schemeClr val="accent3">
                    <a:lumMod val="10000"/>
                  </a:schemeClr>
                </a:solidFill>
                <a:latin typeface="Comic Sans MS" pitchFamily="66" charset="0"/>
              </a:rPr>
              <a:t> реакции, оксид фтора</a:t>
            </a:r>
          </a:p>
          <a:p>
            <a:pPr algn="ctr">
              <a:buFontTx/>
              <a:buNone/>
            </a:pPr>
            <a:r>
              <a:rPr lang="ru-RU" sz="4000" dirty="0">
                <a:solidFill>
                  <a:schemeClr val="accent3">
                    <a:lumMod val="10000"/>
                  </a:schemeClr>
                </a:solidFill>
                <a:latin typeface="Comic Sans MS" pitchFamily="66" charset="0"/>
              </a:rPr>
              <a:t>или фторид кислорода?</a:t>
            </a:r>
          </a:p>
          <a:p>
            <a:pPr algn="ctr">
              <a:buFontTx/>
              <a:buNone/>
            </a:pP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F</a:t>
            </a:r>
            <a:r>
              <a:rPr lang="en-US" sz="40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 + O</a:t>
            </a:r>
            <a:r>
              <a:rPr lang="en-US" sz="40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4000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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Picture 42" descr="C:\Documents and Settings\Администратор\Рабочий стол\Электронка картинки\6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437112"/>
            <a:ext cx="2531368" cy="1916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WordArt 3"/>
          <p:cNvSpPr>
            <a:spLocks noChangeArrowheads="1" noChangeShapeType="1" noTextEdit="1"/>
          </p:cNvSpPr>
          <p:nvPr/>
        </p:nvSpPr>
        <p:spPr bwMode="gray">
          <a:xfrm>
            <a:off x="611188" y="3141662"/>
            <a:ext cx="4802187" cy="3023641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5400" b="1" kern="10" dirty="0" smtClean="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hlink"/>
                    </a:gs>
                  </a:gsLst>
                  <a:lin ang="0" scaled="1"/>
                </a:gradFill>
                <a:effectLst>
                  <a:outerShdw dist="107763" dir="2700000" algn="ctr" rotWithShape="0">
                    <a:srgbClr val="B2B2B2">
                      <a:alpha val="50000"/>
                    </a:srgbClr>
                  </a:outerShdw>
                </a:effectLst>
                <a:latin typeface="Comic Sans MS" pitchFamily="66" charset="0"/>
                <a:ea typeface="Verdana"/>
                <a:cs typeface="Verdana"/>
              </a:rPr>
              <a:t>Домашнее задание</a:t>
            </a:r>
          </a:p>
          <a:p>
            <a:pPr algn="ctr"/>
            <a:r>
              <a:rPr lang="ru-RU" sz="5400" b="1" kern="10" dirty="0" smtClean="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hlink"/>
                    </a:gs>
                  </a:gsLst>
                  <a:lin ang="0" scaled="1"/>
                </a:gradFill>
                <a:effectLst>
                  <a:outerShdw dist="107763" dir="2700000" algn="ctr" rotWithShape="0">
                    <a:srgbClr val="B2B2B2">
                      <a:alpha val="50000"/>
                    </a:srgbClr>
                  </a:outerShdw>
                </a:effectLst>
                <a:latin typeface="Comic Sans MS" pitchFamily="66" charset="0"/>
                <a:ea typeface="Verdana"/>
                <a:cs typeface="Verdana"/>
              </a:rPr>
              <a:t>§ 18, упр. 4,5</a:t>
            </a:r>
          </a:p>
          <a:p>
            <a:pPr algn="ctr"/>
            <a:endParaRPr lang="ru-RU" sz="5400" b="1" kern="10" dirty="0">
              <a:ln w="28575">
                <a:solidFill>
                  <a:srgbClr val="FFFFFF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2"/>
                  </a:gs>
                  <a:gs pos="100000">
                    <a:schemeClr val="hlink"/>
                  </a:gs>
                </a:gsLst>
                <a:lin ang="0" scaled="1"/>
              </a:gradFill>
              <a:effectLst>
                <a:outerShdw dist="107763" dir="2700000" algn="ctr" rotWithShape="0">
                  <a:srgbClr val="B2B2B2">
                    <a:alpha val="50000"/>
                  </a:srgbClr>
                </a:outerShdw>
              </a:effectLst>
              <a:latin typeface="Comic Sans MS" pitchFamily="66" charset="0"/>
              <a:ea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395536" y="1571625"/>
            <a:ext cx="3429000" cy="585788"/>
          </a:xfrm>
          <a:prstGeom prst="roundRect">
            <a:avLst>
              <a:gd name="adj" fmla="val 16667"/>
            </a:avLst>
          </a:prstGeom>
          <a:solidFill>
            <a:srgbClr val="7CE8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>
                <a:latin typeface="Comic Sans MS" pitchFamily="66" charset="0"/>
              </a:rPr>
              <a:t>Фтор</a:t>
            </a:r>
          </a:p>
        </p:txBody>
      </p:sp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</a:rPr>
              <a:t>История открытия галогенов</a:t>
            </a:r>
            <a:endParaRPr lang="ru-RU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101" name="AutoShape 1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057775" y="2437924"/>
            <a:ext cx="3429000" cy="585787"/>
          </a:xfrm>
          <a:prstGeom prst="roundRect">
            <a:avLst>
              <a:gd name="adj" fmla="val 16667"/>
            </a:avLst>
          </a:prstGeom>
          <a:solidFill>
            <a:srgbClr val="7CE8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 dirty="0">
                <a:latin typeface="Comic Sans MS" pitchFamily="66" charset="0"/>
              </a:rPr>
              <a:t>Хлор</a:t>
            </a:r>
          </a:p>
        </p:txBody>
      </p:sp>
      <p:sp>
        <p:nvSpPr>
          <p:cNvPr id="4102" name="AutoShape 1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55792" y="3700462"/>
            <a:ext cx="3429000" cy="585788"/>
          </a:xfrm>
          <a:prstGeom prst="roundRect">
            <a:avLst>
              <a:gd name="adj" fmla="val 16667"/>
            </a:avLst>
          </a:prstGeom>
          <a:solidFill>
            <a:srgbClr val="7CE8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 dirty="0">
                <a:latin typeface="Comic Sans MS" pitchFamily="66" charset="0"/>
              </a:rPr>
              <a:t>Бром</a:t>
            </a:r>
          </a:p>
        </p:txBody>
      </p:sp>
      <p:sp>
        <p:nvSpPr>
          <p:cNvPr id="4103" name="AutoShape 1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078695" y="4711064"/>
            <a:ext cx="3429000" cy="585788"/>
          </a:xfrm>
          <a:prstGeom prst="roundRect">
            <a:avLst>
              <a:gd name="adj" fmla="val 16667"/>
            </a:avLst>
          </a:prstGeom>
          <a:solidFill>
            <a:srgbClr val="7CE8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 dirty="0">
                <a:latin typeface="Comic Sans MS" pitchFamily="66" charset="0"/>
              </a:rPr>
              <a:t>Йод</a:t>
            </a:r>
          </a:p>
        </p:txBody>
      </p:sp>
      <p:sp>
        <p:nvSpPr>
          <p:cNvPr id="4104" name="AutoShape 12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83296" y="5782467"/>
            <a:ext cx="3429000" cy="585787"/>
          </a:xfrm>
          <a:prstGeom prst="roundRect">
            <a:avLst>
              <a:gd name="adj" fmla="val 16667"/>
            </a:avLst>
          </a:prstGeom>
          <a:solidFill>
            <a:srgbClr val="7CE8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 dirty="0">
                <a:latin typeface="Comic Sans MS" pitchFamily="66" charset="0"/>
              </a:rPr>
              <a:t>Астат</a:t>
            </a:r>
          </a:p>
        </p:txBody>
      </p:sp>
      <p:sp>
        <p:nvSpPr>
          <p:cNvPr id="4105" name="Управляющая кнопка: домой 11">
            <a:hlinkClick r:id="rId3" action="ppaction://hlinksldjump" highlightClick="1"/>
          </p:cNvPr>
          <p:cNvSpPr>
            <a:spLocks noChangeAspect="1"/>
          </p:cNvSpPr>
          <p:nvPr/>
        </p:nvSpPr>
        <p:spPr bwMode="auto">
          <a:xfrm>
            <a:off x="8128203" y="6075362"/>
            <a:ext cx="685800" cy="720725"/>
          </a:xfrm>
          <a:prstGeom prst="actionButtonHome">
            <a:avLst/>
          </a:prstGeom>
          <a:solidFill>
            <a:srgbClr val="7CE8B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pic>
        <p:nvPicPr>
          <p:cNvPr id="4106" name="Рисунок 9" descr="фтор в сосуде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01"/>
          <a:stretch>
            <a:fillRect/>
          </a:stretch>
        </p:blipFill>
        <p:spPr bwMode="auto">
          <a:xfrm>
            <a:off x="5796136" y="1342073"/>
            <a:ext cx="1712913" cy="9001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Рисунок 10" descr="iCAHZPVXL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34" r="1302" b="15334"/>
          <a:stretch>
            <a:fillRect/>
          </a:stretch>
        </p:blipFill>
        <p:spPr bwMode="auto">
          <a:xfrm>
            <a:off x="1547662" y="4553901"/>
            <a:ext cx="1658937" cy="9001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Рисунок 12" descr="xlor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168" y="2437924"/>
            <a:ext cx="1643063" cy="9001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9" name="Рисунок 13" descr="Br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68" t="26196" r="17041" b="28027"/>
          <a:stretch>
            <a:fillRect/>
          </a:stretch>
        </p:blipFill>
        <p:spPr bwMode="auto">
          <a:xfrm>
            <a:off x="5745336" y="3543300"/>
            <a:ext cx="1763713" cy="9001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Прямая со стрелкой 2"/>
          <p:cNvCxnSpPr/>
          <p:nvPr/>
        </p:nvCxnSpPr>
        <p:spPr>
          <a:xfrm>
            <a:off x="3912296" y="1864519"/>
            <a:ext cx="16678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580112" y="3993356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3206599" y="2730817"/>
            <a:ext cx="1653433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033315" y="3993356"/>
            <a:ext cx="154679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 flipV="1">
            <a:off x="3347864" y="5003957"/>
            <a:ext cx="1512168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199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Содержимое 2"/>
          <p:cNvSpPr>
            <a:spLocks noGrp="1"/>
          </p:cNvSpPr>
          <p:nvPr>
            <p:ph idx="1"/>
          </p:nvPr>
        </p:nvSpPr>
        <p:spPr>
          <a:xfrm>
            <a:off x="0" y="1714500"/>
            <a:ext cx="6588224" cy="5143500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sz="2200" dirty="0" smtClean="0">
                <a:latin typeface="Comic Sans MS" pitchFamily="66" charset="0"/>
              </a:rPr>
              <a:t>    </a:t>
            </a:r>
            <a:r>
              <a:rPr lang="ru-RU" sz="2400" b="1" dirty="0" smtClean="0">
                <a:latin typeface="Comic Sans MS" pitchFamily="66" charset="0"/>
              </a:rPr>
              <a:t>В  1886 году французский химик А. </a:t>
            </a:r>
            <a:r>
              <a:rPr lang="ru-RU" sz="2400" b="1" dirty="0" err="1" smtClean="0">
                <a:latin typeface="Comic Sans MS" pitchFamily="66" charset="0"/>
              </a:rPr>
              <a:t>Муассан</a:t>
            </a:r>
            <a:r>
              <a:rPr lang="ru-RU" sz="2400" b="1" dirty="0" smtClean="0">
                <a:latin typeface="Comic Sans MS" pitchFamily="66" charset="0"/>
              </a:rPr>
              <a:t>, используя электролиз жидкого </a:t>
            </a:r>
            <a:r>
              <a:rPr lang="ru-RU" sz="2400" b="1" dirty="0" err="1" smtClean="0">
                <a:latin typeface="Comic Sans MS" pitchFamily="66" charset="0"/>
              </a:rPr>
              <a:t>фтороводорода</a:t>
            </a:r>
            <a:r>
              <a:rPr lang="ru-RU" sz="2400" b="1" dirty="0" smtClean="0">
                <a:latin typeface="Comic Sans MS" pitchFamily="66" charset="0"/>
              </a:rPr>
              <a:t>, охлажденного до температуры –23°C, смог на аноде получить первую порцию нового, газа. В первых опытах для получения фтора </a:t>
            </a:r>
            <a:r>
              <a:rPr lang="ru-RU" sz="2400" b="1" dirty="0" err="1" smtClean="0">
                <a:latin typeface="Comic Sans MS" pitchFamily="66" charset="0"/>
              </a:rPr>
              <a:t>Муассан</a:t>
            </a:r>
            <a:r>
              <a:rPr lang="ru-RU" sz="2400" b="1" dirty="0" smtClean="0">
                <a:latin typeface="Comic Sans MS" pitchFamily="66" charset="0"/>
              </a:rPr>
              <a:t> использовал очень дорогой электролизер, изготовленный из платины и иридия.  При этом каждый грамм полученного фтора «съедал» до 6 г платины. </a:t>
            </a:r>
          </a:p>
        </p:txBody>
      </p:sp>
      <p:sp>
        <p:nvSpPr>
          <p:cNvPr id="512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  <a:latin typeface="Comic Sans MS" pitchFamily="66" charset="0"/>
              </a:rPr>
              <a:t>История открытия фтора</a:t>
            </a:r>
            <a:endParaRPr lang="ru-RU" sz="3600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125" name="Управляющая кнопка: возврат 7">
            <a:hlinkClick r:id="" action="ppaction://noaction" highlightClick="1"/>
          </p:cNvPr>
          <p:cNvSpPr>
            <a:spLocks noChangeAspect="1"/>
          </p:cNvSpPr>
          <p:nvPr/>
        </p:nvSpPr>
        <p:spPr bwMode="auto">
          <a:xfrm>
            <a:off x="8143875" y="5786438"/>
            <a:ext cx="720725" cy="720725"/>
          </a:xfrm>
          <a:prstGeom prst="actionButtonReturn">
            <a:avLst/>
          </a:prstGeom>
          <a:solidFill>
            <a:srgbClr val="7CE8B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pic>
        <p:nvPicPr>
          <p:cNvPr id="5126" name="Picture 8" descr="mu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662" y="1911350"/>
            <a:ext cx="1785938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786563" y="4071938"/>
            <a:ext cx="217792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/>
              <a:t>  </a:t>
            </a:r>
            <a:r>
              <a:rPr lang="ru-RU" sz="2000" b="1" dirty="0">
                <a:latin typeface="+mj-lt"/>
              </a:rPr>
              <a:t>Анри  </a:t>
            </a:r>
            <a:r>
              <a:rPr lang="ru-RU" sz="2000" b="1" dirty="0" err="1">
                <a:latin typeface="+mj-lt"/>
              </a:rPr>
              <a:t>Муассан</a:t>
            </a:r>
            <a:endParaRPr lang="ru-RU" sz="2000" b="1" dirty="0">
              <a:latin typeface="+mj-lt"/>
            </a:endParaRPr>
          </a:p>
          <a:p>
            <a:pPr algn="ctr">
              <a:defRPr/>
            </a:pPr>
            <a:r>
              <a:rPr lang="ru-RU" sz="2000" b="1" dirty="0">
                <a:latin typeface="+mj-lt"/>
              </a:rPr>
              <a:t>  (1852 – 1907)</a:t>
            </a:r>
            <a:endParaRPr lang="ru-RU" sz="2000" dirty="0">
              <a:latin typeface="+mj-lt"/>
            </a:endParaRPr>
          </a:p>
        </p:txBody>
      </p:sp>
      <p:sp>
        <p:nvSpPr>
          <p:cNvPr id="8" name="Минус 7"/>
          <p:cNvSpPr/>
          <p:nvPr/>
        </p:nvSpPr>
        <p:spPr bwMode="auto">
          <a:xfrm flipV="1">
            <a:off x="-1116632" y="1357312"/>
            <a:ext cx="11403632" cy="343495"/>
          </a:xfrm>
          <a:prstGeom prst="mathMinus">
            <a:avLst/>
          </a:prstGeom>
          <a:solidFill>
            <a:srgbClr val="7CE8B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27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>
            <a:spLocks noGrp="1"/>
          </p:cNvSpPr>
          <p:nvPr>
            <p:ph idx="1"/>
          </p:nvPr>
        </p:nvSpPr>
        <p:spPr>
          <a:xfrm>
            <a:off x="2339753" y="1600200"/>
            <a:ext cx="6552728" cy="3829050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sz="2400" dirty="0" smtClean="0">
                <a:latin typeface="Comic Sans MS" pitchFamily="66" charset="0"/>
              </a:rPr>
              <a:t>         </a:t>
            </a:r>
            <a:r>
              <a:rPr lang="ru-RU" sz="2400" b="1" dirty="0" smtClean="0">
                <a:latin typeface="Comic Sans MS" pitchFamily="66" charset="0"/>
              </a:rPr>
              <a:t>В 1774 году шведский ученый  К. </a:t>
            </a:r>
            <a:r>
              <a:rPr lang="ru-RU" sz="2400" b="1" dirty="0" err="1" smtClean="0">
                <a:latin typeface="Comic Sans MS" pitchFamily="66" charset="0"/>
              </a:rPr>
              <a:t>Шееле</a:t>
            </a:r>
            <a:r>
              <a:rPr lang="ru-RU" sz="2400" b="1" dirty="0" smtClean="0">
                <a:latin typeface="Comic Sans MS" pitchFamily="66" charset="0"/>
              </a:rPr>
              <a:t>  открыл хлор, который  принял за сложное вещество и назвал "</a:t>
            </a:r>
            <a:r>
              <a:rPr lang="ru-RU" sz="2400" b="1" dirty="0" err="1" smtClean="0">
                <a:latin typeface="Comic Sans MS" pitchFamily="66" charset="0"/>
              </a:rPr>
              <a:t>дефлогистированной</a:t>
            </a:r>
            <a:r>
              <a:rPr lang="ru-RU" sz="2400" b="1" dirty="0" smtClean="0">
                <a:latin typeface="Comic Sans MS" pitchFamily="66" charset="0"/>
              </a:rPr>
              <a:t> соляной кислотой".       </a:t>
            </a:r>
          </a:p>
          <a:p>
            <a:pPr algn="just">
              <a:buFontTx/>
              <a:buNone/>
            </a:pPr>
            <a:r>
              <a:rPr lang="ru-RU" sz="2400" b="1" dirty="0" smtClean="0">
                <a:latin typeface="Comic Sans MS" pitchFamily="66" charset="0"/>
              </a:rPr>
              <a:t>         В 1807 году английский химик Гемфри Дэви получил тот же газ. Он пришел к выводу, что получил новый элемент и назвал его "хлорин" (от "</a:t>
            </a:r>
            <a:r>
              <a:rPr lang="ru-RU" sz="2400" b="1" dirty="0" err="1" smtClean="0">
                <a:latin typeface="Comic Sans MS" pitchFamily="66" charset="0"/>
              </a:rPr>
              <a:t>хлорос</a:t>
            </a:r>
            <a:r>
              <a:rPr lang="ru-RU" sz="2400" b="1" dirty="0" smtClean="0">
                <a:latin typeface="Comic Sans MS" pitchFamily="66" charset="0"/>
              </a:rPr>
              <a:t>" - желто-зеленый). </a:t>
            </a:r>
          </a:p>
          <a:p>
            <a:pPr algn="just">
              <a:buFontTx/>
              <a:buNone/>
            </a:pPr>
            <a:r>
              <a:rPr lang="ru-RU" sz="2400" b="1" dirty="0" smtClean="0">
                <a:latin typeface="Comic Sans MS" pitchFamily="66" charset="0"/>
              </a:rPr>
              <a:t>         В 1812 году Гей-Люссак дал газу название    хлор. </a:t>
            </a:r>
          </a:p>
        </p:txBody>
      </p:sp>
      <p:sp>
        <p:nvSpPr>
          <p:cNvPr id="614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  <a:latin typeface="Comic Sans MS" pitchFamily="66" charset="0"/>
              </a:rPr>
              <a:t>История открытия хлора</a:t>
            </a:r>
            <a:endParaRPr lang="ru-RU" sz="3600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149" name="Управляющая кнопка: возврат 6">
            <a:hlinkClick r:id="" action="ppaction://noaction" highlightClick="1"/>
          </p:cNvPr>
          <p:cNvSpPr>
            <a:spLocks noChangeAspect="1"/>
          </p:cNvSpPr>
          <p:nvPr/>
        </p:nvSpPr>
        <p:spPr bwMode="auto">
          <a:xfrm>
            <a:off x="8316416" y="6066155"/>
            <a:ext cx="720725" cy="720725"/>
          </a:xfrm>
          <a:prstGeom prst="actionButtonReturn">
            <a:avLst/>
          </a:prstGeom>
          <a:solidFill>
            <a:srgbClr val="7CE8B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pic>
        <p:nvPicPr>
          <p:cNvPr id="7" name="Рисунок 6" descr="xlo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785926"/>
            <a:ext cx="1800000" cy="21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151" name="TextBox 9"/>
          <p:cNvSpPr txBox="1">
            <a:spLocks noChangeArrowheads="1"/>
          </p:cNvSpPr>
          <p:nvPr/>
        </p:nvSpPr>
        <p:spPr bwMode="auto">
          <a:xfrm>
            <a:off x="179513" y="4000500"/>
            <a:ext cx="2304256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>
                <a:latin typeface="+mj-lt"/>
              </a:rPr>
              <a:t> Карл Вильгельм </a:t>
            </a:r>
            <a:r>
              <a:rPr lang="ru-RU" sz="2000" b="1" dirty="0" err="1">
                <a:latin typeface="+mj-lt"/>
              </a:rPr>
              <a:t>Шееле</a:t>
            </a:r>
            <a:endParaRPr lang="ru-RU" sz="2000" b="1" dirty="0">
              <a:latin typeface="+mj-lt"/>
            </a:endParaRPr>
          </a:p>
          <a:p>
            <a:pPr algn="ctr">
              <a:defRPr/>
            </a:pPr>
            <a:r>
              <a:rPr lang="ru-RU" sz="2000" b="1" dirty="0">
                <a:latin typeface="+mj-lt"/>
              </a:rPr>
              <a:t>(1742 – 1786)</a:t>
            </a:r>
          </a:p>
        </p:txBody>
      </p:sp>
      <p:sp>
        <p:nvSpPr>
          <p:cNvPr id="8" name="Минус 7"/>
          <p:cNvSpPr/>
          <p:nvPr/>
        </p:nvSpPr>
        <p:spPr bwMode="auto">
          <a:xfrm>
            <a:off x="-1428750" y="1317308"/>
            <a:ext cx="11715750" cy="357188"/>
          </a:xfrm>
          <a:prstGeom prst="mathMinus">
            <a:avLst/>
          </a:prstGeom>
          <a:solidFill>
            <a:srgbClr val="7CE8B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4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2"/>
          <p:cNvSpPr>
            <a:spLocks noGrp="1"/>
          </p:cNvSpPr>
          <p:nvPr>
            <p:ph idx="1"/>
          </p:nvPr>
        </p:nvSpPr>
        <p:spPr>
          <a:xfrm>
            <a:off x="-180528" y="1571625"/>
            <a:ext cx="6681341" cy="4926011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sz="2600" b="1" dirty="0" smtClean="0">
                <a:latin typeface="Comic Sans MS" pitchFamily="66" charset="0"/>
              </a:rPr>
              <a:t>          В 1825 году французский химик </a:t>
            </a:r>
            <a:r>
              <a:rPr lang="ru-RU" sz="2600" b="1" dirty="0" err="1" smtClean="0">
                <a:latin typeface="Comic Sans MS" pitchFamily="66" charset="0"/>
              </a:rPr>
              <a:t>А.Ж.Балар</a:t>
            </a:r>
            <a:r>
              <a:rPr lang="ru-RU" sz="2600" b="1" dirty="0" smtClean="0">
                <a:latin typeface="Comic Sans MS" pitchFamily="66" charset="0"/>
              </a:rPr>
              <a:t>  при изучении маточных рассолов  выделил темно-бурую жидкость, который он назвал - "</a:t>
            </a:r>
            <a:r>
              <a:rPr lang="ru-RU" sz="2600" b="1" dirty="0" err="1" smtClean="0">
                <a:latin typeface="Comic Sans MS" pitchFamily="66" charset="0"/>
              </a:rPr>
              <a:t>мурид</a:t>
            </a:r>
            <a:r>
              <a:rPr lang="ru-RU" sz="2600" b="1" dirty="0" smtClean="0">
                <a:latin typeface="Comic Sans MS" pitchFamily="66" charset="0"/>
              </a:rPr>
              <a:t>" (от латинского слова </a:t>
            </a:r>
            <a:r>
              <a:rPr lang="en-US" sz="2600" b="1" dirty="0" err="1" smtClean="0">
                <a:latin typeface="Comic Sans MS" pitchFamily="66" charset="0"/>
              </a:rPr>
              <a:t>muria</a:t>
            </a:r>
            <a:r>
              <a:rPr lang="ru-RU" sz="2600" b="1" dirty="0" smtClean="0">
                <a:latin typeface="Comic Sans MS" pitchFamily="66" charset="0"/>
              </a:rPr>
              <a:t>, означающего "рассол"). Комиссия Академии, проверив это сообщение, подтвердила открытие </a:t>
            </a:r>
            <a:r>
              <a:rPr lang="ru-RU" sz="2600" b="1" dirty="0" err="1" smtClean="0">
                <a:latin typeface="Comic Sans MS" pitchFamily="66" charset="0"/>
              </a:rPr>
              <a:t>Балара</a:t>
            </a:r>
            <a:r>
              <a:rPr lang="ru-RU" sz="2600" b="1" dirty="0" smtClean="0">
                <a:latin typeface="Comic Sans MS" pitchFamily="66" charset="0"/>
              </a:rPr>
              <a:t> и предложила назвать элемент бромом (от "</a:t>
            </a:r>
            <a:r>
              <a:rPr lang="ru-RU" sz="2600" b="1" dirty="0" err="1" smtClean="0">
                <a:latin typeface="Comic Sans MS" pitchFamily="66" charset="0"/>
              </a:rPr>
              <a:t>бромос</a:t>
            </a:r>
            <a:r>
              <a:rPr lang="ru-RU" sz="2600" b="1" dirty="0" smtClean="0">
                <a:latin typeface="Comic Sans MS" pitchFamily="66" charset="0"/>
              </a:rPr>
              <a:t>", с греческого "зловонный").</a:t>
            </a:r>
          </a:p>
          <a:p>
            <a:endParaRPr lang="ru-RU" sz="2400" dirty="0" smtClean="0">
              <a:latin typeface="Comic Sans MS" pitchFamily="66" charset="0"/>
            </a:endParaRPr>
          </a:p>
          <a:p>
            <a:endParaRPr lang="ru-RU" sz="2000" dirty="0" smtClean="0"/>
          </a:p>
        </p:txBody>
      </p:sp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  <a:latin typeface="Comic Sans MS" pitchFamily="66" charset="0"/>
              </a:rPr>
              <a:t>История открытия брома</a:t>
            </a:r>
            <a:endParaRPr lang="ru-RU" sz="3600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7172" name="Picture 6" descr="chi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985010"/>
            <a:ext cx="1800225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Управляющая кнопка: возврат 6">
            <a:hlinkClick r:id="" action="ppaction://noaction" highlightClick="1"/>
          </p:cNvPr>
          <p:cNvSpPr>
            <a:spLocks noChangeAspect="1"/>
          </p:cNvSpPr>
          <p:nvPr/>
        </p:nvSpPr>
        <p:spPr bwMode="auto">
          <a:xfrm>
            <a:off x="8244110" y="6010522"/>
            <a:ext cx="720725" cy="720725"/>
          </a:xfrm>
          <a:prstGeom prst="actionButtonReturn">
            <a:avLst/>
          </a:prstGeom>
          <a:solidFill>
            <a:srgbClr val="7CE8B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929438" y="4357688"/>
            <a:ext cx="1928812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 err="1">
                <a:latin typeface="+mj-lt"/>
              </a:rPr>
              <a:t>Антуан</a:t>
            </a:r>
            <a:r>
              <a:rPr lang="ru-RU" b="1" dirty="0">
                <a:latin typeface="+mj-lt"/>
              </a:rPr>
              <a:t> </a:t>
            </a:r>
            <a:r>
              <a:rPr lang="ru-RU" b="1" dirty="0" err="1">
                <a:latin typeface="+mj-lt"/>
              </a:rPr>
              <a:t>Жером</a:t>
            </a:r>
            <a:r>
              <a:rPr lang="ru-RU" b="1" dirty="0">
                <a:latin typeface="+mj-lt"/>
              </a:rPr>
              <a:t> </a:t>
            </a:r>
            <a:r>
              <a:rPr lang="ru-RU" b="1" dirty="0" err="1">
                <a:latin typeface="+mj-lt"/>
              </a:rPr>
              <a:t>Балар</a:t>
            </a:r>
            <a:r>
              <a:rPr lang="ru-RU" b="1" dirty="0">
                <a:latin typeface="+mj-lt"/>
              </a:rPr>
              <a:t/>
            </a:r>
            <a:br>
              <a:rPr lang="ru-RU" b="1" dirty="0">
                <a:latin typeface="+mj-lt"/>
              </a:rPr>
            </a:br>
            <a:r>
              <a:rPr lang="ru-RU" b="1" dirty="0">
                <a:latin typeface="+mj-lt"/>
              </a:rPr>
              <a:t>(1802 – 1876)</a:t>
            </a:r>
            <a:r>
              <a:rPr lang="ru-RU" dirty="0">
                <a:latin typeface="+mj-lt"/>
              </a:rPr>
              <a:t> </a:t>
            </a:r>
          </a:p>
        </p:txBody>
      </p:sp>
      <p:sp>
        <p:nvSpPr>
          <p:cNvPr id="7" name="Минус 6"/>
          <p:cNvSpPr/>
          <p:nvPr/>
        </p:nvSpPr>
        <p:spPr bwMode="auto">
          <a:xfrm>
            <a:off x="-1500188" y="1368742"/>
            <a:ext cx="11715751" cy="357187"/>
          </a:xfrm>
          <a:prstGeom prst="mathMinus">
            <a:avLst/>
          </a:prstGeom>
          <a:solidFill>
            <a:srgbClr val="7CE8B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32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2"/>
          <p:cNvSpPr>
            <a:spLocks noGrp="1"/>
          </p:cNvSpPr>
          <p:nvPr>
            <p:ph idx="1"/>
          </p:nvPr>
        </p:nvSpPr>
        <p:spPr>
          <a:xfrm>
            <a:off x="2655888" y="1500188"/>
            <a:ext cx="5752464" cy="4286250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sz="2100" dirty="0" smtClean="0">
                <a:latin typeface="Comic Sans MS" pitchFamily="66" charset="0"/>
              </a:rPr>
              <a:t>          </a:t>
            </a:r>
            <a:r>
              <a:rPr lang="ru-RU" sz="2100" b="1" dirty="0" smtClean="0">
                <a:latin typeface="Comic Sans MS" pitchFamily="66" charset="0"/>
              </a:rPr>
              <a:t>В 1811 году французский химик Бернар </a:t>
            </a:r>
            <a:r>
              <a:rPr lang="ru-RU" sz="2100" b="1" dirty="0" err="1" smtClean="0">
                <a:latin typeface="Comic Sans MS" pitchFamily="66" charset="0"/>
              </a:rPr>
              <a:t>Куртуа</a:t>
            </a:r>
            <a:r>
              <a:rPr lang="ru-RU" sz="2100" b="1" dirty="0" smtClean="0">
                <a:latin typeface="Comic Sans MS" pitchFamily="66" charset="0"/>
              </a:rPr>
              <a:t> открыл  </a:t>
            </a:r>
            <a:r>
              <a:rPr lang="ru-RU" sz="2100" b="1" dirty="0" err="1" smtClean="0">
                <a:latin typeface="Comic Sans MS" pitchFamily="66" charset="0"/>
              </a:rPr>
              <a:t>иод</a:t>
            </a:r>
            <a:r>
              <a:rPr lang="ru-RU" sz="2100" b="1" dirty="0" smtClean="0">
                <a:latin typeface="Comic Sans MS" pitchFamily="66" charset="0"/>
              </a:rPr>
              <a:t>   путём перегонки маточных растворов от своего азотнокислого кальция с серной кислотой  Чтобы другие химики могли изучать новое вещество, Б. </a:t>
            </a:r>
            <a:r>
              <a:rPr lang="ru-RU" sz="2100" b="1" dirty="0" err="1" smtClean="0">
                <a:latin typeface="Comic Sans MS" pitchFamily="66" charset="0"/>
              </a:rPr>
              <a:t>Куртуа</a:t>
            </a:r>
            <a:r>
              <a:rPr lang="ru-RU" sz="2100" b="1" dirty="0" smtClean="0">
                <a:latin typeface="Comic Sans MS" pitchFamily="66" charset="0"/>
              </a:rPr>
              <a:t> подарил его (правда, очень небольшое количество) фармацевтической фирме в Дижоне.</a:t>
            </a:r>
          </a:p>
          <a:p>
            <a:pPr algn="just">
              <a:buFontTx/>
              <a:buNone/>
            </a:pPr>
            <a:r>
              <a:rPr lang="ru-RU" sz="2100" b="1" dirty="0" smtClean="0">
                <a:latin typeface="Comic Sans MS" pitchFamily="66" charset="0"/>
              </a:rPr>
              <a:t>         В 1813 году Гей-Люссак  подробно изучил этот элемент и дал ему современное название. Название "</a:t>
            </a:r>
            <a:r>
              <a:rPr lang="ru-RU" sz="2100" b="1" dirty="0" err="1" smtClean="0">
                <a:latin typeface="Comic Sans MS" pitchFamily="66" charset="0"/>
              </a:rPr>
              <a:t>иод</a:t>
            </a:r>
            <a:r>
              <a:rPr lang="ru-RU" sz="2100" b="1" dirty="0" smtClean="0">
                <a:latin typeface="Comic Sans MS" pitchFamily="66" charset="0"/>
              </a:rPr>
              <a:t>" происходит от греческого слова "</a:t>
            </a:r>
            <a:r>
              <a:rPr lang="ru-RU" sz="2100" b="1" dirty="0" err="1" smtClean="0">
                <a:latin typeface="Comic Sans MS" pitchFamily="66" charset="0"/>
              </a:rPr>
              <a:t>иодэс</a:t>
            </a:r>
            <a:r>
              <a:rPr lang="ru-RU" sz="2100" b="1" dirty="0" smtClean="0">
                <a:latin typeface="Comic Sans MS" pitchFamily="66" charset="0"/>
              </a:rPr>
              <a:t>" - "фиолетовый" (по цвету паров).</a:t>
            </a:r>
          </a:p>
          <a:p>
            <a:pPr>
              <a:buFontTx/>
              <a:buNone/>
            </a:pPr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</p:txBody>
      </p:sp>
      <p:sp>
        <p:nvSpPr>
          <p:cNvPr id="819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  <a:latin typeface="Comic Sans MS" pitchFamily="66" charset="0"/>
              </a:rPr>
              <a:t>История открытия йода</a:t>
            </a:r>
            <a:endParaRPr lang="ru-RU" sz="3600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8197" name="Picture 2" descr="Bernard_Courto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2000250"/>
            <a:ext cx="1727200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Управляющая кнопка: возврат 6">
            <a:hlinkClick r:id="" action="ppaction://noaction" highlightClick="1"/>
          </p:cNvPr>
          <p:cNvSpPr>
            <a:spLocks noChangeAspect="1"/>
          </p:cNvSpPr>
          <p:nvPr/>
        </p:nvSpPr>
        <p:spPr bwMode="auto">
          <a:xfrm>
            <a:off x="8408352" y="6021288"/>
            <a:ext cx="720725" cy="720725"/>
          </a:xfrm>
          <a:prstGeom prst="actionButtonReturn">
            <a:avLst/>
          </a:prstGeom>
          <a:solidFill>
            <a:srgbClr val="7CE8B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57250" y="4214813"/>
            <a:ext cx="207168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latin typeface="+mj-lt"/>
              </a:rPr>
              <a:t>Бернар </a:t>
            </a:r>
            <a:r>
              <a:rPr lang="ru-RU" sz="2000" b="1" dirty="0" err="1">
                <a:latin typeface="+mj-lt"/>
              </a:rPr>
              <a:t>Куртуа</a:t>
            </a:r>
            <a:r>
              <a:rPr lang="ru-RU" sz="2000" dirty="0">
                <a:latin typeface="+mj-lt"/>
              </a:rPr>
              <a:t>       (1777  –  1838 )</a:t>
            </a:r>
          </a:p>
        </p:txBody>
      </p:sp>
      <p:sp>
        <p:nvSpPr>
          <p:cNvPr id="8" name="Минус 7"/>
          <p:cNvSpPr/>
          <p:nvPr/>
        </p:nvSpPr>
        <p:spPr bwMode="auto">
          <a:xfrm>
            <a:off x="-1411942" y="1348738"/>
            <a:ext cx="11715750" cy="357187"/>
          </a:xfrm>
          <a:prstGeom prst="mathMinus">
            <a:avLst/>
          </a:prstGeom>
          <a:solidFill>
            <a:srgbClr val="7CE8B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88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19" name="Text Box 31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89122" name="Rectangle 34"/>
          <p:cNvSpPr>
            <a:spLocks noGrp="1" noChangeArrowheads="1"/>
          </p:cNvSpPr>
          <p:nvPr>
            <p:ph type="title"/>
          </p:nvPr>
        </p:nvSpPr>
        <p:spPr>
          <a:xfrm>
            <a:off x="1979613" y="188913"/>
            <a:ext cx="6769100" cy="563562"/>
          </a:xfrm>
        </p:spPr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Строение атомов 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89123" name="Rectangle 35"/>
          <p:cNvSpPr>
            <a:spLocks noGrp="1" noChangeArrowheads="1"/>
          </p:cNvSpPr>
          <p:nvPr>
            <p:ph type="body" idx="1"/>
          </p:nvPr>
        </p:nvSpPr>
        <p:spPr>
          <a:xfrm>
            <a:off x="395288" y="1916832"/>
            <a:ext cx="8353425" cy="4680818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latin typeface="Comic Sans MS" pitchFamily="66" charset="0"/>
              </a:rPr>
              <a:t>Учебник стр. 104 (самостоятельно)</a:t>
            </a:r>
            <a:endParaRPr lang="ru-RU" b="1" dirty="0">
              <a:latin typeface="Comic Sans MS" pitchFamily="66" charset="0"/>
            </a:endParaRPr>
          </a:p>
        </p:txBody>
      </p:sp>
      <p:pic>
        <p:nvPicPr>
          <p:cNvPr id="8" name="Picture 4" descr="j023416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1" y="3140968"/>
            <a:ext cx="3187303" cy="3010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88472" y="1"/>
            <a:ext cx="8955527" cy="260648"/>
          </a:xfrm>
          <a:noFill/>
        </p:spPr>
        <p:txBody>
          <a:bodyPr/>
          <a:lstStyle/>
          <a:p>
            <a:pPr eaLnBrk="1" hangingPunct="1"/>
            <a:endParaRPr lang="ru-RU" sz="2300" b="1" dirty="0" smtClean="0">
              <a:solidFill>
                <a:schemeClr val="bg1"/>
              </a:solidFill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1403350" y="476250"/>
            <a:ext cx="7489825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Группы элементов</a:t>
            </a:r>
          </a:p>
        </p:txBody>
      </p:sp>
      <p:sp>
        <p:nvSpPr>
          <p:cNvPr id="10245" name="Rectangle 16"/>
          <p:cNvSpPr>
            <a:spLocks noChangeArrowheads="1"/>
          </p:cNvSpPr>
          <p:nvPr/>
        </p:nvSpPr>
        <p:spPr bwMode="auto">
          <a:xfrm>
            <a:off x="1403350" y="765175"/>
            <a:ext cx="792163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I</a:t>
            </a:r>
            <a:endParaRPr lang="ru-RU">
              <a:latin typeface="Baskerville Old Face" pitchFamily="18" charset="0"/>
            </a:endParaRPr>
          </a:p>
        </p:txBody>
      </p:sp>
      <p:sp>
        <p:nvSpPr>
          <p:cNvPr id="10246" name="Rectangle 17"/>
          <p:cNvSpPr>
            <a:spLocks noChangeArrowheads="1"/>
          </p:cNvSpPr>
          <p:nvPr/>
        </p:nvSpPr>
        <p:spPr bwMode="auto">
          <a:xfrm>
            <a:off x="2987675" y="765175"/>
            <a:ext cx="792163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III</a:t>
            </a:r>
          </a:p>
        </p:txBody>
      </p:sp>
      <p:sp>
        <p:nvSpPr>
          <p:cNvPr id="10247" name="Rectangle 18"/>
          <p:cNvSpPr>
            <a:spLocks noChangeArrowheads="1"/>
          </p:cNvSpPr>
          <p:nvPr/>
        </p:nvSpPr>
        <p:spPr bwMode="auto">
          <a:xfrm>
            <a:off x="2195513" y="765175"/>
            <a:ext cx="792162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II</a:t>
            </a:r>
            <a:endParaRPr lang="ru-RU">
              <a:latin typeface="Baskerville Old Face" pitchFamily="18" charset="0"/>
            </a:endParaRPr>
          </a:p>
        </p:txBody>
      </p:sp>
      <p:sp>
        <p:nvSpPr>
          <p:cNvPr id="10248" name="Rectangle 19"/>
          <p:cNvSpPr>
            <a:spLocks noChangeArrowheads="1"/>
          </p:cNvSpPr>
          <p:nvPr/>
        </p:nvSpPr>
        <p:spPr bwMode="auto">
          <a:xfrm>
            <a:off x="6948488" y="765175"/>
            <a:ext cx="1944687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VIII</a:t>
            </a:r>
            <a:endParaRPr lang="ru-RU">
              <a:latin typeface="Baskerville Old Face" pitchFamily="18" charset="0"/>
            </a:endParaRPr>
          </a:p>
        </p:txBody>
      </p:sp>
      <p:sp>
        <p:nvSpPr>
          <p:cNvPr id="10249" name="Rectangle 20"/>
          <p:cNvSpPr>
            <a:spLocks noChangeArrowheads="1"/>
          </p:cNvSpPr>
          <p:nvPr/>
        </p:nvSpPr>
        <p:spPr bwMode="auto">
          <a:xfrm>
            <a:off x="3779838" y="765175"/>
            <a:ext cx="792162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IV</a:t>
            </a:r>
          </a:p>
        </p:txBody>
      </p:sp>
      <p:sp>
        <p:nvSpPr>
          <p:cNvPr id="10250" name="Rectangle 21"/>
          <p:cNvSpPr>
            <a:spLocks noChangeArrowheads="1"/>
          </p:cNvSpPr>
          <p:nvPr/>
        </p:nvSpPr>
        <p:spPr bwMode="auto">
          <a:xfrm>
            <a:off x="4572000" y="765175"/>
            <a:ext cx="792163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V</a:t>
            </a:r>
          </a:p>
        </p:txBody>
      </p:sp>
      <p:sp>
        <p:nvSpPr>
          <p:cNvPr id="10251" name="Rectangle 22"/>
          <p:cNvSpPr>
            <a:spLocks noChangeArrowheads="1"/>
          </p:cNvSpPr>
          <p:nvPr/>
        </p:nvSpPr>
        <p:spPr bwMode="auto">
          <a:xfrm>
            <a:off x="5364163" y="765175"/>
            <a:ext cx="792162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VI</a:t>
            </a:r>
            <a:endParaRPr lang="ru-RU">
              <a:latin typeface="Baskerville Old Face" pitchFamily="18" charset="0"/>
            </a:endParaRPr>
          </a:p>
        </p:txBody>
      </p:sp>
      <p:sp>
        <p:nvSpPr>
          <p:cNvPr id="10252" name="Rectangle 23"/>
          <p:cNvSpPr>
            <a:spLocks noChangeArrowheads="1"/>
          </p:cNvSpPr>
          <p:nvPr/>
        </p:nvSpPr>
        <p:spPr bwMode="auto">
          <a:xfrm>
            <a:off x="6156325" y="765175"/>
            <a:ext cx="792163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VII</a:t>
            </a:r>
            <a:endParaRPr lang="ru-RU">
              <a:latin typeface="Baskerville Old Face" pitchFamily="18" charset="0"/>
            </a:endParaRPr>
          </a:p>
        </p:txBody>
      </p:sp>
      <p:sp>
        <p:nvSpPr>
          <p:cNvPr id="10253" name="Rectangle 26"/>
          <p:cNvSpPr>
            <a:spLocks noChangeArrowheads="1"/>
          </p:cNvSpPr>
          <p:nvPr/>
        </p:nvSpPr>
        <p:spPr bwMode="auto">
          <a:xfrm>
            <a:off x="250825" y="1557338"/>
            <a:ext cx="71913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II</a:t>
            </a:r>
          </a:p>
        </p:txBody>
      </p:sp>
      <p:sp>
        <p:nvSpPr>
          <p:cNvPr id="10254" name="Rectangle 27"/>
          <p:cNvSpPr>
            <a:spLocks noChangeArrowheads="1"/>
          </p:cNvSpPr>
          <p:nvPr/>
        </p:nvSpPr>
        <p:spPr bwMode="auto">
          <a:xfrm>
            <a:off x="250825" y="1052513"/>
            <a:ext cx="71913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latin typeface="Baskerville Old Face" pitchFamily="18" charset="0"/>
              </a:rPr>
              <a:t>I</a:t>
            </a:r>
          </a:p>
        </p:txBody>
      </p:sp>
      <p:sp>
        <p:nvSpPr>
          <p:cNvPr id="10255" name="Rectangle 28"/>
          <p:cNvSpPr>
            <a:spLocks noChangeArrowheads="1"/>
          </p:cNvSpPr>
          <p:nvPr/>
        </p:nvSpPr>
        <p:spPr bwMode="auto">
          <a:xfrm>
            <a:off x="250825" y="2060575"/>
            <a:ext cx="71913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III</a:t>
            </a:r>
          </a:p>
        </p:txBody>
      </p:sp>
      <p:sp>
        <p:nvSpPr>
          <p:cNvPr id="10256" name="Rectangle 29"/>
          <p:cNvSpPr>
            <a:spLocks noChangeArrowheads="1"/>
          </p:cNvSpPr>
          <p:nvPr/>
        </p:nvSpPr>
        <p:spPr bwMode="auto">
          <a:xfrm>
            <a:off x="250825" y="5589588"/>
            <a:ext cx="71913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VII</a:t>
            </a:r>
          </a:p>
        </p:txBody>
      </p:sp>
      <p:sp>
        <p:nvSpPr>
          <p:cNvPr id="10257" name="Rectangle 30"/>
          <p:cNvSpPr>
            <a:spLocks noChangeArrowheads="1"/>
          </p:cNvSpPr>
          <p:nvPr/>
        </p:nvSpPr>
        <p:spPr bwMode="auto">
          <a:xfrm>
            <a:off x="250825" y="4581525"/>
            <a:ext cx="719138" cy="1008063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VI</a:t>
            </a:r>
          </a:p>
        </p:txBody>
      </p:sp>
      <p:sp>
        <p:nvSpPr>
          <p:cNvPr id="10258" name="Rectangle 31"/>
          <p:cNvSpPr>
            <a:spLocks noChangeArrowheads="1"/>
          </p:cNvSpPr>
          <p:nvPr/>
        </p:nvSpPr>
        <p:spPr bwMode="auto">
          <a:xfrm>
            <a:off x="250825" y="3573463"/>
            <a:ext cx="719138" cy="1008062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V</a:t>
            </a:r>
          </a:p>
        </p:txBody>
      </p:sp>
      <p:sp>
        <p:nvSpPr>
          <p:cNvPr id="10259" name="Rectangle 32"/>
          <p:cNvSpPr>
            <a:spLocks noChangeArrowheads="1"/>
          </p:cNvSpPr>
          <p:nvPr/>
        </p:nvSpPr>
        <p:spPr bwMode="auto">
          <a:xfrm>
            <a:off x="250825" y="2565400"/>
            <a:ext cx="719138" cy="1008063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Baskerville Old Face" pitchFamily="18" charset="0"/>
              </a:rPr>
              <a:t>IV</a:t>
            </a:r>
          </a:p>
        </p:txBody>
      </p:sp>
      <p:grpSp>
        <p:nvGrpSpPr>
          <p:cNvPr id="10260" name="Group 34"/>
          <p:cNvGrpSpPr>
            <a:grpSpLocks/>
          </p:cNvGrpSpPr>
          <p:nvPr/>
        </p:nvGrpSpPr>
        <p:grpSpPr bwMode="auto">
          <a:xfrm>
            <a:off x="2843213" y="2276475"/>
            <a:ext cx="865187" cy="576263"/>
            <a:chOff x="94" y="1344"/>
            <a:chExt cx="543" cy="363"/>
          </a:xfrm>
        </p:grpSpPr>
        <p:sp>
          <p:nvSpPr>
            <p:cNvPr id="10764" name="Rectangle 35"/>
            <p:cNvSpPr>
              <a:spLocks noChangeArrowheads="1"/>
            </p:cNvSpPr>
            <p:nvPr/>
          </p:nvSpPr>
          <p:spPr bwMode="auto">
            <a:xfrm>
              <a:off x="159" y="1344"/>
              <a:ext cx="453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0765" name="Text Box 36"/>
            <p:cNvSpPr txBox="1">
              <a:spLocks noChangeArrowheads="1"/>
            </p:cNvSpPr>
            <p:nvPr/>
          </p:nvSpPr>
          <p:spPr bwMode="auto">
            <a:xfrm rot="-2495343">
              <a:off x="94" y="1466"/>
              <a:ext cx="54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sz="1400">
                <a:latin typeface="Baskerville Old Face" pitchFamily="18" charset="0"/>
              </a:endParaRPr>
            </a:p>
          </p:txBody>
        </p:sp>
      </p:grpSp>
      <p:sp>
        <p:nvSpPr>
          <p:cNvPr id="10261" name="Rectangle 37"/>
          <p:cNvSpPr>
            <a:spLocks noChangeArrowheads="1"/>
          </p:cNvSpPr>
          <p:nvPr/>
        </p:nvSpPr>
        <p:spPr bwMode="auto">
          <a:xfrm>
            <a:off x="971550" y="1557338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2</a:t>
            </a:r>
          </a:p>
        </p:txBody>
      </p:sp>
      <p:sp>
        <p:nvSpPr>
          <p:cNvPr id="10262" name="Rectangle 38"/>
          <p:cNvSpPr>
            <a:spLocks noChangeArrowheads="1"/>
          </p:cNvSpPr>
          <p:nvPr/>
        </p:nvSpPr>
        <p:spPr bwMode="auto">
          <a:xfrm>
            <a:off x="971550" y="1052513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1</a:t>
            </a:r>
          </a:p>
        </p:txBody>
      </p:sp>
      <p:sp>
        <p:nvSpPr>
          <p:cNvPr id="10263" name="Rectangle 39"/>
          <p:cNvSpPr>
            <a:spLocks noChangeArrowheads="1"/>
          </p:cNvSpPr>
          <p:nvPr/>
        </p:nvSpPr>
        <p:spPr bwMode="auto">
          <a:xfrm>
            <a:off x="971550" y="2060575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3</a:t>
            </a:r>
          </a:p>
        </p:txBody>
      </p:sp>
      <p:sp>
        <p:nvSpPr>
          <p:cNvPr id="10264" name="Rectangle 40"/>
          <p:cNvSpPr>
            <a:spLocks noChangeArrowheads="1"/>
          </p:cNvSpPr>
          <p:nvPr/>
        </p:nvSpPr>
        <p:spPr bwMode="auto">
          <a:xfrm>
            <a:off x="971550" y="2565400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4</a:t>
            </a:r>
          </a:p>
        </p:txBody>
      </p:sp>
      <p:sp>
        <p:nvSpPr>
          <p:cNvPr id="10265" name="Rectangle 41"/>
          <p:cNvSpPr>
            <a:spLocks noChangeArrowheads="1"/>
          </p:cNvSpPr>
          <p:nvPr/>
        </p:nvSpPr>
        <p:spPr bwMode="auto">
          <a:xfrm>
            <a:off x="971550" y="3068638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5</a:t>
            </a:r>
          </a:p>
        </p:txBody>
      </p:sp>
      <p:sp>
        <p:nvSpPr>
          <p:cNvPr id="10266" name="Rectangle 42"/>
          <p:cNvSpPr>
            <a:spLocks noChangeArrowheads="1"/>
          </p:cNvSpPr>
          <p:nvPr/>
        </p:nvSpPr>
        <p:spPr bwMode="auto">
          <a:xfrm>
            <a:off x="971550" y="3573463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6</a:t>
            </a:r>
          </a:p>
        </p:txBody>
      </p:sp>
      <p:sp>
        <p:nvSpPr>
          <p:cNvPr id="10267" name="Rectangle 43"/>
          <p:cNvSpPr>
            <a:spLocks noChangeArrowheads="1"/>
          </p:cNvSpPr>
          <p:nvPr/>
        </p:nvSpPr>
        <p:spPr bwMode="auto">
          <a:xfrm>
            <a:off x="971550" y="4076700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7</a:t>
            </a:r>
          </a:p>
        </p:txBody>
      </p:sp>
      <p:sp>
        <p:nvSpPr>
          <p:cNvPr id="10268" name="Rectangle 45"/>
          <p:cNvSpPr>
            <a:spLocks noChangeArrowheads="1"/>
          </p:cNvSpPr>
          <p:nvPr/>
        </p:nvSpPr>
        <p:spPr bwMode="auto">
          <a:xfrm>
            <a:off x="971550" y="5589588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10</a:t>
            </a:r>
          </a:p>
        </p:txBody>
      </p:sp>
      <p:grpSp>
        <p:nvGrpSpPr>
          <p:cNvPr id="10269" name="Group 47"/>
          <p:cNvGrpSpPr>
            <a:grpSpLocks/>
          </p:cNvGrpSpPr>
          <p:nvPr/>
        </p:nvGrpSpPr>
        <p:grpSpPr bwMode="auto">
          <a:xfrm>
            <a:off x="1331913" y="1484313"/>
            <a:ext cx="869950" cy="577850"/>
            <a:chOff x="839" y="935"/>
            <a:chExt cx="548" cy="364"/>
          </a:xfrm>
        </p:grpSpPr>
        <p:sp>
          <p:nvSpPr>
            <p:cNvPr id="10759" name="Rectangle 48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3366FF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60" name="Text Box 49"/>
            <p:cNvSpPr txBox="1">
              <a:spLocks noChangeArrowheads="1"/>
            </p:cNvSpPr>
            <p:nvPr/>
          </p:nvSpPr>
          <p:spPr bwMode="auto">
            <a:xfrm>
              <a:off x="839" y="935"/>
              <a:ext cx="25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Li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761" name="Text Box 50"/>
            <p:cNvSpPr txBox="1">
              <a:spLocks noChangeArrowheads="1"/>
            </p:cNvSpPr>
            <p:nvPr/>
          </p:nvSpPr>
          <p:spPr bwMode="auto">
            <a:xfrm>
              <a:off x="876" y="1144"/>
              <a:ext cx="33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Литий</a:t>
              </a:r>
            </a:p>
          </p:txBody>
        </p:sp>
        <p:sp>
          <p:nvSpPr>
            <p:cNvPr id="10762" name="Text Box 51"/>
            <p:cNvSpPr txBox="1">
              <a:spLocks noChangeArrowheads="1"/>
            </p:cNvSpPr>
            <p:nvPr/>
          </p:nvSpPr>
          <p:spPr bwMode="auto">
            <a:xfrm>
              <a:off x="1203" y="970"/>
              <a:ext cx="1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latin typeface="Baskerville Old Face" pitchFamily="18" charset="0"/>
                </a:rPr>
                <a:t>3</a:t>
              </a:r>
              <a:endParaRPr lang="ru-RU" sz="1400">
                <a:latin typeface="Baskerville Old Face" pitchFamily="18" charset="0"/>
              </a:endParaRPr>
            </a:p>
          </p:txBody>
        </p:sp>
        <p:sp>
          <p:nvSpPr>
            <p:cNvPr id="10763" name="Text Box 52"/>
            <p:cNvSpPr txBox="1">
              <a:spLocks noChangeArrowheads="1"/>
            </p:cNvSpPr>
            <p:nvPr/>
          </p:nvSpPr>
          <p:spPr bwMode="auto">
            <a:xfrm>
              <a:off x="1051" y="1083"/>
              <a:ext cx="25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700">
                  <a:latin typeface="Arial Unicode MS" pitchFamily="34" charset="-128"/>
                </a:rPr>
                <a:t>6,9</a:t>
              </a:r>
              <a:r>
                <a:rPr lang="ru-RU" sz="700">
                  <a:latin typeface="Arial Unicode MS" pitchFamily="34" charset="-128"/>
                </a:rPr>
                <a:t>39</a:t>
              </a:r>
            </a:p>
          </p:txBody>
        </p:sp>
      </p:grpSp>
      <p:grpSp>
        <p:nvGrpSpPr>
          <p:cNvPr id="10270" name="Group 58"/>
          <p:cNvGrpSpPr>
            <a:grpSpLocks/>
          </p:cNvGrpSpPr>
          <p:nvPr/>
        </p:nvGrpSpPr>
        <p:grpSpPr bwMode="auto">
          <a:xfrm>
            <a:off x="179388" y="476250"/>
            <a:ext cx="874712" cy="576263"/>
            <a:chOff x="110" y="1344"/>
            <a:chExt cx="551" cy="363"/>
          </a:xfrm>
        </p:grpSpPr>
        <p:sp>
          <p:nvSpPr>
            <p:cNvPr id="10757" name="Rectangle 59"/>
            <p:cNvSpPr>
              <a:spLocks noChangeArrowheads="1"/>
            </p:cNvSpPr>
            <p:nvPr/>
          </p:nvSpPr>
          <p:spPr bwMode="auto">
            <a:xfrm>
              <a:off x="159" y="1344"/>
              <a:ext cx="453" cy="36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58" name="Text Box 60"/>
            <p:cNvSpPr txBox="1">
              <a:spLocks noChangeArrowheads="1"/>
            </p:cNvSpPr>
            <p:nvPr/>
          </p:nvSpPr>
          <p:spPr bwMode="auto">
            <a:xfrm rot="-2495343">
              <a:off x="110" y="1433"/>
              <a:ext cx="55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 dirty="0">
                  <a:latin typeface="Baskerville Old Face" pitchFamily="18" charset="0"/>
                </a:rPr>
                <a:t>Периоды</a:t>
              </a:r>
            </a:p>
          </p:txBody>
        </p:sp>
      </p:grpSp>
      <p:grpSp>
        <p:nvGrpSpPr>
          <p:cNvPr id="10271" name="Group 61"/>
          <p:cNvGrpSpPr>
            <a:grpSpLocks/>
          </p:cNvGrpSpPr>
          <p:nvPr/>
        </p:nvGrpSpPr>
        <p:grpSpPr bwMode="auto">
          <a:xfrm>
            <a:off x="900113" y="476250"/>
            <a:ext cx="574675" cy="576263"/>
            <a:chOff x="567" y="1344"/>
            <a:chExt cx="362" cy="363"/>
          </a:xfrm>
        </p:grpSpPr>
        <p:sp>
          <p:nvSpPr>
            <p:cNvPr id="10755" name="Rectangle 62"/>
            <p:cNvSpPr>
              <a:spLocks noChangeArrowheads="1"/>
            </p:cNvSpPr>
            <p:nvPr/>
          </p:nvSpPr>
          <p:spPr bwMode="auto">
            <a:xfrm>
              <a:off x="612" y="1344"/>
              <a:ext cx="273" cy="36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56" name="Text Box 63"/>
            <p:cNvSpPr txBox="1">
              <a:spLocks noChangeArrowheads="1"/>
            </p:cNvSpPr>
            <p:nvPr/>
          </p:nvSpPr>
          <p:spPr bwMode="auto">
            <a:xfrm rot="-2495343">
              <a:off x="567" y="1435"/>
              <a:ext cx="36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Ряды</a:t>
              </a:r>
            </a:p>
          </p:txBody>
        </p:sp>
      </p:grpSp>
      <p:grpSp>
        <p:nvGrpSpPr>
          <p:cNvPr id="10272" name="Group 70"/>
          <p:cNvGrpSpPr>
            <a:grpSpLocks/>
          </p:cNvGrpSpPr>
          <p:nvPr/>
        </p:nvGrpSpPr>
        <p:grpSpPr bwMode="auto">
          <a:xfrm>
            <a:off x="1392238" y="2492375"/>
            <a:ext cx="876300" cy="577850"/>
            <a:chOff x="877" y="935"/>
            <a:chExt cx="552" cy="364"/>
          </a:xfrm>
        </p:grpSpPr>
        <p:sp>
          <p:nvSpPr>
            <p:cNvPr id="10750" name="Rectangle 71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3366FF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51" name="Text Box 72"/>
            <p:cNvSpPr txBox="1">
              <a:spLocks noChangeArrowheads="1"/>
            </p:cNvSpPr>
            <p:nvPr/>
          </p:nvSpPr>
          <p:spPr bwMode="auto">
            <a:xfrm>
              <a:off x="877" y="935"/>
              <a:ext cx="22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K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752" name="Text Box 73"/>
            <p:cNvSpPr txBox="1">
              <a:spLocks noChangeArrowheads="1"/>
            </p:cNvSpPr>
            <p:nvPr/>
          </p:nvSpPr>
          <p:spPr bwMode="auto">
            <a:xfrm>
              <a:off x="896" y="1144"/>
              <a:ext cx="33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Калий</a:t>
              </a:r>
            </a:p>
          </p:txBody>
        </p:sp>
        <p:sp>
          <p:nvSpPr>
            <p:cNvPr id="10753" name="Text Box 74"/>
            <p:cNvSpPr txBox="1">
              <a:spLocks noChangeArrowheads="1"/>
            </p:cNvSpPr>
            <p:nvPr/>
          </p:nvSpPr>
          <p:spPr bwMode="auto">
            <a:xfrm>
              <a:off x="1203" y="970"/>
              <a:ext cx="2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19</a:t>
              </a:r>
            </a:p>
          </p:txBody>
        </p:sp>
        <p:sp>
          <p:nvSpPr>
            <p:cNvPr id="10754" name="Text Box 75"/>
            <p:cNvSpPr txBox="1">
              <a:spLocks noChangeArrowheads="1"/>
            </p:cNvSpPr>
            <p:nvPr/>
          </p:nvSpPr>
          <p:spPr bwMode="auto">
            <a:xfrm>
              <a:off x="1081" y="1083"/>
              <a:ext cx="2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700">
                  <a:latin typeface="Arial Unicode MS" pitchFamily="34" charset="-128"/>
                </a:rPr>
                <a:t>39.102</a:t>
              </a:r>
            </a:p>
          </p:txBody>
        </p:sp>
      </p:grpSp>
      <p:grpSp>
        <p:nvGrpSpPr>
          <p:cNvPr id="10273" name="Group 76"/>
          <p:cNvGrpSpPr>
            <a:grpSpLocks/>
          </p:cNvGrpSpPr>
          <p:nvPr/>
        </p:nvGrpSpPr>
        <p:grpSpPr bwMode="auto">
          <a:xfrm>
            <a:off x="1331913" y="1989138"/>
            <a:ext cx="936625" cy="576262"/>
            <a:chOff x="839" y="935"/>
            <a:chExt cx="590" cy="364"/>
          </a:xfrm>
        </p:grpSpPr>
        <p:sp>
          <p:nvSpPr>
            <p:cNvPr id="10745" name="Rectangle 77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3366FF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46" name="Text Box 78"/>
            <p:cNvSpPr txBox="1">
              <a:spLocks noChangeArrowheads="1"/>
            </p:cNvSpPr>
            <p:nvPr/>
          </p:nvSpPr>
          <p:spPr bwMode="auto">
            <a:xfrm>
              <a:off x="839" y="935"/>
              <a:ext cx="3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Na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747" name="Text Box 79"/>
            <p:cNvSpPr txBox="1">
              <a:spLocks noChangeArrowheads="1"/>
            </p:cNvSpPr>
            <p:nvPr/>
          </p:nvSpPr>
          <p:spPr bwMode="auto">
            <a:xfrm>
              <a:off x="876" y="1144"/>
              <a:ext cx="3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Натрий</a:t>
              </a:r>
            </a:p>
          </p:txBody>
        </p:sp>
        <p:sp>
          <p:nvSpPr>
            <p:cNvPr id="10748" name="Text Box 80"/>
            <p:cNvSpPr txBox="1">
              <a:spLocks noChangeArrowheads="1"/>
            </p:cNvSpPr>
            <p:nvPr/>
          </p:nvSpPr>
          <p:spPr bwMode="auto">
            <a:xfrm>
              <a:off x="1203" y="970"/>
              <a:ext cx="2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11</a:t>
              </a:r>
            </a:p>
          </p:txBody>
        </p:sp>
        <p:sp>
          <p:nvSpPr>
            <p:cNvPr id="10749" name="Text Box 81"/>
            <p:cNvSpPr txBox="1">
              <a:spLocks noChangeArrowheads="1"/>
            </p:cNvSpPr>
            <p:nvPr/>
          </p:nvSpPr>
          <p:spPr bwMode="auto">
            <a:xfrm>
              <a:off x="1066" y="1083"/>
              <a:ext cx="31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700">
                  <a:latin typeface="Arial Unicode MS" pitchFamily="34" charset="-128"/>
                </a:rPr>
                <a:t>22,9898</a:t>
              </a:r>
            </a:p>
          </p:txBody>
        </p:sp>
      </p:grpSp>
      <p:grpSp>
        <p:nvGrpSpPr>
          <p:cNvPr id="10274" name="Group 82"/>
          <p:cNvGrpSpPr>
            <a:grpSpLocks/>
          </p:cNvGrpSpPr>
          <p:nvPr/>
        </p:nvGrpSpPr>
        <p:grpSpPr bwMode="auto">
          <a:xfrm>
            <a:off x="882650" y="2995613"/>
            <a:ext cx="1852613" cy="577850"/>
            <a:chOff x="556" y="935"/>
            <a:chExt cx="1167" cy="364"/>
          </a:xfrm>
        </p:grpSpPr>
        <p:sp>
          <p:nvSpPr>
            <p:cNvPr id="10740" name="Rectangle 83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3366FF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41" name="Text Box 84"/>
            <p:cNvSpPr txBox="1">
              <a:spLocks noChangeArrowheads="1"/>
            </p:cNvSpPr>
            <p:nvPr/>
          </p:nvSpPr>
          <p:spPr bwMode="auto">
            <a:xfrm>
              <a:off x="556" y="935"/>
              <a:ext cx="8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90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Cu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742" name="Text Box 85"/>
            <p:cNvSpPr txBox="1">
              <a:spLocks noChangeArrowheads="1"/>
            </p:cNvSpPr>
            <p:nvPr/>
          </p:nvSpPr>
          <p:spPr bwMode="auto">
            <a:xfrm>
              <a:off x="911" y="1144"/>
              <a:ext cx="3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Медь</a:t>
              </a:r>
            </a:p>
          </p:txBody>
        </p:sp>
        <p:sp>
          <p:nvSpPr>
            <p:cNvPr id="10743" name="Text Box 86"/>
            <p:cNvSpPr txBox="1">
              <a:spLocks noChangeArrowheads="1"/>
            </p:cNvSpPr>
            <p:nvPr/>
          </p:nvSpPr>
          <p:spPr bwMode="auto">
            <a:xfrm>
              <a:off x="909" y="970"/>
              <a:ext cx="81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1026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latin typeface="Baskerville Old Face" pitchFamily="18" charset="0"/>
                </a:rPr>
                <a:t>29</a:t>
              </a:r>
              <a:endParaRPr lang="ru-RU" sz="1400">
                <a:latin typeface="Baskerville Old Face" pitchFamily="18" charset="0"/>
              </a:endParaRPr>
            </a:p>
          </p:txBody>
        </p:sp>
        <p:sp>
          <p:nvSpPr>
            <p:cNvPr id="10744" name="Text Box 87"/>
            <p:cNvSpPr txBox="1">
              <a:spLocks noChangeArrowheads="1"/>
            </p:cNvSpPr>
            <p:nvPr/>
          </p:nvSpPr>
          <p:spPr bwMode="auto">
            <a:xfrm>
              <a:off x="1081" y="1083"/>
              <a:ext cx="2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700">
                  <a:latin typeface="Arial Unicode MS" pitchFamily="34" charset="-128"/>
                </a:rPr>
                <a:t>63.54</a:t>
              </a:r>
              <a:r>
                <a:rPr lang="ru-RU" sz="700">
                  <a:latin typeface="Arial Unicode MS" pitchFamily="34" charset="-128"/>
                </a:rPr>
                <a:t>6</a:t>
              </a:r>
            </a:p>
          </p:txBody>
        </p:sp>
      </p:grpSp>
      <p:grpSp>
        <p:nvGrpSpPr>
          <p:cNvPr id="10275" name="Group 89"/>
          <p:cNvGrpSpPr>
            <a:grpSpLocks/>
          </p:cNvGrpSpPr>
          <p:nvPr/>
        </p:nvGrpSpPr>
        <p:grpSpPr bwMode="auto">
          <a:xfrm>
            <a:off x="2946400" y="1484313"/>
            <a:ext cx="869950" cy="577850"/>
            <a:chOff x="858" y="935"/>
            <a:chExt cx="548" cy="364"/>
          </a:xfrm>
        </p:grpSpPr>
        <p:sp>
          <p:nvSpPr>
            <p:cNvPr id="10735" name="Rectangle 90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FF6600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36" name="Text Box 91"/>
            <p:cNvSpPr txBox="1">
              <a:spLocks noChangeArrowheads="1"/>
            </p:cNvSpPr>
            <p:nvPr/>
          </p:nvSpPr>
          <p:spPr bwMode="auto">
            <a:xfrm>
              <a:off x="858" y="935"/>
              <a:ext cx="22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2000">
                  <a:latin typeface="Baskerville Old Face" pitchFamily="18" charset="0"/>
                </a:rPr>
                <a:t>В</a:t>
              </a:r>
            </a:p>
          </p:txBody>
        </p:sp>
        <p:sp>
          <p:nvSpPr>
            <p:cNvPr id="10737" name="Text Box 92"/>
            <p:cNvSpPr txBox="1">
              <a:spLocks noChangeArrowheads="1"/>
            </p:cNvSpPr>
            <p:nvPr/>
          </p:nvSpPr>
          <p:spPr bwMode="auto">
            <a:xfrm>
              <a:off x="902" y="1144"/>
              <a:ext cx="2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Бор</a:t>
              </a:r>
            </a:p>
          </p:txBody>
        </p:sp>
        <p:sp>
          <p:nvSpPr>
            <p:cNvPr id="10738" name="Text Box 93"/>
            <p:cNvSpPr txBox="1">
              <a:spLocks noChangeArrowheads="1"/>
            </p:cNvSpPr>
            <p:nvPr/>
          </p:nvSpPr>
          <p:spPr bwMode="auto">
            <a:xfrm>
              <a:off x="1230" y="970"/>
              <a:ext cx="1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5</a:t>
              </a:r>
            </a:p>
          </p:txBody>
        </p:sp>
        <p:sp>
          <p:nvSpPr>
            <p:cNvPr id="10739" name="Text Box 94"/>
            <p:cNvSpPr txBox="1">
              <a:spLocks noChangeArrowheads="1"/>
            </p:cNvSpPr>
            <p:nvPr/>
          </p:nvSpPr>
          <p:spPr bwMode="auto">
            <a:xfrm>
              <a:off x="1103" y="1082"/>
              <a:ext cx="30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700">
                  <a:latin typeface="Arial Unicode MS" pitchFamily="34" charset="-128"/>
                </a:rPr>
                <a:t>10 .811</a:t>
              </a:r>
            </a:p>
          </p:txBody>
        </p:sp>
      </p:grpSp>
      <p:grpSp>
        <p:nvGrpSpPr>
          <p:cNvPr id="10276" name="Group 95"/>
          <p:cNvGrpSpPr>
            <a:grpSpLocks/>
          </p:cNvGrpSpPr>
          <p:nvPr/>
        </p:nvGrpSpPr>
        <p:grpSpPr bwMode="auto">
          <a:xfrm>
            <a:off x="6856413" y="1484313"/>
            <a:ext cx="957262" cy="577850"/>
            <a:chOff x="826" y="935"/>
            <a:chExt cx="603" cy="364"/>
          </a:xfrm>
        </p:grpSpPr>
        <p:sp>
          <p:nvSpPr>
            <p:cNvPr id="10730" name="Rectangle 96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31" name="Text Box 97"/>
            <p:cNvSpPr txBox="1">
              <a:spLocks noChangeArrowheads="1"/>
            </p:cNvSpPr>
            <p:nvPr/>
          </p:nvSpPr>
          <p:spPr bwMode="auto">
            <a:xfrm>
              <a:off x="826" y="935"/>
              <a:ext cx="3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Ne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732" name="Text Box 98"/>
            <p:cNvSpPr txBox="1">
              <a:spLocks noChangeArrowheads="1"/>
            </p:cNvSpPr>
            <p:nvPr/>
          </p:nvSpPr>
          <p:spPr bwMode="auto">
            <a:xfrm>
              <a:off x="884" y="1144"/>
              <a:ext cx="31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 Неон</a:t>
              </a:r>
            </a:p>
          </p:txBody>
        </p:sp>
        <p:sp>
          <p:nvSpPr>
            <p:cNvPr id="10733" name="Text Box 99"/>
            <p:cNvSpPr txBox="1">
              <a:spLocks noChangeArrowheads="1"/>
            </p:cNvSpPr>
            <p:nvPr/>
          </p:nvSpPr>
          <p:spPr bwMode="auto">
            <a:xfrm>
              <a:off x="1203" y="970"/>
              <a:ext cx="2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1</a:t>
              </a:r>
              <a:r>
                <a:rPr lang="en-US" sz="1400">
                  <a:latin typeface="Baskerville Old Face" pitchFamily="18" charset="0"/>
                </a:rPr>
                <a:t>0</a:t>
              </a:r>
              <a:endParaRPr lang="ru-RU" sz="1400">
                <a:latin typeface="Baskerville Old Face" pitchFamily="18" charset="0"/>
              </a:endParaRPr>
            </a:p>
          </p:txBody>
        </p:sp>
        <p:sp>
          <p:nvSpPr>
            <p:cNvPr id="10734" name="Text Box 100"/>
            <p:cNvSpPr txBox="1">
              <a:spLocks noChangeArrowheads="1"/>
            </p:cNvSpPr>
            <p:nvPr/>
          </p:nvSpPr>
          <p:spPr bwMode="auto">
            <a:xfrm>
              <a:off x="1126" y="1082"/>
              <a:ext cx="25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700">
                  <a:latin typeface="Arial Unicode MS" pitchFamily="34" charset="-128"/>
                </a:rPr>
                <a:t>20,18</a:t>
              </a:r>
            </a:p>
          </p:txBody>
        </p:sp>
      </p:grpSp>
      <p:grpSp>
        <p:nvGrpSpPr>
          <p:cNvPr id="10277" name="Group 101"/>
          <p:cNvGrpSpPr>
            <a:grpSpLocks/>
          </p:cNvGrpSpPr>
          <p:nvPr/>
        </p:nvGrpSpPr>
        <p:grpSpPr bwMode="auto">
          <a:xfrm>
            <a:off x="2098675" y="1484313"/>
            <a:ext cx="917575" cy="577850"/>
            <a:chOff x="823" y="935"/>
            <a:chExt cx="578" cy="364"/>
          </a:xfrm>
        </p:grpSpPr>
        <p:sp>
          <p:nvSpPr>
            <p:cNvPr id="10725" name="Rectangle 102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66FF33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26" name="Text Box 103"/>
            <p:cNvSpPr txBox="1">
              <a:spLocks noChangeArrowheads="1"/>
            </p:cNvSpPr>
            <p:nvPr/>
          </p:nvSpPr>
          <p:spPr bwMode="auto">
            <a:xfrm>
              <a:off x="823" y="935"/>
              <a:ext cx="2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Be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727" name="Text Box 104"/>
            <p:cNvSpPr txBox="1">
              <a:spLocks noChangeArrowheads="1"/>
            </p:cNvSpPr>
            <p:nvPr/>
          </p:nvSpPr>
          <p:spPr bwMode="auto">
            <a:xfrm>
              <a:off x="899" y="1144"/>
              <a:ext cx="45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Вериллий</a:t>
              </a:r>
            </a:p>
          </p:txBody>
        </p:sp>
        <p:sp>
          <p:nvSpPr>
            <p:cNvPr id="10728" name="Text Box 105"/>
            <p:cNvSpPr txBox="1">
              <a:spLocks noChangeArrowheads="1"/>
            </p:cNvSpPr>
            <p:nvPr/>
          </p:nvSpPr>
          <p:spPr bwMode="auto">
            <a:xfrm>
              <a:off x="1230" y="970"/>
              <a:ext cx="1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latin typeface="Baskerville Old Face" pitchFamily="18" charset="0"/>
                </a:rPr>
                <a:t>4</a:t>
              </a:r>
              <a:endParaRPr lang="ru-RU" sz="1400">
                <a:latin typeface="Baskerville Old Face" pitchFamily="18" charset="0"/>
              </a:endParaRPr>
            </a:p>
          </p:txBody>
        </p:sp>
        <p:sp>
          <p:nvSpPr>
            <p:cNvPr id="10729" name="Text Box 106"/>
            <p:cNvSpPr txBox="1">
              <a:spLocks noChangeArrowheads="1"/>
            </p:cNvSpPr>
            <p:nvPr/>
          </p:nvSpPr>
          <p:spPr bwMode="auto">
            <a:xfrm>
              <a:off x="1141" y="1083"/>
              <a:ext cx="25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700">
                  <a:latin typeface="Arial Unicode MS" pitchFamily="34" charset="-128"/>
                </a:rPr>
                <a:t>9</a:t>
              </a:r>
              <a:r>
                <a:rPr lang="ru-RU" sz="700">
                  <a:latin typeface="Arial Unicode MS" pitchFamily="34" charset="-128"/>
                </a:rPr>
                <a:t>,012</a:t>
              </a:r>
            </a:p>
          </p:txBody>
        </p:sp>
      </p:grpSp>
      <p:grpSp>
        <p:nvGrpSpPr>
          <p:cNvPr id="10278" name="Group 107"/>
          <p:cNvGrpSpPr>
            <a:grpSpLocks/>
          </p:cNvGrpSpPr>
          <p:nvPr/>
        </p:nvGrpSpPr>
        <p:grpSpPr bwMode="auto">
          <a:xfrm>
            <a:off x="2135188" y="2492375"/>
            <a:ext cx="925512" cy="577850"/>
            <a:chOff x="846" y="935"/>
            <a:chExt cx="583" cy="364"/>
          </a:xfrm>
        </p:grpSpPr>
        <p:sp>
          <p:nvSpPr>
            <p:cNvPr id="10720" name="Rectangle 108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3366FF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21" name="Text Box 109"/>
            <p:cNvSpPr txBox="1">
              <a:spLocks noChangeArrowheads="1"/>
            </p:cNvSpPr>
            <p:nvPr/>
          </p:nvSpPr>
          <p:spPr bwMode="auto">
            <a:xfrm>
              <a:off x="846" y="935"/>
              <a:ext cx="29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Ca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722" name="Text Box 110"/>
            <p:cNvSpPr txBox="1">
              <a:spLocks noChangeArrowheads="1"/>
            </p:cNvSpPr>
            <p:nvPr/>
          </p:nvSpPr>
          <p:spPr bwMode="auto">
            <a:xfrm>
              <a:off x="857" y="1144"/>
              <a:ext cx="41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Кальций</a:t>
              </a:r>
            </a:p>
          </p:txBody>
        </p:sp>
        <p:sp>
          <p:nvSpPr>
            <p:cNvPr id="10723" name="Text Box 111"/>
            <p:cNvSpPr txBox="1">
              <a:spLocks noChangeArrowheads="1"/>
            </p:cNvSpPr>
            <p:nvPr/>
          </p:nvSpPr>
          <p:spPr bwMode="auto">
            <a:xfrm>
              <a:off x="1203" y="970"/>
              <a:ext cx="2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20</a:t>
              </a:r>
            </a:p>
          </p:txBody>
        </p:sp>
        <p:sp>
          <p:nvSpPr>
            <p:cNvPr id="10724" name="Text Box 112"/>
            <p:cNvSpPr txBox="1">
              <a:spLocks noChangeArrowheads="1"/>
            </p:cNvSpPr>
            <p:nvPr/>
          </p:nvSpPr>
          <p:spPr bwMode="auto">
            <a:xfrm>
              <a:off x="1096" y="1083"/>
              <a:ext cx="25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700">
                  <a:latin typeface="Arial Unicode MS" pitchFamily="34" charset="-128"/>
                </a:rPr>
                <a:t>40,08</a:t>
              </a:r>
            </a:p>
          </p:txBody>
        </p:sp>
      </p:grpSp>
      <p:grpSp>
        <p:nvGrpSpPr>
          <p:cNvPr id="10279" name="Group 155"/>
          <p:cNvGrpSpPr>
            <a:grpSpLocks/>
          </p:cNvGrpSpPr>
          <p:nvPr/>
        </p:nvGrpSpPr>
        <p:grpSpPr bwMode="auto">
          <a:xfrm>
            <a:off x="874713" y="4005263"/>
            <a:ext cx="1860550" cy="577850"/>
            <a:chOff x="551" y="935"/>
            <a:chExt cx="1172" cy="364"/>
          </a:xfrm>
        </p:grpSpPr>
        <p:sp>
          <p:nvSpPr>
            <p:cNvPr id="10715" name="Rectangle 156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3366FF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16" name="Text Box 157"/>
            <p:cNvSpPr txBox="1">
              <a:spLocks noChangeArrowheads="1"/>
            </p:cNvSpPr>
            <p:nvPr/>
          </p:nvSpPr>
          <p:spPr bwMode="auto">
            <a:xfrm>
              <a:off x="551" y="935"/>
              <a:ext cx="88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26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Ag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717" name="Text Box 158"/>
            <p:cNvSpPr txBox="1">
              <a:spLocks noChangeArrowheads="1"/>
            </p:cNvSpPr>
            <p:nvPr/>
          </p:nvSpPr>
          <p:spPr bwMode="auto">
            <a:xfrm>
              <a:off x="860" y="1144"/>
              <a:ext cx="40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Серебро</a:t>
              </a:r>
            </a:p>
          </p:txBody>
        </p:sp>
        <p:sp>
          <p:nvSpPr>
            <p:cNvPr id="10718" name="Text Box 159"/>
            <p:cNvSpPr txBox="1">
              <a:spLocks noChangeArrowheads="1"/>
            </p:cNvSpPr>
            <p:nvPr/>
          </p:nvSpPr>
          <p:spPr bwMode="auto">
            <a:xfrm>
              <a:off x="909" y="970"/>
              <a:ext cx="81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1026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47</a:t>
              </a:r>
            </a:p>
          </p:txBody>
        </p:sp>
        <p:sp>
          <p:nvSpPr>
            <p:cNvPr id="10719" name="Text Box 160"/>
            <p:cNvSpPr txBox="1">
              <a:spLocks noChangeArrowheads="1"/>
            </p:cNvSpPr>
            <p:nvPr/>
          </p:nvSpPr>
          <p:spPr bwMode="auto">
            <a:xfrm>
              <a:off x="1066" y="1083"/>
              <a:ext cx="31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700">
                  <a:latin typeface="Arial Unicode MS" pitchFamily="34" charset="-128"/>
                </a:rPr>
                <a:t>107.868</a:t>
              </a:r>
            </a:p>
          </p:txBody>
        </p:sp>
      </p:grpSp>
      <p:grpSp>
        <p:nvGrpSpPr>
          <p:cNvPr id="10280" name="Group 191"/>
          <p:cNvGrpSpPr>
            <a:grpSpLocks/>
          </p:cNvGrpSpPr>
          <p:nvPr/>
        </p:nvGrpSpPr>
        <p:grpSpPr bwMode="auto">
          <a:xfrm>
            <a:off x="2136775" y="5516563"/>
            <a:ext cx="923925" cy="577850"/>
            <a:chOff x="847" y="935"/>
            <a:chExt cx="582" cy="364"/>
          </a:xfrm>
        </p:grpSpPr>
        <p:sp>
          <p:nvSpPr>
            <p:cNvPr id="10710" name="Rectangle 192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3366FF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11" name="Text Box 193"/>
            <p:cNvSpPr txBox="1">
              <a:spLocks noChangeArrowheads="1"/>
            </p:cNvSpPr>
            <p:nvPr/>
          </p:nvSpPr>
          <p:spPr bwMode="auto">
            <a:xfrm>
              <a:off x="847" y="935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Ra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712" name="Text Box 194"/>
            <p:cNvSpPr txBox="1">
              <a:spLocks noChangeArrowheads="1"/>
            </p:cNvSpPr>
            <p:nvPr/>
          </p:nvSpPr>
          <p:spPr bwMode="auto">
            <a:xfrm>
              <a:off x="900" y="1144"/>
              <a:ext cx="32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Радий</a:t>
              </a:r>
            </a:p>
          </p:txBody>
        </p:sp>
        <p:sp>
          <p:nvSpPr>
            <p:cNvPr id="10713" name="Text Box 195"/>
            <p:cNvSpPr txBox="1">
              <a:spLocks noChangeArrowheads="1"/>
            </p:cNvSpPr>
            <p:nvPr/>
          </p:nvSpPr>
          <p:spPr bwMode="auto">
            <a:xfrm>
              <a:off x="1203" y="970"/>
              <a:ext cx="2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88</a:t>
              </a:r>
            </a:p>
          </p:txBody>
        </p:sp>
        <p:sp>
          <p:nvSpPr>
            <p:cNvPr id="10714" name="Text Box 196"/>
            <p:cNvSpPr txBox="1">
              <a:spLocks noChangeArrowheads="1"/>
            </p:cNvSpPr>
            <p:nvPr/>
          </p:nvSpPr>
          <p:spPr bwMode="auto">
            <a:xfrm>
              <a:off x="1103" y="1083"/>
              <a:ext cx="241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700">
                  <a:latin typeface="Arial Unicode MS" pitchFamily="34" charset="-128"/>
                </a:rPr>
                <a:t>[</a:t>
              </a:r>
              <a:r>
                <a:rPr lang="ru-RU" sz="700">
                  <a:latin typeface="Arial Unicode MS" pitchFamily="34" charset="-128"/>
                </a:rPr>
                <a:t>226</a:t>
              </a:r>
              <a:r>
                <a:rPr lang="en-US" sz="700">
                  <a:latin typeface="Arial Unicode MS" pitchFamily="34" charset="-128"/>
                </a:rPr>
                <a:t>]</a:t>
              </a:r>
              <a:endParaRPr lang="ru-RU" sz="700">
                <a:latin typeface="Arial Unicode MS" pitchFamily="34" charset="-128"/>
              </a:endParaRPr>
            </a:p>
          </p:txBody>
        </p:sp>
      </p:grpSp>
      <p:grpSp>
        <p:nvGrpSpPr>
          <p:cNvPr id="10281" name="Group 197"/>
          <p:cNvGrpSpPr>
            <a:grpSpLocks/>
          </p:cNvGrpSpPr>
          <p:nvPr/>
        </p:nvGrpSpPr>
        <p:grpSpPr bwMode="auto">
          <a:xfrm>
            <a:off x="2501900" y="4508500"/>
            <a:ext cx="1835150" cy="577850"/>
            <a:chOff x="578" y="935"/>
            <a:chExt cx="1156" cy="364"/>
          </a:xfrm>
        </p:grpSpPr>
        <p:sp>
          <p:nvSpPr>
            <p:cNvPr id="10705" name="Rectangle 198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3366FF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06" name="Text Box 199"/>
            <p:cNvSpPr txBox="1">
              <a:spLocks noChangeArrowheads="1"/>
            </p:cNvSpPr>
            <p:nvPr/>
          </p:nvSpPr>
          <p:spPr bwMode="auto">
            <a:xfrm>
              <a:off x="578" y="935"/>
              <a:ext cx="82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54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La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707" name="Text Box 200"/>
            <p:cNvSpPr txBox="1">
              <a:spLocks noChangeArrowheads="1"/>
            </p:cNvSpPr>
            <p:nvPr/>
          </p:nvSpPr>
          <p:spPr bwMode="auto">
            <a:xfrm>
              <a:off x="880" y="1144"/>
              <a:ext cx="3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Лантан</a:t>
              </a:r>
            </a:p>
          </p:txBody>
        </p:sp>
        <p:sp>
          <p:nvSpPr>
            <p:cNvPr id="10708" name="Text Box 201"/>
            <p:cNvSpPr txBox="1">
              <a:spLocks noChangeArrowheads="1"/>
            </p:cNvSpPr>
            <p:nvPr/>
          </p:nvSpPr>
          <p:spPr bwMode="auto">
            <a:xfrm>
              <a:off x="897" y="970"/>
              <a:ext cx="83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1062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57</a:t>
              </a:r>
            </a:p>
          </p:txBody>
        </p:sp>
        <p:sp>
          <p:nvSpPr>
            <p:cNvPr id="10709" name="Text Box 202"/>
            <p:cNvSpPr txBox="1">
              <a:spLocks noChangeArrowheads="1"/>
            </p:cNvSpPr>
            <p:nvPr/>
          </p:nvSpPr>
          <p:spPr bwMode="auto">
            <a:xfrm>
              <a:off x="1081" y="1083"/>
              <a:ext cx="2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700">
                  <a:latin typeface="Arial Unicode MS" pitchFamily="34" charset="-128"/>
                </a:rPr>
                <a:t>138.81</a:t>
              </a:r>
            </a:p>
          </p:txBody>
        </p:sp>
      </p:grpSp>
      <p:grpSp>
        <p:nvGrpSpPr>
          <p:cNvPr id="10282" name="Group 203"/>
          <p:cNvGrpSpPr>
            <a:grpSpLocks/>
          </p:cNvGrpSpPr>
          <p:nvPr/>
        </p:nvGrpSpPr>
        <p:grpSpPr bwMode="auto">
          <a:xfrm>
            <a:off x="2916238" y="1989138"/>
            <a:ext cx="936625" cy="577850"/>
            <a:chOff x="839" y="935"/>
            <a:chExt cx="590" cy="364"/>
          </a:xfrm>
        </p:grpSpPr>
        <p:sp>
          <p:nvSpPr>
            <p:cNvPr id="10700" name="Rectangle 204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66FF33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01" name="Text Box 205"/>
            <p:cNvSpPr txBox="1">
              <a:spLocks noChangeArrowheads="1"/>
            </p:cNvSpPr>
            <p:nvPr/>
          </p:nvSpPr>
          <p:spPr bwMode="auto">
            <a:xfrm>
              <a:off x="839" y="935"/>
              <a:ext cx="26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Al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702" name="Text Box 206"/>
            <p:cNvSpPr txBox="1">
              <a:spLocks noChangeArrowheads="1"/>
            </p:cNvSpPr>
            <p:nvPr/>
          </p:nvSpPr>
          <p:spPr bwMode="auto">
            <a:xfrm>
              <a:off x="876" y="1144"/>
              <a:ext cx="49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Алюминий</a:t>
              </a:r>
            </a:p>
          </p:txBody>
        </p:sp>
        <p:sp>
          <p:nvSpPr>
            <p:cNvPr id="10703" name="Text Box 207"/>
            <p:cNvSpPr txBox="1">
              <a:spLocks noChangeArrowheads="1"/>
            </p:cNvSpPr>
            <p:nvPr/>
          </p:nvSpPr>
          <p:spPr bwMode="auto">
            <a:xfrm>
              <a:off x="1203" y="970"/>
              <a:ext cx="2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13</a:t>
              </a:r>
            </a:p>
          </p:txBody>
        </p:sp>
        <p:sp>
          <p:nvSpPr>
            <p:cNvPr id="10704" name="Text Box 208"/>
            <p:cNvSpPr txBox="1">
              <a:spLocks noChangeArrowheads="1"/>
            </p:cNvSpPr>
            <p:nvPr/>
          </p:nvSpPr>
          <p:spPr bwMode="auto">
            <a:xfrm>
              <a:off x="1111" y="1083"/>
              <a:ext cx="31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700">
                  <a:latin typeface="Arial Unicode MS" pitchFamily="34" charset="-128"/>
                </a:rPr>
                <a:t>26,9815</a:t>
              </a:r>
            </a:p>
          </p:txBody>
        </p:sp>
      </p:grpSp>
      <p:grpSp>
        <p:nvGrpSpPr>
          <p:cNvPr id="10283" name="Group 227"/>
          <p:cNvGrpSpPr>
            <a:grpSpLocks/>
          </p:cNvGrpSpPr>
          <p:nvPr/>
        </p:nvGrpSpPr>
        <p:grpSpPr bwMode="auto">
          <a:xfrm>
            <a:off x="5002213" y="1484313"/>
            <a:ext cx="1182687" cy="577850"/>
            <a:chOff x="656" y="935"/>
            <a:chExt cx="745" cy="364"/>
          </a:xfrm>
        </p:grpSpPr>
        <p:sp>
          <p:nvSpPr>
            <p:cNvPr id="10695" name="Rectangle 228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FF6600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96" name="Text Box 229"/>
            <p:cNvSpPr txBox="1">
              <a:spLocks noChangeArrowheads="1"/>
            </p:cNvSpPr>
            <p:nvPr/>
          </p:nvSpPr>
          <p:spPr bwMode="auto">
            <a:xfrm>
              <a:off x="835" y="935"/>
              <a:ext cx="2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  O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697" name="Text Box 230"/>
            <p:cNvSpPr txBox="1">
              <a:spLocks noChangeArrowheads="1"/>
            </p:cNvSpPr>
            <p:nvPr/>
          </p:nvSpPr>
          <p:spPr bwMode="auto">
            <a:xfrm>
              <a:off x="656" y="1144"/>
              <a:ext cx="73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1" algn="ctr" eaLnBrk="1" hangingPunct="1"/>
              <a:r>
                <a:rPr lang="ru-RU" sz="1000">
                  <a:latin typeface="Baskerville Old Face" pitchFamily="18" charset="0"/>
                </a:rPr>
                <a:t>Кислород</a:t>
              </a:r>
            </a:p>
          </p:txBody>
        </p:sp>
        <p:sp>
          <p:nvSpPr>
            <p:cNvPr id="10698" name="Text Box 231"/>
            <p:cNvSpPr txBox="1">
              <a:spLocks noChangeArrowheads="1"/>
            </p:cNvSpPr>
            <p:nvPr/>
          </p:nvSpPr>
          <p:spPr bwMode="auto">
            <a:xfrm>
              <a:off x="1230" y="970"/>
              <a:ext cx="1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latin typeface="Baskerville Old Face" pitchFamily="18" charset="0"/>
                </a:rPr>
                <a:t>8</a:t>
              </a:r>
              <a:endParaRPr lang="ru-RU" sz="1400">
                <a:latin typeface="Baskerville Old Face" pitchFamily="18" charset="0"/>
              </a:endParaRPr>
            </a:p>
          </p:txBody>
        </p:sp>
        <p:sp>
          <p:nvSpPr>
            <p:cNvPr id="10699" name="Text Box 232"/>
            <p:cNvSpPr txBox="1">
              <a:spLocks noChangeArrowheads="1"/>
            </p:cNvSpPr>
            <p:nvPr/>
          </p:nvSpPr>
          <p:spPr bwMode="auto">
            <a:xfrm>
              <a:off x="1111" y="1082"/>
              <a:ext cx="2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700">
                  <a:latin typeface="Arial Unicode MS" pitchFamily="34" charset="-128"/>
                </a:rPr>
                <a:t>15</a:t>
              </a:r>
              <a:r>
                <a:rPr lang="ru-RU" sz="700">
                  <a:latin typeface="Arial Unicode MS" pitchFamily="34" charset="-128"/>
                </a:rPr>
                <a:t>.996</a:t>
              </a:r>
            </a:p>
          </p:txBody>
        </p:sp>
      </p:grpSp>
      <p:grpSp>
        <p:nvGrpSpPr>
          <p:cNvPr id="10284" name="Group 233"/>
          <p:cNvGrpSpPr>
            <a:grpSpLocks/>
          </p:cNvGrpSpPr>
          <p:nvPr/>
        </p:nvGrpSpPr>
        <p:grpSpPr bwMode="auto">
          <a:xfrm>
            <a:off x="4519613" y="1484313"/>
            <a:ext cx="893762" cy="577850"/>
            <a:chOff x="851" y="935"/>
            <a:chExt cx="563" cy="364"/>
          </a:xfrm>
        </p:grpSpPr>
        <p:sp>
          <p:nvSpPr>
            <p:cNvPr id="10690" name="Rectangle 234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FF6600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91" name="Text Box 235"/>
            <p:cNvSpPr txBox="1">
              <a:spLocks noChangeArrowheads="1"/>
            </p:cNvSpPr>
            <p:nvPr/>
          </p:nvSpPr>
          <p:spPr bwMode="auto">
            <a:xfrm>
              <a:off x="851" y="935"/>
              <a:ext cx="23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N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692" name="Text Box 236"/>
            <p:cNvSpPr txBox="1">
              <a:spLocks noChangeArrowheads="1"/>
            </p:cNvSpPr>
            <p:nvPr/>
          </p:nvSpPr>
          <p:spPr bwMode="auto">
            <a:xfrm>
              <a:off x="883" y="1144"/>
              <a:ext cx="28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Азот</a:t>
              </a:r>
            </a:p>
          </p:txBody>
        </p:sp>
        <p:sp>
          <p:nvSpPr>
            <p:cNvPr id="10693" name="Text Box 237"/>
            <p:cNvSpPr txBox="1">
              <a:spLocks noChangeArrowheads="1"/>
            </p:cNvSpPr>
            <p:nvPr/>
          </p:nvSpPr>
          <p:spPr bwMode="auto">
            <a:xfrm>
              <a:off x="1230" y="970"/>
              <a:ext cx="1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latin typeface="Baskerville Old Face" pitchFamily="18" charset="0"/>
                </a:rPr>
                <a:t>7</a:t>
              </a:r>
              <a:endParaRPr lang="ru-RU" sz="1400">
                <a:latin typeface="Baskerville Old Face" pitchFamily="18" charset="0"/>
              </a:endParaRPr>
            </a:p>
          </p:txBody>
        </p:sp>
        <p:sp>
          <p:nvSpPr>
            <p:cNvPr id="10694" name="Text Box 238"/>
            <p:cNvSpPr txBox="1">
              <a:spLocks noChangeArrowheads="1"/>
            </p:cNvSpPr>
            <p:nvPr/>
          </p:nvSpPr>
          <p:spPr bwMode="auto">
            <a:xfrm>
              <a:off x="1096" y="1082"/>
              <a:ext cx="31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700">
                  <a:latin typeface="Arial Unicode MS" pitchFamily="34" charset="-128"/>
                </a:rPr>
                <a:t>14.0</a:t>
              </a:r>
              <a:r>
                <a:rPr lang="ru-RU" sz="700">
                  <a:latin typeface="Arial Unicode MS" pitchFamily="34" charset="-128"/>
                </a:rPr>
                <a:t>067</a:t>
              </a:r>
            </a:p>
          </p:txBody>
        </p:sp>
      </p:grpSp>
      <p:grpSp>
        <p:nvGrpSpPr>
          <p:cNvPr id="10285" name="Group 239"/>
          <p:cNvGrpSpPr>
            <a:grpSpLocks/>
          </p:cNvGrpSpPr>
          <p:nvPr/>
        </p:nvGrpSpPr>
        <p:grpSpPr bwMode="auto">
          <a:xfrm>
            <a:off x="3689350" y="2997200"/>
            <a:ext cx="955675" cy="576263"/>
            <a:chOff x="827" y="935"/>
            <a:chExt cx="602" cy="364"/>
          </a:xfrm>
        </p:grpSpPr>
        <p:sp>
          <p:nvSpPr>
            <p:cNvPr id="10685" name="Rectangle 240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FF6600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86" name="Text Box 241"/>
            <p:cNvSpPr txBox="1">
              <a:spLocks noChangeArrowheads="1"/>
            </p:cNvSpPr>
            <p:nvPr/>
          </p:nvSpPr>
          <p:spPr bwMode="auto">
            <a:xfrm>
              <a:off x="838" y="935"/>
              <a:ext cx="261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18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Ge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687" name="Text Box 242"/>
            <p:cNvSpPr txBox="1">
              <a:spLocks noChangeArrowheads="1"/>
            </p:cNvSpPr>
            <p:nvPr/>
          </p:nvSpPr>
          <p:spPr bwMode="auto">
            <a:xfrm>
              <a:off x="827" y="1144"/>
              <a:ext cx="39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Германий</a:t>
              </a:r>
            </a:p>
          </p:txBody>
        </p:sp>
        <p:sp>
          <p:nvSpPr>
            <p:cNvPr id="10688" name="Text Box 243"/>
            <p:cNvSpPr txBox="1">
              <a:spLocks noChangeArrowheads="1"/>
            </p:cNvSpPr>
            <p:nvPr/>
          </p:nvSpPr>
          <p:spPr bwMode="auto">
            <a:xfrm>
              <a:off x="1203" y="970"/>
              <a:ext cx="226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32</a:t>
              </a:r>
            </a:p>
          </p:txBody>
        </p:sp>
        <p:sp>
          <p:nvSpPr>
            <p:cNvPr id="10689" name="Text Box 244"/>
            <p:cNvSpPr txBox="1">
              <a:spLocks noChangeArrowheads="1"/>
            </p:cNvSpPr>
            <p:nvPr/>
          </p:nvSpPr>
          <p:spPr bwMode="auto">
            <a:xfrm>
              <a:off x="1126" y="1082"/>
              <a:ext cx="25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700">
                  <a:latin typeface="Arial Unicode MS" pitchFamily="34" charset="-128"/>
                </a:rPr>
                <a:t>72.59</a:t>
              </a:r>
            </a:p>
          </p:txBody>
        </p:sp>
      </p:grpSp>
      <p:grpSp>
        <p:nvGrpSpPr>
          <p:cNvPr id="10286" name="Group 245"/>
          <p:cNvGrpSpPr>
            <a:grpSpLocks/>
          </p:cNvGrpSpPr>
          <p:nvPr/>
        </p:nvGrpSpPr>
        <p:grpSpPr bwMode="auto">
          <a:xfrm>
            <a:off x="3683000" y="1484313"/>
            <a:ext cx="917575" cy="577850"/>
            <a:chOff x="823" y="935"/>
            <a:chExt cx="578" cy="364"/>
          </a:xfrm>
        </p:grpSpPr>
        <p:sp>
          <p:nvSpPr>
            <p:cNvPr id="10680" name="Rectangle 246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FF6600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81" name="Text Box 247"/>
            <p:cNvSpPr txBox="1">
              <a:spLocks noChangeArrowheads="1"/>
            </p:cNvSpPr>
            <p:nvPr/>
          </p:nvSpPr>
          <p:spPr bwMode="auto">
            <a:xfrm>
              <a:off x="858" y="935"/>
              <a:ext cx="22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C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682" name="Text Box 248"/>
            <p:cNvSpPr txBox="1">
              <a:spLocks noChangeArrowheads="1"/>
            </p:cNvSpPr>
            <p:nvPr/>
          </p:nvSpPr>
          <p:spPr bwMode="auto">
            <a:xfrm>
              <a:off x="823" y="1144"/>
              <a:ext cx="40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Углерод</a:t>
              </a:r>
            </a:p>
          </p:txBody>
        </p:sp>
        <p:sp>
          <p:nvSpPr>
            <p:cNvPr id="10683" name="Text Box 249"/>
            <p:cNvSpPr txBox="1">
              <a:spLocks noChangeArrowheads="1"/>
            </p:cNvSpPr>
            <p:nvPr/>
          </p:nvSpPr>
          <p:spPr bwMode="auto">
            <a:xfrm>
              <a:off x="1230" y="970"/>
              <a:ext cx="1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6</a:t>
              </a:r>
            </a:p>
          </p:txBody>
        </p:sp>
        <p:sp>
          <p:nvSpPr>
            <p:cNvPr id="10684" name="Text Box 250"/>
            <p:cNvSpPr txBox="1">
              <a:spLocks noChangeArrowheads="1"/>
            </p:cNvSpPr>
            <p:nvPr/>
          </p:nvSpPr>
          <p:spPr bwMode="auto">
            <a:xfrm>
              <a:off x="1111" y="1082"/>
              <a:ext cx="2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700">
                  <a:latin typeface="Arial Unicode MS" pitchFamily="34" charset="-128"/>
                </a:rPr>
                <a:t>12,011</a:t>
              </a:r>
            </a:p>
          </p:txBody>
        </p:sp>
      </p:grpSp>
      <p:sp>
        <p:nvSpPr>
          <p:cNvPr id="10677" name="Rectangle 252"/>
          <p:cNvSpPr>
            <a:spLocks noChangeArrowheads="1"/>
          </p:cNvSpPr>
          <p:nvPr/>
        </p:nvSpPr>
        <p:spPr bwMode="auto">
          <a:xfrm>
            <a:off x="6162675" y="1557338"/>
            <a:ext cx="792163" cy="504825"/>
          </a:xfrm>
          <a:prstGeom prst="rect">
            <a:avLst/>
          </a:prstGeom>
          <a:solidFill>
            <a:srgbClr val="FF660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8" name="Text Box 253"/>
          <p:cNvSpPr txBox="1">
            <a:spLocks noChangeArrowheads="1"/>
          </p:cNvSpPr>
          <p:nvPr/>
        </p:nvSpPr>
        <p:spPr bwMode="auto">
          <a:xfrm>
            <a:off x="6099175" y="1484313"/>
            <a:ext cx="3857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>
                <a:latin typeface="Baskerville Old Face" pitchFamily="18" charset="0"/>
              </a:rPr>
              <a:t> F</a:t>
            </a:r>
            <a:endParaRPr lang="ru-RU" sz="2000">
              <a:latin typeface="Baskerville Old Face" pitchFamily="18" charset="0"/>
            </a:endParaRPr>
          </a:p>
        </p:txBody>
      </p:sp>
      <p:sp>
        <p:nvSpPr>
          <p:cNvPr id="10289" name="Text Box 254"/>
          <p:cNvSpPr txBox="1">
            <a:spLocks noChangeArrowheads="1"/>
          </p:cNvSpPr>
          <p:nvPr/>
        </p:nvSpPr>
        <p:spPr bwMode="auto">
          <a:xfrm>
            <a:off x="6153150" y="1816100"/>
            <a:ext cx="4699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1000" b="1" dirty="0">
                <a:latin typeface="Baskerville Old Face" pitchFamily="18" charset="0"/>
                <a:hlinkClick r:id="rId3" action="ppaction://hlinksldjump"/>
              </a:rPr>
              <a:t>фтор</a:t>
            </a:r>
            <a:endParaRPr lang="ru-RU" sz="1000" b="1" dirty="0">
              <a:latin typeface="Baskerville Old Face" pitchFamily="18" charset="0"/>
            </a:endParaRPr>
          </a:p>
        </p:txBody>
      </p:sp>
      <p:sp>
        <p:nvSpPr>
          <p:cNvPr id="10290" name="Text Box 255"/>
          <p:cNvSpPr txBox="1">
            <a:spLocks noChangeArrowheads="1"/>
          </p:cNvSpPr>
          <p:nvPr/>
        </p:nvSpPr>
        <p:spPr bwMode="auto">
          <a:xfrm>
            <a:off x="6705600" y="1539875"/>
            <a:ext cx="2714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400">
                <a:latin typeface="Baskerville Old Face" pitchFamily="18" charset="0"/>
              </a:rPr>
              <a:t>9</a:t>
            </a:r>
            <a:endParaRPr lang="ru-RU" sz="1400">
              <a:latin typeface="Baskerville Old Face" pitchFamily="18" charset="0"/>
            </a:endParaRPr>
          </a:p>
        </p:txBody>
      </p:sp>
      <p:sp>
        <p:nvSpPr>
          <p:cNvPr id="10291" name="Text Box 256"/>
          <p:cNvSpPr txBox="1">
            <a:spLocks noChangeArrowheads="1"/>
          </p:cNvSpPr>
          <p:nvPr/>
        </p:nvSpPr>
        <p:spPr bwMode="auto">
          <a:xfrm>
            <a:off x="6492875" y="1717675"/>
            <a:ext cx="5048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700">
                <a:latin typeface="Arial Unicode MS" pitchFamily="34" charset="-128"/>
              </a:rPr>
              <a:t>18.9984</a:t>
            </a:r>
          </a:p>
        </p:txBody>
      </p:sp>
      <p:sp>
        <p:nvSpPr>
          <p:cNvPr id="10672" name="Rectangle 258"/>
          <p:cNvSpPr>
            <a:spLocks noChangeArrowheads="1"/>
          </p:cNvSpPr>
          <p:nvPr/>
        </p:nvSpPr>
        <p:spPr bwMode="auto">
          <a:xfrm>
            <a:off x="6162675" y="3068638"/>
            <a:ext cx="792163" cy="504825"/>
          </a:xfrm>
          <a:prstGeom prst="rect">
            <a:avLst/>
          </a:prstGeom>
          <a:solidFill>
            <a:srgbClr val="FF660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93" name="Text Box 259"/>
          <p:cNvSpPr txBox="1">
            <a:spLocks noChangeArrowheads="1"/>
          </p:cNvSpPr>
          <p:nvPr/>
        </p:nvSpPr>
        <p:spPr bwMode="auto">
          <a:xfrm>
            <a:off x="6105525" y="2995613"/>
            <a:ext cx="369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1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>
                <a:latin typeface="Baskerville Old Face" pitchFamily="18" charset="0"/>
              </a:rPr>
              <a:t>Br</a:t>
            </a:r>
            <a:endParaRPr lang="ru-RU" sz="2000">
              <a:latin typeface="Baskerville Old Face" pitchFamily="18" charset="0"/>
            </a:endParaRPr>
          </a:p>
        </p:txBody>
      </p:sp>
      <p:sp>
        <p:nvSpPr>
          <p:cNvPr id="10294" name="Text Box 260"/>
          <p:cNvSpPr txBox="1">
            <a:spLocks noChangeArrowheads="1"/>
          </p:cNvSpPr>
          <p:nvPr/>
        </p:nvSpPr>
        <p:spPr bwMode="auto">
          <a:xfrm>
            <a:off x="6145213" y="3327400"/>
            <a:ext cx="49053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1000" b="1" dirty="0">
                <a:latin typeface="Baskerville Old Face" pitchFamily="18" charset="0"/>
                <a:hlinkClick r:id="rId4" action="ppaction://hlinksldjump"/>
              </a:rPr>
              <a:t>Бром</a:t>
            </a:r>
            <a:endParaRPr lang="ru-RU" sz="1000" b="1" dirty="0">
              <a:latin typeface="Baskerville Old Face" pitchFamily="18" charset="0"/>
            </a:endParaRPr>
          </a:p>
        </p:txBody>
      </p:sp>
      <p:sp>
        <p:nvSpPr>
          <p:cNvPr id="10295" name="Text Box 261"/>
          <p:cNvSpPr txBox="1">
            <a:spLocks noChangeArrowheads="1"/>
          </p:cNvSpPr>
          <p:nvPr/>
        </p:nvSpPr>
        <p:spPr bwMode="auto">
          <a:xfrm>
            <a:off x="6662738" y="3051175"/>
            <a:ext cx="358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1400">
                <a:latin typeface="Baskerville Old Face" pitchFamily="18" charset="0"/>
              </a:rPr>
              <a:t>35</a:t>
            </a:r>
          </a:p>
        </p:txBody>
      </p:sp>
      <p:sp>
        <p:nvSpPr>
          <p:cNvPr id="10296" name="Text Box 262"/>
          <p:cNvSpPr txBox="1">
            <a:spLocks noChangeArrowheads="1"/>
          </p:cNvSpPr>
          <p:nvPr/>
        </p:nvSpPr>
        <p:spPr bwMode="auto">
          <a:xfrm>
            <a:off x="6516688" y="3228975"/>
            <a:ext cx="455612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700">
                <a:latin typeface="Arial Unicode MS" pitchFamily="34" charset="-128"/>
              </a:rPr>
              <a:t>79.904</a:t>
            </a:r>
          </a:p>
        </p:txBody>
      </p:sp>
      <p:grpSp>
        <p:nvGrpSpPr>
          <p:cNvPr id="10297" name="Group 269"/>
          <p:cNvGrpSpPr>
            <a:grpSpLocks/>
          </p:cNvGrpSpPr>
          <p:nvPr/>
        </p:nvGrpSpPr>
        <p:grpSpPr bwMode="auto">
          <a:xfrm>
            <a:off x="1311275" y="981075"/>
            <a:ext cx="933450" cy="577850"/>
            <a:chOff x="826" y="935"/>
            <a:chExt cx="588" cy="364"/>
          </a:xfrm>
        </p:grpSpPr>
        <p:sp>
          <p:nvSpPr>
            <p:cNvPr id="10675" name="Rectangle 270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FF6600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76" name="Text Box 271"/>
            <p:cNvSpPr txBox="1">
              <a:spLocks noChangeArrowheads="1"/>
            </p:cNvSpPr>
            <p:nvPr/>
          </p:nvSpPr>
          <p:spPr bwMode="auto">
            <a:xfrm>
              <a:off x="846" y="935"/>
              <a:ext cx="24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H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2" name="Text Box 272"/>
            <p:cNvSpPr txBox="1">
              <a:spLocks noChangeArrowheads="1"/>
            </p:cNvSpPr>
            <p:nvPr/>
          </p:nvSpPr>
          <p:spPr bwMode="auto">
            <a:xfrm>
              <a:off x="826" y="1144"/>
              <a:ext cx="39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62000" r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Водород</a:t>
              </a:r>
            </a:p>
          </p:txBody>
        </p:sp>
        <p:sp>
          <p:nvSpPr>
            <p:cNvPr id="10678" name="Text Box 273"/>
            <p:cNvSpPr txBox="1">
              <a:spLocks noChangeArrowheads="1"/>
            </p:cNvSpPr>
            <p:nvPr/>
          </p:nvSpPr>
          <p:spPr bwMode="auto">
            <a:xfrm>
              <a:off x="1230" y="970"/>
              <a:ext cx="1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1</a:t>
              </a:r>
            </a:p>
          </p:txBody>
        </p:sp>
        <p:sp>
          <p:nvSpPr>
            <p:cNvPr id="10679" name="Text Box 274"/>
            <p:cNvSpPr txBox="1">
              <a:spLocks noChangeArrowheads="1"/>
            </p:cNvSpPr>
            <p:nvPr/>
          </p:nvSpPr>
          <p:spPr bwMode="auto">
            <a:xfrm>
              <a:off x="1096" y="1082"/>
              <a:ext cx="31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700">
                  <a:latin typeface="Arial Unicode MS" pitchFamily="34" charset="-128"/>
                </a:rPr>
                <a:t>1.00797</a:t>
              </a:r>
            </a:p>
          </p:txBody>
        </p:sp>
      </p:grpSp>
      <p:grpSp>
        <p:nvGrpSpPr>
          <p:cNvPr id="10298" name="Group 281"/>
          <p:cNvGrpSpPr>
            <a:grpSpLocks/>
          </p:cNvGrpSpPr>
          <p:nvPr/>
        </p:nvGrpSpPr>
        <p:grpSpPr bwMode="auto">
          <a:xfrm>
            <a:off x="5321300" y="2995613"/>
            <a:ext cx="908050" cy="577850"/>
            <a:chOff x="857" y="935"/>
            <a:chExt cx="572" cy="364"/>
          </a:xfrm>
        </p:grpSpPr>
        <p:sp>
          <p:nvSpPr>
            <p:cNvPr id="10670" name="Rectangle 282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FF6600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71" name="Text Box 283"/>
            <p:cNvSpPr txBox="1">
              <a:spLocks noChangeArrowheads="1"/>
            </p:cNvSpPr>
            <p:nvPr/>
          </p:nvSpPr>
          <p:spPr bwMode="auto">
            <a:xfrm>
              <a:off x="857" y="935"/>
              <a:ext cx="2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18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Se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3" name="Text Box 284"/>
            <p:cNvSpPr txBox="1">
              <a:spLocks noChangeArrowheads="1"/>
            </p:cNvSpPr>
            <p:nvPr/>
          </p:nvSpPr>
          <p:spPr bwMode="auto">
            <a:xfrm>
              <a:off x="862" y="1144"/>
              <a:ext cx="32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Селен</a:t>
              </a:r>
            </a:p>
          </p:txBody>
        </p:sp>
        <p:sp>
          <p:nvSpPr>
            <p:cNvPr id="10673" name="Text Box 285"/>
            <p:cNvSpPr txBox="1">
              <a:spLocks noChangeArrowheads="1"/>
            </p:cNvSpPr>
            <p:nvPr/>
          </p:nvSpPr>
          <p:spPr bwMode="auto">
            <a:xfrm>
              <a:off x="1203" y="970"/>
              <a:ext cx="2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34</a:t>
              </a:r>
            </a:p>
          </p:txBody>
        </p:sp>
        <p:sp>
          <p:nvSpPr>
            <p:cNvPr id="10674" name="Text Box 286"/>
            <p:cNvSpPr txBox="1">
              <a:spLocks noChangeArrowheads="1"/>
            </p:cNvSpPr>
            <p:nvPr/>
          </p:nvSpPr>
          <p:spPr bwMode="auto">
            <a:xfrm>
              <a:off x="1126" y="1082"/>
              <a:ext cx="25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700">
                  <a:latin typeface="Arial Unicode MS" pitchFamily="34" charset="-128"/>
                </a:rPr>
                <a:t>78.96</a:t>
              </a:r>
            </a:p>
          </p:txBody>
        </p:sp>
      </p:grpSp>
      <p:sp>
        <p:nvSpPr>
          <p:cNvPr id="10657" name="Rectangle 294"/>
          <p:cNvSpPr>
            <a:spLocks noChangeArrowheads="1"/>
          </p:cNvSpPr>
          <p:nvPr/>
        </p:nvSpPr>
        <p:spPr bwMode="auto">
          <a:xfrm>
            <a:off x="6162675" y="4078288"/>
            <a:ext cx="792163" cy="504825"/>
          </a:xfrm>
          <a:prstGeom prst="rect">
            <a:avLst/>
          </a:prstGeom>
          <a:solidFill>
            <a:srgbClr val="FF660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00" name="Text Box 295"/>
          <p:cNvSpPr txBox="1">
            <a:spLocks noChangeArrowheads="1"/>
          </p:cNvSpPr>
          <p:nvPr/>
        </p:nvSpPr>
        <p:spPr bwMode="auto">
          <a:xfrm>
            <a:off x="6260306" y="4050666"/>
            <a:ext cx="276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dirty="0">
                <a:latin typeface="Baskerville Old Face" pitchFamily="18" charset="0"/>
                <a:hlinkClick r:id="rId5" action="ppaction://hlinksldjump"/>
              </a:rPr>
              <a:t>I</a:t>
            </a:r>
            <a:endParaRPr lang="ru-RU" sz="2000" dirty="0">
              <a:latin typeface="Baskerville Old Face" pitchFamily="18" charset="0"/>
            </a:endParaRPr>
          </a:p>
        </p:txBody>
      </p:sp>
      <p:sp>
        <p:nvSpPr>
          <p:cNvPr id="10301" name="Text Box 296"/>
          <p:cNvSpPr txBox="1">
            <a:spLocks noChangeArrowheads="1"/>
          </p:cNvSpPr>
          <p:nvPr/>
        </p:nvSpPr>
        <p:spPr bwMode="auto">
          <a:xfrm>
            <a:off x="6175375" y="4337050"/>
            <a:ext cx="4127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1000" b="1" dirty="0" err="1">
                <a:latin typeface="Baskerville Old Face" pitchFamily="18" charset="0"/>
                <a:hlinkClick r:id="" action="ppaction://noaction"/>
              </a:rPr>
              <a:t>Иод</a:t>
            </a:r>
            <a:endParaRPr lang="ru-RU" sz="1000" b="1" dirty="0">
              <a:latin typeface="Baskerville Old Face" pitchFamily="18" charset="0"/>
            </a:endParaRPr>
          </a:p>
        </p:txBody>
      </p:sp>
      <p:sp>
        <p:nvSpPr>
          <p:cNvPr id="10302" name="Text Box 297"/>
          <p:cNvSpPr txBox="1">
            <a:spLocks noChangeArrowheads="1"/>
          </p:cNvSpPr>
          <p:nvPr/>
        </p:nvSpPr>
        <p:spPr bwMode="auto">
          <a:xfrm>
            <a:off x="6662738" y="4060825"/>
            <a:ext cx="358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1400">
                <a:latin typeface="Baskerville Old Face" pitchFamily="18" charset="0"/>
              </a:rPr>
              <a:t>53</a:t>
            </a:r>
          </a:p>
        </p:txBody>
      </p:sp>
      <p:sp>
        <p:nvSpPr>
          <p:cNvPr id="10303" name="Text Box 298"/>
          <p:cNvSpPr txBox="1">
            <a:spLocks noChangeArrowheads="1"/>
          </p:cNvSpPr>
          <p:nvPr/>
        </p:nvSpPr>
        <p:spPr bwMode="auto">
          <a:xfrm>
            <a:off x="6492875" y="4238625"/>
            <a:ext cx="5048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700">
                <a:latin typeface="Arial Unicode MS" pitchFamily="34" charset="-128"/>
              </a:rPr>
              <a:t>126.904</a:t>
            </a:r>
          </a:p>
        </p:txBody>
      </p:sp>
      <p:sp>
        <p:nvSpPr>
          <p:cNvPr id="10652" name="Rectangle 300"/>
          <p:cNvSpPr>
            <a:spLocks noChangeArrowheads="1"/>
          </p:cNvSpPr>
          <p:nvPr/>
        </p:nvSpPr>
        <p:spPr bwMode="auto">
          <a:xfrm>
            <a:off x="6162675" y="2062163"/>
            <a:ext cx="792163" cy="504825"/>
          </a:xfrm>
          <a:prstGeom prst="rect">
            <a:avLst/>
          </a:prstGeom>
          <a:solidFill>
            <a:srgbClr val="FF660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05" name="Text Box 301"/>
          <p:cNvSpPr txBox="1">
            <a:spLocks noChangeArrowheads="1"/>
          </p:cNvSpPr>
          <p:nvPr/>
        </p:nvSpPr>
        <p:spPr bwMode="auto">
          <a:xfrm>
            <a:off x="6084888" y="1989138"/>
            <a:ext cx="415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>
                <a:latin typeface="Baskerville Old Face" pitchFamily="18" charset="0"/>
              </a:rPr>
              <a:t>Cl</a:t>
            </a:r>
            <a:endParaRPr lang="ru-RU" sz="2000">
              <a:latin typeface="Baskerville Old Face" pitchFamily="18" charset="0"/>
            </a:endParaRPr>
          </a:p>
        </p:txBody>
      </p:sp>
      <p:sp>
        <p:nvSpPr>
          <p:cNvPr id="10306" name="Text Box 302"/>
          <p:cNvSpPr txBox="1">
            <a:spLocks noChangeArrowheads="1"/>
          </p:cNvSpPr>
          <p:nvPr/>
        </p:nvSpPr>
        <p:spPr bwMode="auto">
          <a:xfrm>
            <a:off x="6143625" y="2320925"/>
            <a:ext cx="4841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1000" b="1" dirty="0">
                <a:latin typeface="Baskerville Old Face" pitchFamily="18" charset="0"/>
                <a:hlinkClick r:id="rId6" action="ppaction://hlinksldjump"/>
              </a:rPr>
              <a:t>Хло</a:t>
            </a:r>
            <a:r>
              <a:rPr lang="ru-RU" sz="1000" b="1" dirty="0">
                <a:latin typeface="Baskerville Old Face" pitchFamily="18" charset="0"/>
                <a:hlinkClick r:id="rId7" action="ppaction://hlinksldjump"/>
              </a:rPr>
              <a:t>р</a:t>
            </a:r>
            <a:endParaRPr lang="ru-RU" sz="1000" b="1" dirty="0">
              <a:latin typeface="Baskerville Old Face" pitchFamily="18" charset="0"/>
            </a:endParaRPr>
          </a:p>
        </p:txBody>
      </p:sp>
      <p:sp>
        <p:nvSpPr>
          <p:cNvPr id="10307" name="Text Box 303"/>
          <p:cNvSpPr txBox="1">
            <a:spLocks noChangeArrowheads="1"/>
          </p:cNvSpPr>
          <p:nvPr/>
        </p:nvSpPr>
        <p:spPr bwMode="auto">
          <a:xfrm>
            <a:off x="6662738" y="2044700"/>
            <a:ext cx="358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1400">
                <a:latin typeface="Baskerville Old Face" pitchFamily="18" charset="0"/>
              </a:rPr>
              <a:t>1</a:t>
            </a:r>
            <a:r>
              <a:rPr lang="en-US" sz="1400">
                <a:latin typeface="Baskerville Old Face" pitchFamily="18" charset="0"/>
              </a:rPr>
              <a:t>7</a:t>
            </a:r>
            <a:endParaRPr lang="ru-RU" sz="1400">
              <a:latin typeface="Baskerville Old Face" pitchFamily="18" charset="0"/>
            </a:endParaRPr>
          </a:p>
        </p:txBody>
      </p:sp>
      <p:sp>
        <p:nvSpPr>
          <p:cNvPr id="10308" name="Text Box 304"/>
          <p:cNvSpPr txBox="1">
            <a:spLocks noChangeArrowheads="1"/>
          </p:cNvSpPr>
          <p:nvPr/>
        </p:nvSpPr>
        <p:spPr bwMode="auto">
          <a:xfrm>
            <a:off x="6516688" y="2222500"/>
            <a:ext cx="455612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700">
                <a:latin typeface="Arial Unicode MS" pitchFamily="34" charset="-128"/>
              </a:rPr>
              <a:t>35,453</a:t>
            </a:r>
          </a:p>
        </p:txBody>
      </p:sp>
      <p:grpSp>
        <p:nvGrpSpPr>
          <p:cNvPr id="10309" name="Group 305"/>
          <p:cNvGrpSpPr>
            <a:grpSpLocks/>
          </p:cNvGrpSpPr>
          <p:nvPr/>
        </p:nvGrpSpPr>
        <p:grpSpPr bwMode="auto">
          <a:xfrm>
            <a:off x="4465638" y="2995613"/>
            <a:ext cx="971550" cy="577850"/>
            <a:chOff x="817" y="935"/>
            <a:chExt cx="612" cy="364"/>
          </a:xfrm>
        </p:grpSpPr>
        <p:sp>
          <p:nvSpPr>
            <p:cNvPr id="10665" name="Rectangle 306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FF6600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66" name="Text Box 307"/>
            <p:cNvSpPr txBox="1">
              <a:spLocks noChangeArrowheads="1"/>
            </p:cNvSpPr>
            <p:nvPr/>
          </p:nvSpPr>
          <p:spPr bwMode="auto">
            <a:xfrm>
              <a:off x="828" y="935"/>
              <a:ext cx="2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As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667" name="Text Box 308"/>
            <p:cNvSpPr txBox="1">
              <a:spLocks noChangeArrowheads="1"/>
            </p:cNvSpPr>
            <p:nvPr/>
          </p:nvSpPr>
          <p:spPr bwMode="auto">
            <a:xfrm>
              <a:off x="817" y="1144"/>
              <a:ext cx="41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Мышьяк</a:t>
              </a:r>
            </a:p>
          </p:txBody>
        </p:sp>
        <p:sp>
          <p:nvSpPr>
            <p:cNvPr id="10668" name="Text Box 309"/>
            <p:cNvSpPr txBox="1">
              <a:spLocks noChangeArrowheads="1"/>
            </p:cNvSpPr>
            <p:nvPr/>
          </p:nvSpPr>
          <p:spPr bwMode="auto">
            <a:xfrm>
              <a:off x="1203" y="970"/>
              <a:ext cx="2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33</a:t>
              </a:r>
            </a:p>
          </p:txBody>
        </p:sp>
        <p:sp>
          <p:nvSpPr>
            <p:cNvPr id="10669" name="Text Box 310"/>
            <p:cNvSpPr txBox="1">
              <a:spLocks noChangeArrowheads="1"/>
            </p:cNvSpPr>
            <p:nvPr/>
          </p:nvSpPr>
          <p:spPr bwMode="auto">
            <a:xfrm>
              <a:off x="1096" y="1082"/>
              <a:ext cx="31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700">
                  <a:latin typeface="Arial Unicode MS" pitchFamily="34" charset="-128"/>
                </a:rPr>
                <a:t>74.9216</a:t>
              </a:r>
            </a:p>
          </p:txBody>
        </p:sp>
      </p:grpSp>
      <p:grpSp>
        <p:nvGrpSpPr>
          <p:cNvPr id="10310" name="Group 311"/>
          <p:cNvGrpSpPr>
            <a:grpSpLocks/>
          </p:cNvGrpSpPr>
          <p:nvPr/>
        </p:nvGrpSpPr>
        <p:grpSpPr bwMode="auto">
          <a:xfrm>
            <a:off x="6867525" y="981075"/>
            <a:ext cx="914400" cy="577850"/>
            <a:chOff x="820" y="935"/>
            <a:chExt cx="583" cy="364"/>
          </a:xfrm>
        </p:grpSpPr>
        <p:sp>
          <p:nvSpPr>
            <p:cNvPr id="10660" name="Rectangle 312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61" name="Text Box 313"/>
            <p:cNvSpPr txBox="1">
              <a:spLocks noChangeArrowheads="1"/>
            </p:cNvSpPr>
            <p:nvPr/>
          </p:nvSpPr>
          <p:spPr bwMode="auto">
            <a:xfrm>
              <a:off x="820" y="935"/>
              <a:ext cx="32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He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662" name="Text Box 314"/>
            <p:cNvSpPr txBox="1">
              <a:spLocks noChangeArrowheads="1"/>
            </p:cNvSpPr>
            <p:nvPr/>
          </p:nvSpPr>
          <p:spPr bwMode="auto">
            <a:xfrm>
              <a:off x="868" y="1144"/>
              <a:ext cx="34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 Гелий</a:t>
              </a:r>
            </a:p>
          </p:txBody>
        </p:sp>
        <p:sp>
          <p:nvSpPr>
            <p:cNvPr id="10663" name="Text Box 315"/>
            <p:cNvSpPr txBox="1">
              <a:spLocks noChangeArrowheads="1"/>
            </p:cNvSpPr>
            <p:nvPr/>
          </p:nvSpPr>
          <p:spPr bwMode="auto">
            <a:xfrm>
              <a:off x="1230" y="970"/>
              <a:ext cx="17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2</a:t>
              </a:r>
            </a:p>
          </p:txBody>
        </p:sp>
        <p:sp>
          <p:nvSpPr>
            <p:cNvPr id="10664" name="Text Box 316"/>
            <p:cNvSpPr txBox="1">
              <a:spLocks noChangeArrowheads="1"/>
            </p:cNvSpPr>
            <p:nvPr/>
          </p:nvSpPr>
          <p:spPr bwMode="auto">
            <a:xfrm>
              <a:off x="1125" y="1082"/>
              <a:ext cx="25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700">
                  <a:latin typeface="Arial Unicode MS" pitchFamily="34" charset="-128"/>
                </a:rPr>
                <a:t>4,003</a:t>
              </a:r>
            </a:p>
          </p:txBody>
        </p:sp>
      </p:grpSp>
      <p:grpSp>
        <p:nvGrpSpPr>
          <p:cNvPr id="10311" name="Group 317"/>
          <p:cNvGrpSpPr>
            <a:grpSpLocks/>
          </p:cNvGrpSpPr>
          <p:nvPr/>
        </p:nvGrpSpPr>
        <p:grpSpPr bwMode="auto">
          <a:xfrm>
            <a:off x="6877050" y="1989138"/>
            <a:ext cx="936625" cy="577850"/>
            <a:chOff x="839" y="935"/>
            <a:chExt cx="590" cy="364"/>
          </a:xfrm>
        </p:grpSpPr>
        <p:sp>
          <p:nvSpPr>
            <p:cNvPr id="10655" name="Rectangle 318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56" name="Text Box 319"/>
            <p:cNvSpPr txBox="1">
              <a:spLocks noChangeArrowheads="1"/>
            </p:cNvSpPr>
            <p:nvPr/>
          </p:nvSpPr>
          <p:spPr bwMode="auto">
            <a:xfrm>
              <a:off x="839" y="935"/>
              <a:ext cx="28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Ar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4" name="Text Box 320"/>
            <p:cNvSpPr txBox="1">
              <a:spLocks noChangeArrowheads="1"/>
            </p:cNvSpPr>
            <p:nvPr/>
          </p:nvSpPr>
          <p:spPr bwMode="auto">
            <a:xfrm>
              <a:off x="876" y="1144"/>
              <a:ext cx="33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Аргон</a:t>
              </a:r>
            </a:p>
          </p:txBody>
        </p:sp>
        <p:sp>
          <p:nvSpPr>
            <p:cNvPr id="10658" name="Text Box 321"/>
            <p:cNvSpPr txBox="1">
              <a:spLocks noChangeArrowheads="1"/>
            </p:cNvSpPr>
            <p:nvPr/>
          </p:nvSpPr>
          <p:spPr bwMode="auto">
            <a:xfrm>
              <a:off x="1203" y="970"/>
              <a:ext cx="2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1</a:t>
              </a:r>
              <a:r>
                <a:rPr lang="en-US" sz="1400">
                  <a:latin typeface="Baskerville Old Face" pitchFamily="18" charset="0"/>
                </a:rPr>
                <a:t>8</a:t>
              </a:r>
              <a:endParaRPr lang="ru-RU" sz="1400">
                <a:latin typeface="Baskerville Old Face" pitchFamily="18" charset="0"/>
              </a:endParaRPr>
            </a:p>
          </p:txBody>
        </p:sp>
        <p:sp>
          <p:nvSpPr>
            <p:cNvPr id="10659" name="Text Box 322"/>
            <p:cNvSpPr txBox="1">
              <a:spLocks noChangeArrowheads="1"/>
            </p:cNvSpPr>
            <p:nvPr/>
          </p:nvSpPr>
          <p:spPr bwMode="auto">
            <a:xfrm>
              <a:off x="1111" y="1082"/>
              <a:ext cx="2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700">
                  <a:latin typeface="Arial Unicode MS" pitchFamily="34" charset="-128"/>
                </a:rPr>
                <a:t>39,948</a:t>
              </a:r>
              <a:endParaRPr lang="ru-RU" sz="700">
                <a:latin typeface="Arial Unicode MS" pitchFamily="34" charset="-128"/>
              </a:endParaRPr>
            </a:p>
          </p:txBody>
        </p:sp>
      </p:grpSp>
      <p:grpSp>
        <p:nvGrpSpPr>
          <p:cNvPr id="10312" name="Group 329"/>
          <p:cNvGrpSpPr>
            <a:grpSpLocks/>
          </p:cNvGrpSpPr>
          <p:nvPr/>
        </p:nvGrpSpPr>
        <p:grpSpPr bwMode="auto">
          <a:xfrm>
            <a:off x="6859588" y="4005263"/>
            <a:ext cx="954087" cy="577850"/>
            <a:chOff x="828" y="935"/>
            <a:chExt cx="601" cy="364"/>
          </a:xfrm>
        </p:grpSpPr>
        <p:sp>
          <p:nvSpPr>
            <p:cNvPr id="10650" name="Rectangle 330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51" name="Text Box 331"/>
            <p:cNvSpPr txBox="1">
              <a:spLocks noChangeArrowheads="1"/>
            </p:cNvSpPr>
            <p:nvPr/>
          </p:nvSpPr>
          <p:spPr bwMode="auto">
            <a:xfrm>
              <a:off x="828" y="935"/>
              <a:ext cx="3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Xe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5" name="Text Box 332"/>
            <p:cNvSpPr txBox="1">
              <a:spLocks noChangeArrowheads="1"/>
            </p:cNvSpPr>
            <p:nvPr/>
          </p:nvSpPr>
          <p:spPr bwMode="auto">
            <a:xfrm>
              <a:off x="858" y="1144"/>
              <a:ext cx="36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Ксенон</a:t>
              </a:r>
            </a:p>
          </p:txBody>
        </p:sp>
        <p:sp>
          <p:nvSpPr>
            <p:cNvPr id="10653" name="Text Box 333"/>
            <p:cNvSpPr txBox="1">
              <a:spLocks noChangeArrowheads="1"/>
            </p:cNvSpPr>
            <p:nvPr/>
          </p:nvSpPr>
          <p:spPr bwMode="auto">
            <a:xfrm>
              <a:off x="1203" y="970"/>
              <a:ext cx="2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54</a:t>
              </a:r>
            </a:p>
          </p:txBody>
        </p:sp>
        <p:sp>
          <p:nvSpPr>
            <p:cNvPr id="10654" name="Text Box 334"/>
            <p:cNvSpPr txBox="1">
              <a:spLocks noChangeArrowheads="1"/>
            </p:cNvSpPr>
            <p:nvPr/>
          </p:nvSpPr>
          <p:spPr bwMode="auto">
            <a:xfrm>
              <a:off x="1126" y="1082"/>
              <a:ext cx="25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700">
                  <a:latin typeface="Arial Unicode MS" pitchFamily="34" charset="-128"/>
                </a:rPr>
                <a:t>131,3</a:t>
              </a:r>
            </a:p>
          </p:txBody>
        </p:sp>
      </p:grpSp>
      <p:grpSp>
        <p:nvGrpSpPr>
          <p:cNvPr id="10313" name="Group 335"/>
          <p:cNvGrpSpPr>
            <a:grpSpLocks/>
          </p:cNvGrpSpPr>
          <p:nvPr/>
        </p:nvGrpSpPr>
        <p:grpSpPr bwMode="auto">
          <a:xfrm>
            <a:off x="6872288" y="2995613"/>
            <a:ext cx="941387" cy="577850"/>
            <a:chOff x="836" y="935"/>
            <a:chExt cx="593" cy="364"/>
          </a:xfrm>
        </p:grpSpPr>
        <p:sp>
          <p:nvSpPr>
            <p:cNvPr id="10645" name="Rectangle 336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46" name="Text Box 337"/>
            <p:cNvSpPr txBox="1">
              <a:spLocks noChangeArrowheads="1"/>
            </p:cNvSpPr>
            <p:nvPr/>
          </p:nvSpPr>
          <p:spPr bwMode="auto">
            <a:xfrm>
              <a:off x="838" y="935"/>
              <a:ext cx="28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Kr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647" name="Text Box 338"/>
            <p:cNvSpPr txBox="1">
              <a:spLocks noChangeArrowheads="1"/>
            </p:cNvSpPr>
            <p:nvPr/>
          </p:nvSpPr>
          <p:spPr bwMode="auto">
            <a:xfrm>
              <a:off x="836" y="1144"/>
              <a:ext cx="41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Криптон</a:t>
              </a:r>
            </a:p>
          </p:txBody>
        </p:sp>
        <p:sp>
          <p:nvSpPr>
            <p:cNvPr id="10648" name="Text Box 339"/>
            <p:cNvSpPr txBox="1">
              <a:spLocks noChangeArrowheads="1"/>
            </p:cNvSpPr>
            <p:nvPr/>
          </p:nvSpPr>
          <p:spPr bwMode="auto">
            <a:xfrm>
              <a:off x="1203" y="970"/>
              <a:ext cx="2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36</a:t>
              </a:r>
            </a:p>
          </p:txBody>
        </p:sp>
        <p:sp>
          <p:nvSpPr>
            <p:cNvPr id="10649" name="Text Box 340"/>
            <p:cNvSpPr txBox="1">
              <a:spLocks noChangeArrowheads="1"/>
            </p:cNvSpPr>
            <p:nvPr/>
          </p:nvSpPr>
          <p:spPr bwMode="auto">
            <a:xfrm>
              <a:off x="1141" y="1082"/>
              <a:ext cx="22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700">
                  <a:latin typeface="Arial Unicode MS" pitchFamily="34" charset="-128"/>
                </a:rPr>
                <a:t>83,8</a:t>
              </a:r>
            </a:p>
          </p:txBody>
        </p:sp>
      </p:grpSp>
      <p:grpSp>
        <p:nvGrpSpPr>
          <p:cNvPr id="10314" name="Group 359"/>
          <p:cNvGrpSpPr>
            <a:grpSpLocks/>
          </p:cNvGrpSpPr>
          <p:nvPr/>
        </p:nvGrpSpPr>
        <p:grpSpPr bwMode="auto">
          <a:xfrm>
            <a:off x="5299075" y="4005263"/>
            <a:ext cx="930275" cy="577850"/>
            <a:chOff x="843" y="935"/>
            <a:chExt cx="586" cy="364"/>
          </a:xfrm>
        </p:grpSpPr>
        <p:sp>
          <p:nvSpPr>
            <p:cNvPr id="10640" name="Rectangle 360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FF6600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41" name="Text Box 361"/>
            <p:cNvSpPr txBox="1">
              <a:spLocks noChangeArrowheads="1"/>
            </p:cNvSpPr>
            <p:nvPr/>
          </p:nvSpPr>
          <p:spPr bwMode="auto">
            <a:xfrm>
              <a:off x="843" y="935"/>
              <a:ext cx="25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18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Te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642" name="Text Box 362"/>
            <p:cNvSpPr txBox="1">
              <a:spLocks noChangeArrowheads="1"/>
            </p:cNvSpPr>
            <p:nvPr/>
          </p:nvSpPr>
          <p:spPr bwMode="auto">
            <a:xfrm>
              <a:off x="843" y="1144"/>
              <a:ext cx="36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Теллур</a:t>
              </a:r>
            </a:p>
          </p:txBody>
        </p:sp>
        <p:sp>
          <p:nvSpPr>
            <p:cNvPr id="10643" name="Text Box 363"/>
            <p:cNvSpPr txBox="1">
              <a:spLocks noChangeArrowheads="1"/>
            </p:cNvSpPr>
            <p:nvPr/>
          </p:nvSpPr>
          <p:spPr bwMode="auto">
            <a:xfrm>
              <a:off x="1203" y="970"/>
              <a:ext cx="2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52</a:t>
              </a:r>
            </a:p>
          </p:txBody>
        </p:sp>
        <p:sp>
          <p:nvSpPr>
            <p:cNvPr id="10644" name="Text Box 364"/>
            <p:cNvSpPr txBox="1">
              <a:spLocks noChangeArrowheads="1"/>
            </p:cNvSpPr>
            <p:nvPr/>
          </p:nvSpPr>
          <p:spPr bwMode="auto">
            <a:xfrm>
              <a:off x="1111" y="1082"/>
              <a:ext cx="2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700">
                  <a:latin typeface="Arial Unicode MS" pitchFamily="34" charset="-128"/>
                </a:rPr>
                <a:t>127.60</a:t>
              </a:r>
            </a:p>
          </p:txBody>
        </p:sp>
      </p:grpSp>
      <p:grpSp>
        <p:nvGrpSpPr>
          <p:cNvPr id="10315" name="Group 371"/>
          <p:cNvGrpSpPr>
            <a:grpSpLocks/>
          </p:cNvGrpSpPr>
          <p:nvPr/>
        </p:nvGrpSpPr>
        <p:grpSpPr bwMode="auto">
          <a:xfrm>
            <a:off x="6423025" y="2492375"/>
            <a:ext cx="1706563" cy="577850"/>
            <a:chOff x="508" y="935"/>
            <a:chExt cx="1216" cy="364"/>
          </a:xfrm>
        </p:grpSpPr>
        <p:sp>
          <p:nvSpPr>
            <p:cNvPr id="10635" name="Rectangle 372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66FF33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0" rIns="36000" anchor="ctr"/>
            <a:lstStyle/>
            <a:p>
              <a:endParaRPr lang="ru-RU"/>
            </a:p>
          </p:txBody>
        </p:sp>
        <p:sp>
          <p:nvSpPr>
            <p:cNvPr id="10636" name="Text Box 373"/>
            <p:cNvSpPr txBox="1">
              <a:spLocks noChangeArrowheads="1"/>
            </p:cNvSpPr>
            <p:nvPr/>
          </p:nvSpPr>
          <p:spPr bwMode="auto">
            <a:xfrm>
              <a:off x="508" y="935"/>
              <a:ext cx="84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0" rIns="36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/>
              <a:r>
                <a:rPr lang="en-US" sz="2000">
                  <a:latin typeface="Baskerville Old Face" pitchFamily="18" charset="0"/>
                </a:rPr>
                <a:t>Fe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637" name="Text Box 374"/>
            <p:cNvSpPr txBox="1">
              <a:spLocks noChangeArrowheads="1"/>
            </p:cNvSpPr>
            <p:nvPr/>
          </p:nvSpPr>
          <p:spPr bwMode="auto">
            <a:xfrm>
              <a:off x="964" y="1144"/>
              <a:ext cx="31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rIns="36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Железо</a:t>
              </a:r>
            </a:p>
          </p:txBody>
        </p:sp>
        <p:sp>
          <p:nvSpPr>
            <p:cNvPr id="10638" name="Text Box 375"/>
            <p:cNvSpPr txBox="1">
              <a:spLocks noChangeArrowheads="1"/>
            </p:cNvSpPr>
            <p:nvPr/>
          </p:nvSpPr>
          <p:spPr bwMode="auto">
            <a:xfrm>
              <a:off x="907" y="970"/>
              <a:ext cx="81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rIns="972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26</a:t>
              </a:r>
            </a:p>
          </p:txBody>
        </p:sp>
        <p:sp>
          <p:nvSpPr>
            <p:cNvPr id="10639" name="Text Box 376"/>
            <p:cNvSpPr txBox="1">
              <a:spLocks noChangeArrowheads="1"/>
            </p:cNvSpPr>
            <p:nvPr/>
          </p:nvSpPr>
          <p:spPr bwMode="auto">
            <a:xfrm>
              <a:off x="1106" y="1083"/>
              <a:ext cx="322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rIns="180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700">
                  <a:latin typeface="Arial Unicode MS" pitchFamily="34" charset="-128"/>
                </a:rPr>
                <a:t>55.847</a:t>
              </a:r>
            </a:p>
          </p:txBody>
        </p:sp>
      </p:grpSp>
      <p:grpSp>
        <p:nvGrpSpPr>
          <p:cNvPr id="10316" name="Group 377"/>
          <p:cNvGrpSpPr>
            <a:grpSpLocks/>
          </p:cNvGrpSpPr>
          <p:nvPr/>
        </p:nvGrpSpPr>
        <p:grpSpPr bwMode="auto">
          <a:xfrm>
            <a:off x="2124075" y="1989138"/>
            <a:ext cx="936625" cy="577850"/>
            <a:chOff x="839" y="935"/>
            <a:chExt cx="590" cy="364"/>
          </a:xfrm>
        </p:grpSpPr>
        <p:sp>
          <p:nvSpPr>
            <p:cNvPr id="10630" name="Rectangle 378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3366FF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31" name="Text Box 379"/>
            <p:cNvSpPr txBox="1">
              <a:spLocks noChangeArrowheads="1"/>
            </p:cNvSpPr>
            <p:nvPr/>
          </p:nvSpPr>
          <p:spPr bwMode="auto">
            <a:xfrm>
              <a:off x="839" y="935"/>
              <a:ext cx="32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Mg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632" name="Text Box 380"/>
            <p:cNvSpPr txBox="1">
              <a:spLocks noChangeArrowheads="1"/>
            </p:cNvSpPr>
            <p:nvPr/>
          </p:nvSpPr>
          <p:spPr bwMode="auto">
            <a:xfrm>
              <a:off x="876" y="1144"/>
              <a:ext cx="3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Магний</a:t>
              </a:r>
            </a:p>
          </p:txBody>
        </p:sp>
        <p:sp>
          <p:nvSpPr>
            <p:cNvPr id="10633" name="Text Box 381"/>
            <p:cNvSpPr txBox="1">
              <a:spLocks noChangeArrowheads="1"/>
            </p:cNvSpPr>
            <p:nvPr/>
          </p:nvSpPr>
          <p:spPr bwMode="auto">
            <a:xfrm>
              <a:off x="1203" y="970"/>
              <a:ext cx="2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1</a:t>
              </a:r>
              <a:r>
                <a:rPr lang="en-US" sz="1400">
                  <a:latin typeface="Baskerville Old Face" pitchFamily="18" charset="0"/>
                </a:rPr>
                <a:t>2</a:t>
              </a:r>
              <a:endParaRPr lang="ru-RU" sz="1400">
                <a:latin typeface="Baskerville Old Face" pitchFamily="18" charset="0"/>
              </a:endParaRPr>
            </a:p>
          </p:txBody>
        </p:sp>
        <p:sp>
          <p:nvSpPr>
            <p:cNvPr id="10634" name="Text Box 382"/>
            <p:cNvSpPr txBox="1">
              <a:spLocks noChangeArrowheads="1"/>
            </p:cNvSpPr>
            <p:nvPr/>
          </p:nvSpPr>
          <p:spPr bwMode="auto">
            <a:xfrm>
              <a:off x="1111" y="1083"/>
              <a:ext cx="2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700">
                  <a:latin typeface="Arial Unicode MS" pitchFamily="34" charset="-128"/>
                </a:rPr>
                <a:t>24,312</a:t>
              </a:r>
            </a:p>
          </p:txBody>
        </p:sp>
      </p:grpSp>
      <p:grpSp>
        <p:nvGrpSpPr>
          <p:cNvPr id="10317" name="Group 427"/>
          <p:cNvGrpSpPr>
            <a:grpSpLocks/>
          </p:cNvGrpSpPr>
          <p:nvPr/>
        </p:nvGrpSpPr>
        <p:grpSpPr bwMode="auto">
          <a:xfrm>
            <a:off x="5292725" y="1989138"/>
            <a:ext cx="936625" cy="577850"/>
            <a:chOff x="839" y="935"/>
            <a:chExt cx="590" cy="364"/>
          </a:xfrm>
        </p:grpSpPr>
        <p:sp>
          <p:nvSpPr>
            <p:cNvPr id="10625" name="Rectangle 428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FF6600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26" name="Text Box 429"/>
            <p:cNvSpPr txBox="1">
              <a:spLocks noChangeArrowheads="1"/>
            </p:cNvSpPr>
            <p:nvPr/>
          </p:nvSpPr>
          <p:spPr bwMode="auto">
            <a:xfrm>
              <a:off x="839" y="935"/>
              <a:ext cx="1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18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>
                  <a:latin typeface="Baskerville Old Face" pitchFamily="18" charset="0"/>
                </a:rPr>
                <a:t>S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627" name="Text Box 430"/>
            <p:cNvSpPr txBox="1">
              <a:spLocks noChangeArrowheads="1"/>
            </p:cNvSpPr>
            <p:nvPr/>
          </p:nvSpPr>
          <p:spPr bwMode="auto">
            <a:xfrm>
              <a:off x="876" y="1144"/>
              <a:ext cx="28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1000">
                  <a:latin typeface="Baskerville Old Face" pitchFamily="18" charset="0"/>
                </a:rPr>
                <a:t>Сера</a:t>
              </a:r>
            </a:p>
          </p:txBody>
        </p:sp>
        <p:sp>
          <p:nvSpPr>
            <p:cNvPr id="10628" name="Text Box 431"/>
            <p:cNvSpPr txBox="1">
              <a:spLocks noChangeArrowheads="1"/>
            </p:cNvSpPr>
            <p:nvPr/>
          </p:nvSpPr>
          <p:spPr bwMode="auto">
            <a:xfrm>
              <a:off x="1203" y="970"/>
              <a:ext cx="2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1400">
                  <a:latin typeface="Baskerville Old Face" pitchFamily="18" charset="0"/>
                </a:rPr>
                <a:t>1</a:t>
              </a:r>
              <a:r>
                <a:rPr lang="en-US" sz="1400">
                  <a:latin typeface="Baskerville Old Face" pitchFamily="18" charset="0"/>
                </a:rPr>
                <a:t>6</a:t>
              </a:r>
              <a:endParaRPr lang="ru-RU" sz="1400">
                <a:latin typeface="Baskerville Old Face" pitchFamily="18" charset="0"/>
              </a:endParaRPr>
            </a:p>
          </p:txBody>
        </p:sp>
        <p:sp>
          <p:nvSpPr>
            <p:cNvPr id="10629" name="Text Box 432"/>
            <p:cNvSpPr txBox="1">
              <a:spLocks noChangeArrowheads="1"/>
            </p:cNvSpPr>
            <p:nvPr/>
          </p:nvSpPr>
          <p:spPr bwMode="auto">
            <a:xfrm>
              <a:off x="1111" y="1082"/>
              <a:ext cx="2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700">
                  <a:latin typeface="Arial Unicode MS" pitchFamily="34" charset="-128"/>
                </a:rPr>
                <a:t>32,064</a:t>
              </a:r>
            </a:p>
          </p:txBody>
        </p:sp>
      </p:grpSp>
      <p:grpSp>
        <p:nvGrpSpPr>
          <p:cNvPr id="10318" name="Group 433"/>
          <p:cNvGrpSpPr>
            <a:grpSpLocks/>
          </p:cNvGrpSpPr>
          <p:nvPr/>
        </p:nvGrpSpPr>
        <p:grpSpPr bwMode="auto">
          <a:xfrm>
            <a:off x="4500563" y="1989138"/>
            <a:ext cx="936625" cy="577850"/>
            <a:chOff x="839" y="935"/>
            <a:chExt cx="590" cy="364"/>
          </a:xfrm>
        </p:grpSpPr>
        <p:sp>
          <p:nvSpPr>
            <p:cNvPr id="10620" name="Rectangle 434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FF6600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21" name="Text Box 435"/>
            <p:cNvSpPr txBox="1">
              <a:spLocks noChangeArrowheads="1"/>
            </p:cNvSpPr>
            <p:nvPr/>
          </p:nvSpPr>
          <p:spPr bwMode="auto">
            <a:xfrm>
              <a:off x="839" y="935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>
                  <a:latin typeface="Baskerville Old Face" pitchFamily="18" charset="0"/>
                </a:rPr>
                <a:t>P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622" name="Text Box 436"/>
            <p:cNvSpPr txBox="1">
              <a:spLocks noChangeArrowheads="1"/>
            </p:cNvSpPr>
            <p:nvPr/>
          </p:nvSpPr>
          <p:spPr bwMode="auto">
            <a:xfrm>
              <a:off x="876" y="1144"/>
              <a:ext cx="38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1000">
                  <a:latin typeface="Baskerville Old Face" pitchFamily="18" charset="0"/>
                </a:rPr>
                <a:t>Фосфор</a:t>
              </a:r>
            </a:p>
          </p:txBody>
        </p:sp>
        <p:sp>
          <p:nvSpPr>
            <p:cNvPr id="10623" name="Text Box 437"/>
            <p:cNvSpPr txBox="1">
              <a:spLocks noChangeArrowheads="1"/>
            </p:cNvSpPr>
            <p:nvPr/>
          </p:nvSpPr>
          <p:spPr bwMode="auto">
            <a:xfrm>
              <a:off x="1203" y="970"/>
              <a:ext cx="2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1400">
                  <a:latin typeface="Baskerville Old Face" pitchFamily="18" charset="0"/>
                </a:rPr>
                <a:t>1</a:t>
              </a:r>
              <a:r>
                <a:rPr lang="en-US" sz="1400">
                  <a:latin typeface="Baskerville Old Face" pitchFamily="18" charset="0"/>
                </a:rPr>
                <a:t>5</a:t>
              </a:r>
              <a:endParaRPr lang="ru-RU" sz="1400">
                <a:latin typeface="Baskerville Old Face" pitchFamily="18" charset="0"/>
              </a:endParaRPr>
            </a:p>
          </p:txBody>
        </p:sp>
        <p:sp>
          <p:nvSpPr>
            <p:cNvPr id="10624" name="Text Box 438"/>
            <p:cNvSpPr txBox="1">
              <a:spLocks noChangeArrowheads="1"/>
            </p:cNvSpPr>
            <p:nvPr/>
          </p:nvSpPr>
          <p:spPr bwMode="auto">
            <a:xfrm>
              <a:off x="1111" y="1082"/>
              <a:ext cx="31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700">
                  <a:latin typeface="Arial Unicode MS" pitchFamily="34" charset="-128"/>
                </a:rPr>
                <a:t>30,9738</a:t>
              </a:r>
            </a:p>
          </p:txBody>
        </p:sp>
      </p:grpSp>
      <p:grpSp>
        <p:nvGrpSpPr>
          <p:cNvPr id="10319" name="Group 439"/>
          <p:cNvGrpSpPr>
            <a:grpSpLocks/>
          </p:cNvGrpSpPr>
          <p:nvPr/>
        </p:nvGrpSpPr>
        <p:grpSpPr bwMode="auto">
          <a:xfrm>
            <a:off x="3708400" y="1989138"/>
            <a:ext cx="936625" cy="577850"/>
            <a:chOff x="839" y="935"/>
            <a:chExt cx="590" cy="364"/>
          </a:xfrm>
        </p:grpSpPr>
        <p:sp>
          <p:nvSpPr>
            <p:cNvPr id="10615" name="Rectangle 440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FF6600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16" name="Text Box 441"/>
            <p:cNvSpPr txBox="1">
              <a:spLocks noChangeArrowheads="1"/>
            </p:cNvSpPr>
            <p:nvPr/>
          </p:nvSpPr>
          <p:spPr bwMode="auto">
            <a:xfrm>
              <a:off x="839" y="935"/>
              <a:ext cx="23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dirty="0">
                  <a:latin typeface="Baskerville Old Face" pitchFamily="18" charset="0"/>
                </a:rPr>
                <a:t>Si</a:t>
              </a:r>
              <a:endParaRPr lang="ru-RU" sz="2000" dirty="0">
                <a:latin typeface="Baskerville Old Face" pitchFamily="18" charset="0"/>
              </a:endParaRPr>
            </a:p>
          </p:txBody>
        </p:sp>
        <p:sp>
          <p:nvSpPr>
            <p:cNvPr id="10617" name="Text Box 442"/>
            <p:cNvSpPr txBox="1">
              <a:spLocks noChangeArrowheads="1"/>
            </p:cNvSpPr>
            <p:nvPr/>
          </p:nvSpPr>
          <p:spPr bwMode="auto">
            <a:xfrm>
              <a:off x="876" y="1144"/>
              <a:ext cx="42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1000">
                  <a:latin typeface="Baskerville Old Face" pitchFamily="18" charset="0"/>
                </a:rPr>
                <a:t>Кремний</a:t>
              </a:r>
            </a:p>
          </p:txBody>
        </p:sp>
        <p:sp>
          <p:nvSpPr>
            <p:cNvPr id="10618" name="Text Box 443"/>
            <p:cNvSpPr txBox="1">
              <a:spLocks noChangeArrowheads="1"/>
            </p:cNvSpPr>
            <p:nvPr/>
          </p:nvSpPr>
          <p:spPr bwMode="auto">
            <a:xfrm>
              <a:off x="1203" y="970"/>
              <a:ext cx="2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1400">
                  <a:latin typeface="Baskerville Old Face" pitchFamily="18" charset="0"/>
                </a:rPr>
                <a:t>1</a:t>
              </a:r>
              <a:r>
                <a:rPr lang="en-US" sz="1400">
                  <a:latin typeface="Baskerville Old Face" pitchFamily="18" charset="0"/>
                </a:rPr>
                <a:t>4</a:t>
              </a:r>
              <a:endParaRPr lang="ru-RU" sz="1400">
                <a:latin typeface="Baskerville Old Face" pitchFamily="18" charset="0"/>
              </a:endParaRPr>
            </a:p>
          </p:txBody>
        </p:sp>
        <p:sp>
          <p:nvSpPr>
            <p:cNvPr id="10619" name="Text Box 444"/>
            <p:cNvSpPr txBox="1">
              <a:spLocks noChangeArrowheads="1"/>
            </p:cNvSpPr>
            <p:nvPr/>
          </p:nvSpPr>
          <p:spPr bwMode="auto">
            <a:xfrm>
              <a:off x="1111" y="1082"/>
              <a:ext cx="2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700">
                  <a:latin typeface="Arial Unicode MS" pitchFamily="34" charset="-128"/>
                </a:rPr>
                <a:t>28,086</a:t>
              </a:r>
              <a:endParaRPr lang="ru-RU" sz="700">
                <a:latin typeface="Arial Unicode MS" pitchFamily="34" charset="-128"/>
              </a:endParaRPr>
            </a:p>
          </p:txBody>
        </p:sp>
      </p:grpSp>
      <p:grpSp>
        <p:nvGrpSpPr>
          <p:cNvPr id="10320" name="Group 445"/>
          <p:cNvGrpSpPr>
            <a:grpSpLocks/>
          </p:cNvGrpSpPr>
          <p:nvPr/>
        </p:nvGrpSpPr>
        <p:grpSpPr bwMode="auto">
          <a:xfrm>
            <a:off x="3224213" y="2492375"/>
            <a:ext cx="1895475" cy="577850"/>
            <a:chOff x="534" y="935"/>
            <a:chExt cx="1194" cy="364"/>
          </a:xfrm>
        </p:grpSpPr>
        <p:sp>
          <p:nvSpPr>
            <p:cNvPr id="10610" name="Rectangle 446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66FF33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11" name="Text Box 447"/>
            <p:cNvSpPr txBox="1">
              <a:spLocks noChangeArrowheads="1"/>
            </p:cNvSpPr>
            <p:nvPr/>
          </p:nvSpPr>
          <p:spPr bwMode="auto">
            <a:xfrm>
              <a:off x="534" y="935"/>
              <a:ext cx="87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62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Ti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612" name="Text Box 448"/>
            <p:cNvSpPr txBox="1">
              <a:spLocks noChangeArrowheads="1"/>
            </p:cNvSpPr>
            <p:nvPr/>
          </p:nvSpPr>
          <p:spPr bwMode="auto">
            <a:xfrm>
              <a:off x="963" y="1144"/>
              <a:ext cx="32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Титан</a:t>
              </a:r>
            </a:p>
          </p:txBody>
        </p:sp>
        <p:sp>
          <p:nvSpPr>
            <p:cNvPr id="10613" name="Text Box 449"/>
            <p:cNvSpPr txBox="1">
              <a:spLocks noChangeArrowheads="1"/>
            </p:cNvSpPr>
            <p:nvPr/>
          </p:nvSpPr>
          <p:spPr bwMode="auto">
            <a:xfrm>
              <a:off x="904" y="970"/>
              <a:ext cx="82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8000" rIns="1026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22</a:t>
              </a:r>
            </a:p>
          </p:txBody>
        </p:sp>
        <p:sp>
          <p:nvSpPr>
            <p:cNvPr id="10614" name="Text Box 450"/>
            <p:cNvSpPr txBox="1">
              <a:spLocks noChangeArrowheads="1"/>
            </p:cNvSpPr>
            <p:nvPr/>
          </p:nvSpPr>
          <p:spPr bwMode="auto">
            <a:xfrm>
              <a:off x="1141" y="1083"/>
              <a:ext cx="25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700">
                  <a:latin typeface="Arial Unicode MS" pitchFamily="34" charset="-128"/>
                </a:rPr>
                <a:t>47.90</a:t>
              </a:r>
            </a:p>
          </p:txBody>
        </p:sp>
      </p:grpSp>
      <p:grpSp>
        <p:nvGrpSpPr>
          <p:cNvPr id="10321" name="Group 451"/>
          <p:cNvGrpSpPr>
            <a:grpSpLocks/>
          </p:cNvGrpSpPr>
          <p:nvPr/>
        </p:nvGrpSpPr>
        <p:grpSpPr bwMode="auto">
          <a:xfrm>
            <a:off x="4865688" y="3500438"/>
            <a:ext cx="1847850" cy="577850"/>
            <a:chOff x="570" y="935"/>
            <a:chExt cx="1164" cy="364"/>
          </a:xfrm>
        </p:grpSpPr>
        <p:sp>
          <p:nvSpPr>
            <p:cNvPr id="10605" name="Rectangle 452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66FF33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06" name="Text Box 453"/>
            <p:cNvSpPr txBox="1">
              <a:spLocks noChangeArrowheads="1"/>
            </p:cNvSpPr>
            <p:nvPr/>
          </p:nvSpPr>
          <p:spPr bwMode="auto">
            <a:xfrm>
              <a:off x="570" y="935"/>
              <a:ext cx="8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8000" r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Mo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607" name="Text Box 454"/>
            <p:cNvSpPr txBox="1">
              <a:spLocks noChangeArrowheads="1"/>
            </p:cNvSpPr>
            <p:nvPr/>
          </p:nvSpPr>
          <p:spPr bwMode="auto">
            <a:xfrm>
              <a:off x="889" y="1144"/>
              <a:ext cx="4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Молибден</a:t>
              </a:r>
            </a:p>
          </p:txBody>
        </p:sp>
        <p:sp>
          <p:nvSpPr>
            <p:cNvPr id="10608" name="Text Box 455"/>
            <p:cNvSpPr txBox="1">
              <a:spLocks noChangeArrowheads="1"/>
            </p:cNvSpPr>
            <p:nvPr/>
          </p:nvSpPr>
          <p:spPr bwMode="auto">
            <a:xfrm>
              <a:off x="897" y="970"/>
              <a:ext cx="83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1062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42</a:t>
              </a:r>
            </a:p>
          </p:txBody>
        </p:sp>
        <p:sp>
          <p:nvSpPr>
            <p:cNvPr id="10609" name="Text Box 456"/>
            <p:cNvSpPr txBox="1">
              <a:spLocks noChangeArrowheads="1"/>
            </p:cNvSpPr>
            <p:nvPr/>
          </p:nvSpPr>
          <p:spPr bwMode="auto">
            <a:xfrm>
              <a:off x="1141" y="1083"/>
              <a:ext cx="25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700">
                  <a:latin typeface="Arial Unicode MS" pitchFamily="34" charset="-128"/>
                </a:rPr>
                <a:t>95.94</a:t>
              </a:r>
            </a:p>
          </p:txBody>
        </p:sp>
      </p:grpSp>
      <p:grpSp>
        <p:nvGrpSpPr>
          <p:cNvPr id="10322" name="Group 457"/>
          <p:cNvGrpSpPr>
            <a:grpSpLocks/>
          </p:cNvGrpSpPr>
          <p:nvPr/>
        </p:nvGrpSpPr>
        <p:grpSpPr bwMode="auto">
          <a:xfrm>
            <a:off x="5692775" y="3500438"/>
            <a:ext cx="1812925" cy="577850"/>
            <a:chOff x="592" y="935"/>
            <a:chExt cx="1142" cy="364"/>
          </a:xfrm>
        </p:grpSpPr>
        <p:sp>
          <p:nvSpPr>
            <p:cNvPr id="10600" name="Rectangle 458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66FF33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01" name="Text Box 459"/>
            <p:cNvSpPr txBox="1">
              <a:spLocks noChangeArrowheads="1"/>
            </p:cNvSpPr>
            <p:nvPr/>
          </p:nvSpPr>
          <p:spPr bwMode="auto">
            <a:xfrm>
              <a:off x="592" y="935"/>
              <a:ext cx="75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8000" r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T</a:t>
              </a:r>
              <a:r>
                <a:rPr lang="ru-RU" sz="2000">
                  <a:latin typeface="Baskerville Old Face" pitchFamily="18" charset="0"/>
                </a:rPr>
                <a:t>с</a:t>
              </a:r>
            </a:p>
          </p:txBody>
        </p:sp>
        <p:sp>
          <p:nvSpPr>
            <p:cNvPr id="10602" name="Text Box 460"/>
            <p:cNvSpPr txBox="1">
              <a:spLocks noChangeArrowheads="1"/>
            </p:cNvSpPr>
            <p:nvPr/>
          </p:nvSpPr>
          <p:spPr bwMode="auto">
            <a:xfrm>
              <a:off x="900" y="1144"/>
              <a:ext cx="44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Технеций</a:t>
              </a:r>
            </a:p>
          </p:txBody>
        </p:sp>
        <p:sp>
          <p:nvSpPr>
            <p:cNvPr id="10603" name="Text Box 461"/>
            <p:cNvSpPr txBox="1">
              <a:spLocks noChangeArrowheads="1"/>
            </p:cNvSpPr>
            <p:nvPr/>
          </p:nvSpPr>
          <p:spPr bwMode="auto">
            <a:xfrm>
              <a:off x="897" y="970"/>
              <a:ext cx="83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1062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4</a:t>
              </a:r>
              <a:r>
                <a:rPr lang="en-US" sz="1400">
                  <a:latin typeface="Baskerville Old Face" pitchFamily="18" charset="0"/>
                </a:rPr>
                <a:t>3</a:t>
              </a:r>
              <a:endParaRPr lang="ru-RU" sz="1400">
                <a:latin typeface="Baskerville Old Face" pitchFamily="18" charset="0"/>
              </a:endParaRPr>
            </a:p>
          </p:txBody>
        </p:sp>
        <p:sp>
          <p:nvSpPr>
            <p:cNvPr id="10604" name="Text Box 462"/>
            <p:cNvSpPr txBox="1">
              <a:spLocks noChangeArrowheads="1"/>
            </p:cNvSpPr>
            <p:nvPr/>
          </p:nvSpPr>
          <p:spPr bwMode="auto">
            <a:xfrm>
              <a:off x="1179" y="1083"/>
              <a:ext cx="17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700">
                  <a:latin typeface="Arial Unicode MS" pitchFamily="34" charset="-128"/>
                </a:rPr>
                <a:t>99</a:t>
              </a:r>
            </a:p>
          </p:txBody>
        </p:sp>
      </p:grpSp>
      <p:grpSp>
        <p:nvGrpSpPr>
          <p:cNvPr id="10323" name="Group 463"/>
          <p:cNvGrpSpPr>
            <a:grpSpLocks/>
          </p:cNvGrpSpPr>
          <p:nvPr/>
        </p:nvGrpSpPr>
        <p:grpSpPr bwMode="auto">
          <a:xfrm>
            <a:off x="4014788" y="2492375"/>
            <a:ext cx="1906587" cy="577850"/>
            <a:chOff x="533" y="935"/>
            <a:chExt cx="1201" cy="364"/>
          </a:xfrm>
        </p:grpSpPr>
        <p:sp>
          <p:nvSpPr>
            <p:cNvPr id="10595" name="Rectangle 464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66FF33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96" name="Text Box 465"/>
            <p:cNvSpPr txBox="1">
              <a:spLocks noChangeArrowheads="1"/>
            </p:cNvSpPr>
            <p:nvPr/>
          </p:nvSpPr>
          <p:spPr bwMode="auto">
            <a:xfrm>
              <a:off x="533" y="935"/>
              <a:ext cx="8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62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 V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597" name="Text Box 466"/>
            <p:cNvSpPr txBox="1">
              <a:spLocks noChangeArrowheads="1"/>
            </p:cNvSpPr>
            <p:nvPr/>
          </p:nvSpPr>
          <p:spPr bwMode="auto">
            <a:xfrm>
              <a:off x="919" y="1144"/>
              <a:ext cx="41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Ванадий</a:t>
              </a:r>
            </a:p>
          </p:txBody>
        </p:sp>
        <p:sp>
          <p:nvSpPr>
            <p:cNvPr id="10598" name="Text Box 467"/>
            <p:cNvSpPr txBox="1">
              <a:spLocks noChangeArrowheads="1"/>
            </p:cNvSpPr>
            <p:nvPr/>
          </p:nvSpPr>
          <p:spPr bwMode="auto">
            <a:xfrm>
              <a:off x="897" y="970"/>
              <a:ext cx="83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1062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2</a:t>
              </a:r>
              <a:r>
                <a:rPr lang="en-US" sz="1400">
                  <a:latin typeface="Baskerville Old Face" pitchFamily="18" charset="0"/>
                </a:rPr>
                <a:t>3</a:t>
              </a:r>
              <a:endParaRPr lang="ru-RU" sz="1400">
                <a:latin typeface="Baskerville Old Face" pitchFamily="18" charset="0"/>
              </a:endParaRPr>
            </a:p>
          </p:txBody>
        </p:sp>
        <p:sp>
          <p:nvSpPr>
            <p:cNvPr id="10599" name="Text Box 468"/>
            <p:cNvSpPr txBox="1">
              <a:spLocks noChangeArrowheads="1"/>
            </p:cNvSpPr>
            <p:nvPr/>
          </p:nvSpPr>
          <p:spPr bwMode="auto">
            <a:xfrm>
              <a:off x="1126" y="1083"/>
              <a:ext cx="2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700">
                  <a:latin typeface="Arial Unicode MS" pitchFamily="34" charset="-128"/>
                </a:rPr>
                <a:t>50.942</a:t>
              </a:r>
            </a:p>
          </p:txBody>
        </p:sp>
      </p:grpSp>
      <p:grpSp>
        <p:nvGrpSpPr>
          <p:cNvPr id="10324" name="Group 469"/>
          <p:cNvGrpSpPr>
            <a:grpSpLocks/>
          </p:cNvGrpSpPr>
          <p:nvPr/>
        </p:nvGrpSpPr>
        <p:grpSpPr bwMode="auto">
          <a:xfrm>
            <a:off x="4797425" y="2492375"/>
            <a:ext cx="1935163" cy="577850"/>
            <a:chOff x="527" y="935"/>
            <a:chExt cx="1219" cy="364"/>
          </a:xfrm>
        </p:grpSpPr>
        <p:sp>
          <p:nvSpPr>
            <p:cNvPr id="10590" name="Rectangle 470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66FF33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91" name="Text Box 471"/>
            <p:cNvSpPr txBox="1">
              <a:spLocks noChangeArrowheads="1"/>
            </p:cNvSpPr>
            <p:nvPr/>
          </p:nvSpPr>
          <p:spPr bwMode="auto">
            <a:xfrm>
              <a:off x="527" y="935"/>
              <a:ext cx="89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62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Cr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592" name="Text Box 472"/>
            <p:cNvSpPr txBox="1">
              <a:spLocks noChangeArrowheads="1"/>
            </p:cNvSpPr>
            <p:nvPr/>
          </p:nvSpPr>
          <p:spPr bwMode="auto">
            <a:xfrm>
              <a:off x="970" y="1144"/>
              <a:ext cx="3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Хром</a:t>
              </a:r>
            </a:p>
          </p:txBody>
        </p:sp>
        <p:sp>
          <p:nvSpPr>
            <p:cNvPr id="10593" name="Text Box 473"/>
            <p:cNvSpPr txBox="1">
              <a:spLocks noChangeArrowheads="1"/>
            </p:cNvSpPr>
            <p:nvPr/>
          </p:nvSpPr>
          <p:spPr bwMode="auto">
            <a:xfrm>
              <a:off x="886" y="970"/>
              <a:ext cx="86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1098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24</a:t>
              </a:r>
            </a:p>
          </p:txBody>
        </p:sp>
        <p:sp>
          <p:nvSpPr>
            <p:cNvPr id="10594" name="Text Box 474"/>
            <p:cNvSpPr txBox="1">
              <a:spLocks noChangeArrowheads="1"/>
            </p:cNvSpPr>
            <p:nvPr/>
          </p:nvSpPr>
          <p:spPr bwMode="auto">
            <a:xfrm>
              <a:off x="1126" y="1083"/>
              <a:ext cx="2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700">
                  <a:latin typeface="Arial Unicode MS" pitchFamily="34" charset="-128"/>
                </a:rPr>
                <a:t>51.996</a:t>
              </a:r>
            </a:p>
          </p:txBody>
        </p:sp>
      </p:grpSp>
      <p:grpSp>
        <p:nvGrpSpPr>
          <p:cNvPr id="10325" name="Group 475"/>
          <p:cNvGrpSpPr>
            <a:grpSpLocks/>
          </p:cNvGrpSpPr>
          <p:nvPr/>
        </p:nvGrpSpPr>
        <p:grpSpPr bwMode="auto">
          <a:xfrm>
            <a:off x="5657850" y="2492375"/>
            <a:ext cx="1866900" cy="577850"/>
            <a:chOff x="570" y="935"/>
            <a:chExt cx="1176" cy="364"/>
          </a:xfrm>
        </p:grpSpPr>
        <p:sp>
          <p:nvSpPr>
            <p:cNvPr id="10585" name="Rectangle 476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66FF33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86" name="Text Box 477"/>
            <p:cNvSpPr txBox="1">
              <a:spLocks noChangeArrowheads="1"/>
            </p:cNvSpPr>
            <p:nvPr/>
          </p:nvSpPr>
          <p:spPr bwMode="auto">
            <a:xfrm>
              <a:off x="570" y="935"/>
              <a:ext cx="8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8000" r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Mn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587" name="Text Box 478"/>
            <p:cNvSpPr txBox="1">
              <a:spLocks noChangeArrowheads="1"/>
            </p:cNvSpPr>
            <p:nvPr/>
          </p:nvSpPr>
          <p:spPr bwMode="auto">
            <a:xfrm>
              <a:off x="897" y="1144"/>
              <a:ext cx="45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Марганец</a:t>
              </a:r>
            </a:p>
          </p:txBody>
        </p:sp>
        <p:sp>
          <p:nvSpPr>
            <p:cNvPr id="10588" name="Text Box 479"/>
            <p:cNvSpPr txBox="1">
              <a:spLocks noChangeArrowheads="1"/>
            </p:cNvSpPr>
            <p:nvPr/>
          </p:nvSpPr>
          <p:spPr bwMode="auto">
            <a:xfrm>
              <a:off x="886" y="970"/>
              <a:ext cx="86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1098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25</a:t>
              </a:r>
            </a:p>
          </p:txBody>
        </p:sp>
        <p:sp>
          <p:nvSpPr>
            <p:cNvPr id="10589" name="Text Box 480"/>
            <p:cNvSpPr txBox="1">
              <a:spLocks noChangeArrowheads="1"/>
            </p:cNvSpPr>
            <p:nvPr/>
          </p:nvSpPr>
          <p:spPr bwMode="auto">
            <a:xfrm>
              <a:off x="1126" y="1083"/>
              <a:ext cx="2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700">
                  <a:latin typeface="Arial Unicode MS" pitchFamily="34" charset="-128"/>
                </a:rPr>
                <a:t>54.938</a:t>
              </a:r>
            </a:p>
          </p:txBody>
        </p:sp>
      </p:grpSp>
      <p:grpSp>
        <p:nvGrpSpPr>
          <p:cNvPr id="10326" name="Group 481"/>
          <p:cNvGrpSpPr>
            <a:grpSpLocks/>
          </p:cNvGrpSpPr>
          <p:nvPr/>
        </p:nvGrpSpPr>
        <p:grpSpPr bwMode="auto">
          <a:xfrm>
            <a:off x="2457450" y="2492375"/>
            <a:ext cx="1882775" cy="577850"/>
            <a:chOff x="548" y="935"/>
            <a:chExt cx="1186" cy="364"/>
          </a:xfrm>
        </p:grpSpPr>
        <p:sp>
          <p:nvSpPr>
            <p:cNvPr id="10580" name="Rectangle 482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0073E6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81" name="Text Box 483"/>
            <p:cNvSpPr txBox="1">
              <a:spLocks noChangeArrowheads="1"/>
            </p:cNvSpPr>
            <p:nvPr/>
          </p:nvSpPr>
          <p:spPr bwMode="auto">
            <a:xfrm>
              <a:off x="548" y="935"/>
              <a:ext cx="84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90000" rIns="108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S</a:t>
              </a:r>
              <a:r>
                <a:rPr lang="ru-RU" sz="2000">
                  <a:latin typeface="Baskerville Old Face" pitchFamily="18" charset="0"/>
                </a:rPr>
                <a:t>с</a:t>
              </a:r>
            </a:p>
          </p:txBody>
        </p:sp>
        <p:sp>
          <p:nvSpPr>
            <p:cNvPr id="10582" name="Text Box 484"/>
            <p:cNvSpPr txBox="1">
              <a:spLocks noChangeArrowheads="1"/>
            </p:cNvSpPr>
            <p:nvPr/>
          </p:nvSpPr>
          <p:spPr bwMode="auto">
            <a:xfrm>
              <a:off x="918" y="1144"/>
              <a:ext cx="414" cy="154"/>
            </a:xfrm>
            <a:prstGeom prst="rect">
              <a:avLst/>
            </a:prstGeom>
            <a:solidFill>
              <a:srgbClr val="0073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Скандий</a:t>
              </a:r>
            </a:p>
          </p:txBody>
        </p:sp>
        <p:sp>
          <p:nvSpPr>
            <p:cNvPr id="10583" name="Text Box 485"/>
            <p:cNvSpPr txBox="1">
              <a:spLocks noChangeArrowheads="1"/>
            </p:cNvSpPr>
            <p:nvPr/>
          </p:nvSpPr>
          <p:spPr bwMode="auto">
            <a:xfrm>
              <a:off x="897" y="970"/>
              <a:ext cx="83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1062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21</a:t>
              </a:r>
            </a:p>
          </p:txBody>
        </p:sp>
        <p:sp>
          <p:nvSpPr>
            <p:cNvPr id="10584" name="Text Box 486"/>
            <p:cNvSpPr txBox="1">
              <a:spLocks noChangeArrowheads="1"/>
            </p:cNvSpPr>
            <p:nvPr/>
          </p:nvSpPr>
          <p:spPr bwMode="auto">
            <a:xfrm>
              <a:off x="1126" y="1083"/>
              <a:ext cx="2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700">
                  <a:latin typeface="Arial Unicode MS" pitchFamily="34" charset="-128"/>
                </a:rPr>
                <a:t>44.956</a:t>
              </a:r>
            </a:p>
          </p:txBody>
        </p:sp>
      </p:grpSp>
      <p:grpSp>
        <p:nvGrpSpPr>
          <p:cNvPr id="10327" name="Group 487"/>
          <p:cNvGrpSpPr>
            <a:grpSpLocks/>
          </p:cNvGrpSpPr>
          <p:nvPr/>
        </p:nvGrpSpPr>
        <p:grpSpPr bwMode="auto">
          <a:xfrm>
            <a:off x="2921000" y="2995613"/>
            <a:ext cx="931863" cy="577850"/>
            <a:chOff x="842" y="935"/>
            <a:chExt cx="587" cy="364"/>
          </a:xfrm>
        </p:grpSpPr>
        <p:sp>
          <p:nvSpPr>
            <p:cNvPr id="10575" name="Rectangle 488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66FF33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76" name="Text Box 489"/>
            <p:cNvSpPr txBox="1">
              <a:spLocks noChangeArrowheads="1"/>
            </p:cNvSpPr>
            <p:nvPr/>
          </p:nvSpPr>
          <p:spPr bwMode="auto">
            <a:xfrm>
              <a:off x="842" y="935"/>
              <a:ext cx="25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18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Ga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577" name="Text Box 490"/>
            <p:cNvSpPr txBox="1">
              <a:spLocks noChangeArrowheads="1"/>
            </p:cNvSpPr>
            <p:nvPr/>
          </p:nvSpPr>
          <p:spPr bwMode="auto">
            <a:xfrm>
              <a:off x="941" y="1144"/>
              <a:ext cx="36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Галлий</a:t>
              </a:r>
            </a:p>
          </p:txBody>
        </p:sp>
        <p:sp>
          <p:nvSpPr>
            <p:cNvPr id="10578" name="Text Box 491"/>
            <p:cNvSpPr txBox="1">
              <a:spLocks noChangeArrowheads="1"/>
            </p:cNvSpPr>
            <p:nvPr/>
          </p:nvSpPr>
          <p:spPr bwMode="auto">
            <a:xfrm>
              <a:off x="1203" y="970"/>
              <a:ext cx="2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31</a:t>
              </a:r>
            </a:p>
          </p:txBody>
        </p:sp>
        <p:sp>
          <p:nvSpPr>
            <p:cNvPr id="10579" name="Text Box 492"/>
            <p:cNvSpPr txBox="1">
              <a:spLocks noChangeArrowheads="1"/>
            </p:cNvSpPr>
            <p:nvPr/>
          </p:nvSpPr>
          <p:spPr bwMode="auto">
            <a:xfrm>
              <a:off x="1141" y="1083"/>
              <a:ext cx="25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700">
                  <a:latin typeface="Arial Unicode MS" pitchFamily="34" charset="-128"/>
                </a:rPr>
                <a:t>69.72</a:t>
              </a:r>
            </a:p>
          </p:txBody>
        </p:sp>
      </p:grpSp>
      <p:grpSp>
        <p:nvGrpSpPr>
          <p:cNvPr id="10328" name="Group 505"/>
          <p:cNvGrpSpPr>
            <a:grpSpLocks/>
          </p:cNvGrpSpPr>
          <p:nvPr/>
        </p:nvGrpSpPr>
        <p:grpSpPr bwMode="auto">
          <a:xfrm>
            <a:off x="5618163" y="4508500"/>
            <a:ext cx="1887537" cy="577850"/>
            <a:chOff x="545" y="935"/>
            <a:chExt cx="1189" cy="364"/>
          </a:xfrm>
        </p:grpSpPr>
        <p:sp>
          <p:nvSpPr>
            <p:cNvPr id="10570" name="Rectangle 506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66FF33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71" name="Text Box 507"/>
            <p:cNvSpPr txBox="1">
              <a:spLocks noChangeArrowheads="1"/>
            </p:cNvSpPr>
            <p:nvPr/>
          </p:nvSpPr>
          <p:spPr bwMode="auto">
            <a:xfrm>
              <a:off x="545" y="935"/>
              <a:ext cx="8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8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 Re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572" name="Text Box 508"/>
            <p:cNvSpPr txBox="1">
              <a:spLocks noChangeArrowheads="1"/>
            </p:cNvSpPr>
            <p:nvPr/>
          </p:nvSpPr>
          <p:spPr bwMode="auto">
            <a:xfrm>
              <a:off x="961" y="1144"/>
              <a:ext cx="32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Рений</a:t>
              </a:r>
            </a:p>
          </p:txBody>
        </p:sp>
        <p:sp>
          <p:nvSpPr>
            <p:cNvPr id="10573" name="Text Box 509"/>
            <p:cNvSpPr txBox="1">
              <a:spLocks noChangeArrowheads="1"/>
            </p:cNvSpPr>
            <p:nvPr/>
          </p:nvSpPr>
          <p:spPr bwMode="auto">
            <a:xfrm>
              <a:off x="897" y="970"/>
              <a:ext cx="83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1062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75</a:t>
              </a:r>
            </a:p>
          </p:txBody>
        </p:sp>
        <p:sp>
          <p:nvSpPr>
            <p:cNvPr id="10574" name="Text Box 510"/>
            <p:cNvSpPr txBox="1">
              <a:spLocks noChangeArrowheads="1"/>
            </p:cNvSpPr>
            <p:nvPr/>
          </p:nvSpPr>
          <p:spPr bwMode="auto">
            <a:xfrm>
              <a:off x="1141" y="1083"/>
              <a:ext cx="25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700">
                  <a:latin typeface="Arial Unicode MS" pitchFamily="34" charset="-128"/>
                </a:rPr>
                <a:t>186.2</a:t>
              </a:r>
            </a:p>
          </p:txBody>
        </p:sp>
      </p:grpSp>
      <p:grpSp>
        <p:nvGrpSpPr>
          <p:cNvPr id="10329" name="Group 661"/>
          <p:cNvGrpSpPr>
            <a:grpSpLocks/>
          </p:cNvGrpSpPr>
          <p:nvPr/>
        </p:nvGrpSpPr>
        <p:grpSpPr bwMode="auto">
          <a:xfrm>
            <a:off x="6759575" y="3500438"/>
            <a:ext cx="1938338" cy="577850"/>
            <a:chOff x="325" y="935"/>
            <a:chExt cx="1382" cy="364"/>
          </a:xfrm>
        </p:grpSpPr>
        <p:sp>
          <p:nvSpPr>
            <p:cNvPr id="10565" name="Rectangle 662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66FF33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66" name="Text Box 663"/>
            <p:cNvSpPr txBox="1">
              <a:spLocks noChangeArrowheads="1"/>
            </p:cNvSpPr>
            <p:nvPr/>
          </p:nvSpPr>
          <p:spPr bwMode="auto">
            <a:xfrm>
              <a:off x="325" y="935"/>
              <a:ext cx="105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80000" rIns="108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/>
              <a:r>
                <a:rPr lang="en-US" sz="2000">
                  <a:latin typeface="Baskerville Old Face" pitchFamily="18" charset="0"/>
                </a:rPr>
                <a:t>Rh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567" name="Text Box 664"/>
            <p:cNvSpPr txBox="1">
              <a:spLocks noChangeArrowheads="1"/>
            </p:cNvSpPr>
            <p:nvPr/>
          </p:nvSpPr>
          <p:spPr bwMode="auto">
            <a:xfrm>
              <a:off x="871" y="1144"/>
              <a:ext cx="50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4000" rIns="54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Родий</a:t>
              </a:r>
            </a:p>
          </p:txBody>
        </p:sp>
        <p:sp>
          <p:nvSpPr>
            <p:cNvPr id="10568" name="Text Box 665"/>
            <p:cNvSpPr txBox="1">
              <a:spLocks noChangeArrowheads="1"/>
            </p:cNvSpPr>
            <p:nvPr/>
          </p:nvSpPr>
          <p:spPr bwMode="auto">
            <a:xfrm>
              <a:off x="929" y="970"/>
              <a:ext cx="7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rIns="918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45</a:t>
              </a:r>
            </a:p>
          </p:txBody>
        </p:sp>
        <p:sp>
          <p:nvSpPr>
            <p:cNvPr id="10569" name="Text Box 666"/>
            <p:cNvSpPr txBox="1">
              <a:spLocks noChangeArrowheads="1"/>
            </p:cNvSpPr>
            <p:nvPr/>
          </p:nvSpPr>
          <p:spPr bwMode="auto">
            <a:xfrm>
              <a:off x="1121" y="1083"/>
              <a:ext cx="29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700">
                  <a:latin typeface="Arial Unicode MS" pitchFamily="34" charset="-128"/>
                </a:rPr>
                <a:t>102.905</a:t>
              </a:r>
            </a:p>
          </p:txBody>
        </p:sp>
      </p:grpSp>
      <p:grpSp>
        <p:nvGrpSpPr>
          <p:cNvPr id="10330" name="Group 673"/>
          <p:cNvGrpSpPr>
            <a:grpSpLocks/>
          </p:cNvGrpSpPr>
          <p:nvPr/>
        </p:nvGrpSpPr>
        <p:grpSpPr bwMode="auto">
          <a:xfrm>
            <a:off x="7285038" y="4508500"/>
            <a:ext cx="1393825" cy="577850"/>
            <a:chOff x="700" y="935"/>
            <a:chExt cx="994" cy="364"/>
          </a:xfrm>
        </p:grpSpPr>
        <p:sp>
          <p:nvSpPr>
            <p:cNvPr id="10560" name="Rectangle 674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66FF33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61" name="Text Box 675"/>
            <p:cNvSpPr txBox="1">
              <a:spLocks noChangeArrowheads="1"/>
            </p:cNvSpPr>
            <p:nvPr/>
          </p:nvSpPr>
          <p:spPr bwMode="auto">
            <a:xfrm>
              <a:off x="700" y="935"/>
              <a:ext cx="6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6000" rIns="18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/>
              <a:r>
                <a:rPr lang="en-US" sz="2000">
                  <a:latin typeface="Baskerville Old Face" pitchFamily="18" charset="0"/>
                </a:rPr>
                <a:t>Ir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562" name="Text Box 676"/>
            <p:cNvSpPr txBox="1">
              <a:spLocks noChangeArrowheads="1"/>
            </p:cNvSpPr>
            <p:nvPr/>
          </p:nvSpPr>
          <p:spPr bwMode="auto">
            <a:xfrm>
              <a:off x="934" y="1144"/>
              <a:ext cx="38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4000" rIns="54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Иридий</a:t>
              </a:r>
            </a:p>
          </p:txBody>
        </p:sp>
        <p:sp>
          <p:nvSpPr>
            <p:cNvPr id="10563" name="Text Box 677"/>
            <p:cNvSpPr txBox="1">
              <a:spLocks noChangeArrowheads="1"/>
            </p:cNvSpPr>
            <p:nvPr/>
          </p:nvSpPr>
          <p:spPr bwMode="auto">
            <a:xfrm>
              <a:off x="940" y="970"/>
              <a:ext cx="75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rIns="882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77</a:t>
              </a:r>
            </a:p>
          </p:txBody>
        </p:sp>
        <p:sp>
          <p:nvSpPr>
            <p:cNvPr id="10564" name="Text Box 678"/>
            <p:cNvSpPr txBox="1">
              <a:spLocks noChangeArrowheads="1"/>
            </p:cNvSpPr>
            <p:nvPr/>
          </p:nvSpPr>
          <p:spPr bwMode="auto">
            <a:xfrm>
              <a:off x="1155" y="1083"/>
              <a:ext cx="22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700">
                  <a:latin typeface="Arial Unicode MS" pitchFamily="34" charset="-128"/>
                </a:rPr>
                <a:t>192.2</a:t>
              </a:r>
            </a:p>
          </p:txBody>
        </p:sp>
      </p:grpSp>
      <p:grpSp>
        <p:nvGrpSpPr>
          <p:cNvPr id="10331" name="Group 679"/>
          <p:cNvGrpSpPr>
            <a:grpSpLocks/>
          </p:cNvGrpSpPr>
          <p:nvPr/>
        </p:nvGrpSpPr>
        <p:grpSpPr bwMode="auto">
          <a:xfrm>
            <a:off x="6530975" y="3500438"/>
            <a:ext cx="1571625" cy="577850"/>
            <a:chOff x="572" y="935"/>
            <a:chExt cx="1214" cy="364"/>
          </a:xfrm>
        </p:grpSpPr>
        <p:sp>
          <p:nvSpPr>
            <p:cNvPr id="10555" name="Rectangle 680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66FF33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56" name="Text Box 681"/>
            <p:cNvSpPr txBox="1">
              <a:spLocks noChangeArrowheads="1"/>
            </p:cNvSpPr>
            <p:nvPr/>
          </p:nvSpPr>
          <p:spPr bwMode="auto">
            <a:xfrm>
              <a:off x="572" y="935"/>
              <a:ext cx="7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38000" r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Ru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557" name="Text Box 682"/>
            <p:cNvSpPr txBox="1">
              <a:spLocks noChangeArrowheads="1"/>
            </p:cNvSpPr>
            <p:nvPr/>
          </p:nvSpPr>
          <p:spPr bwMode="auto">
            <a:xfrm>
              <a:off x="878" y="1144"/>
              <a:ext cx="49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Рутений</a:t>
              </a:r>
            </a:p>
          </p:txBody>
        </p:sp>
        <p:sp>
          <p:nvSpPr>
            <p:cNvPr id="10558" name="Text Box 683"/>
            <p:cNvSpPr txBox="1">
              <a:spLocks noChangeArrowheads="1"/>
            </p:cNvSpPr>
            <p:nvPr/>
          </p:nvSpPr>
          <p:spPr bwMode="auto">
            <a:xfrm>
              <a:off x="843" y="970"/>
              <a:ext cx="94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954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44</a:t>
              </a:r>
            </a:p>
          </p:txBody>
        </p:sp>
        <p:sp>
          <p:nvSpPr>
            <p:cNvPr id="10559" name="Text Box 684"/>
            <p:cNvSpPr txBox="1">
              <a:spLocks noChangeArrowheads="1"/>
            </p:cNvSpPr>
            <p:nvPr/>
          </p:nvSpPr>
          <p:spPr bwMode="auto">
            <a:xfrm>
              <a:off x="1094" y="1083"/>
              <a:ext cx="352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700">
                  <a:latin typeface="Arial Unicode MS" pitchFamily="34" charset="-128"/>
                </a:rPr>
                <a:t>101.07</a:t>
              </a:r>
            </a:p>
          </p:txBody>
        </p:sp>
      </p:grpSp>
      <p:grpSp>
        <p:nvGrpSpPr>
          <p:cNvPr id="10332" name="Group 685"/>
          <p:cNvGrpSpPr>
            <a:grpSpLocks/>
          </p:cNvGrpSpPr>
          <p:nvPr/>
        </p:nvGrpSpPr>
        <p:grpSpPr bwMode="auto">
          <a:xfrm>
            <a:off x="6553200" y="4508500"/>
            <a:ext cx="1538288" cy="577850"/>
            <a:chOff x="571" y="935"/>
            <a:chExt cx="1189" cy="364"/>
          </a:xfrm>
        </p:grpSpPr>
        <p:sp>
          <p:nvSpPr>
            <p:cNvPr id="10550" name="Rectangle 686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66FF33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51" name="Text Box 687"/>
            <p:cNvSpPr txBox="1">
              <a:spLocks noChangeArrowheads="1"/>
            </p:cNvSpPr>
            <p:nvPr/>
          </p:nvSpPr>
          <p:spPr bwMode="auto">
            <a:xfrm>
              <a:off x="571" y="935"/>
              <a:ext cx="8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38000" r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Os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552" name="Text Box 688"/>
            <p:cNvSpPr txBox="1">
              <a:spLocks noChangeArrowheads="1"/>
            </p:cNvSpPr>
            <p:nvPr/>
          </p:nvSpPr>
          <p:spPr bwMode="auto">
            <a:xfrm>
              <a:off x="910" y="1144"/>
              <a:ext cx="42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Осмий</a:t>
              </a:r>
            </a:p>
          </p:txBody>
        </p:sp>
        <p:sp>
          <p:nvSpPr>
            <p:cNvPr id="10553" name="Text Box 689"/>
            <p:cNvSpPr txBox="1">
              <a:spLocks noChangeArrowheads="1"/>
            </p:cNvSpPr>
            <p:nvPr/>
          </p:nvSpPr>
          <p:spPr bwMode="auto">
            <a:xfrm>
              <a:off x="872" y="970"/>
              <a:ext cx="8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882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76</a:t>
              </a:r>
            </a:p>
          </p:txBody>
        </p:sp>
        <p:sp>
          <p:nvSpPr>
            <p:cNvPr id="10554" name="Text Box 690"/>
            <p:cNvSpPr txBox="1">
              <a:spLocks noChangeArrowheads="1"/>
            </p:cNvSpPr>
            <p:nvPr/>
          </p:nvSpPr>
          <p:spPr bwMode="auto">
            <a:xfrm>
              <a:off x="1113" y="1083"/>
              <a:ext cx="31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700">
                  <a:latin typeface="Arial Unicode MS" pitchFamily="34" charset="-128"/>
                </a:rPr>
                <a:t>190.2</a:t>
              </a:r>
            </a:p>
          </p:txBody>
        </p:sp>
      </p:grpSp>
      <p:grpSp>
        <p:nvGrpSpPr>
          <p:cNvPr id="10333" name="Group 691"/>
          <p:cNvGrpSpPr>
            <a:grpSpLocks/>
          </p:cNvGrpSpPr>
          <p:nvPr/>
        </p:nvGrpSpPr>
        <p:grpSpPr bwMode="auto">
          <a:xfrm>
            <a:off x="7704138" y="4508500"/>
            <a:ext cx="1679575" cy="577850"/>
            <a:chOff x="505" y="935"/>
            <a:chExt cx="1253" cy="364"/>
          </a:xfrm>
        </p:grpSpPr>
        <p:sp>
          <p:nvSpPr>
            <p:cNvPr id="10545" name="Rectangle 692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66FF33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46" name="Text Box 693"/>
            <p:cNvSpPr txBox="1">
              <a:spLocks noChangeArrowheads="1"/>
            </p:cNvSpPr>
            <p:nvPr/>
          </p:nvSpPr>
          <p:spPr bwMode="auto">
            <a:xfrm>
              <a:off x="505" y="935"/>
              <a:ext cx="93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82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 Pt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547" name="Text Box 694"/>
            <p:cNvSpPr txBox="1">
              <a:spLocks noChangeArrowheads="1"/>
            </p:cNvSpPr>
            <p:nvPr/>
          </p:nvSpPr>
          <p:spPr bwMode="auto">
            <a:xfrm>
              <a:off x="881" y="1144"/>
              <a:ext cx="48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Платина</a:t>
              </a:r>
            </a:p>
          </p:txBody>
        </p:sp>
        <p:sp>
          <p:nvSpPr>
            <p:cNvPr id="10548" name="Text Box 695"/>
            <p:cNvSpPr txBox="1">
              <a:spLocks noChangeArrowheads="1"/>
            </p:cNvSpPr>
            <p:nvPr/>
          </p:nvSpPr>
          <p:spPr bwMode="auto">
            <a:xfrm>
              <a:off x="874" y="970"/>
              <a:ext cx="8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918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78</a:t>
              </a:r>
            </a:p>
          </p:txBody>
        </p:sp>
        <p:sp>
          <p:nvSpPr>
            <p:cNvPr id="10549" name="Text Box 696"/>
            <p:cNvSpPr txBox="1">
              <a:spLocks noChangeArrowheads="1"/>
            </p:cNvSpPr>
            <p:nvPr/>
          </p:nvSpPr>
          <p:spPr bwMode="auto">
            <a:xfrm>
              <a:off x="1099" y="1083"/>
              <a:ext cx="340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700">
                  <a:latin typeface="Arial Unicode MS" pitchFamily="34" charset="-128"/>
                </a:rPr>
                <a:t>195.09</a:t>
              </a:r>
            </a:p>
          </p:txBody>
        </p:sp>
      </p:grpSp>
      <p:grpSp>
        <p:nvGrpSpPr>
          <p:cNvPr id="10334" name="Group 697"/>
          <p:cNvGrpSpPr>
            <a:grpSpLocks/>
          </p:cNvGrpSpPr>
          <p:nvPr/>
        </p:nvGrpSpPr>
        <p:grpSpPr bwMode="auto">
          <a:xfrm>
            <a:off x="7831138" y="3500438"/>
            <a:ext cx="1570037" cy="577850"/>
            <a:chOff x="583" y="935"/>
            <a:chExt cx="1178" cy="364"/>
          </a:xfrm>
        </p:grpSpPr>
        <p:sp>
          <p:nvSpPr>
            <p:cNvPr id="10540" name="Rectangle 698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66FF33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41" name="Text Box 699"/>
            <p:cNvSpPr txBox="1">
              <a:spLocks noChangeArrowheads="1"/>
            </p:cNvSpPr>
            <p:nvPr/>
          </p:nvSpPr>
          <p:spPr bwMode="auto">
            <a:xfrm>
              <a:off x="583" y="935"/>
              <a:ext cx="77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6000" r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Pd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542" name="Text Box 700"/>
            <p:cNvSpPr txBox="1">
              <a:spLocks noChangeArrowheads="1"/>
            </p:cNvSpPr>
            <p:nvPr/>
          </p:nvSpPr>
          <p:spPr bwMode="auto">
            <a:xfrm>
              <a:off x="853" y="1144"/>
              <a:ext cx="54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Палладий</a:t>
              </a:r>
            </a:p>
          </p:txBody>
        </p:sp>
        <p:sp>
          <p:nvSpPr>
            <p:cNvPr id="10543" name="Text Box 701"/>
            <p:cNvSpPr txBox="1">
              <a:spLocks noChangeArrowheads="1"/>
            </p:cNvSpPr>
            <p:nvPr/>
          </p:nvSpPr>
          <p:spPr bwMode="auto">
            <a:xfrm>
              <a:off x="872" y="970"/>
              <a:ext cx="88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918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46</a:t>
              </a:r>
            </a:p>
          </p:txBody>
        </p:sp>
        <p:sp>
          <p:nvSpPr>
            <p:cNvPr id="10544" name="Text Box 702"/>
            <p:cNvSpPr txBox="1">
              <a:spLocks noChangeArrowheads="1"/>
            </p:cNvSpPr>
            <p:nvPr/>
          </p:nvSpPr>
          <p:spPr bwMode="auto">
            <a:xfrm>
              <a:off x="1118" y="1083"/>
              <a:ext cx="30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700">
                  <a:latin typeface="Arial Unicode MS" pitchFamily="34" charset="-128"/>
                </a:rPr>
                <a:t>106.4</a:t>
              </a:r>
            </a:p>
          </p:txBody>
        </p:sp>
      </p:grpSp>
      <p:sp>
        <p:nvSpPr>
          <p:cNvPr id="10517" name="Rectangle 264"/>
          <p:cNvSpPr>
            <a:spLocks noChangeArrowheads="1"/>
          </p:cNvSpPr>
          <p:nvPr/>
        </p:nvSpPr>
        <p:spPr bwMode="auto">
          <a:xfrm>
            <a:off x="6162675" y="5086350"/>
            <a:ext cx="792163" cy="504825"/>
          </a:xfrm>
          <a:prstGeom prst="rect">
            <a:avLst/>
          </a:prstGeom>
          <a:solidFill>
            <a:srgbClr val="FF660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36" name="Text Box 265"/>
          <p:cNvSpPr txBox="1">
            <a:spLocks noChangeArrowheads="1"/>
          </p:cNvSpPr>
          <p:nvPr/>
        </p:nvSpPr>
        <p:spPr bwMode="auto">
          <a:xfrm>
            <a:off x="6080125" y="5013325"/>
            <a:ext cx="425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>
                <a:latin typeface="Baskerville Old Face" pitchFamily="18" charset="0"/>
              </a:rPr>
              <a:t>At</a:t>
            </a:r>
            <a:endParaRPr lang="ru-RU" sz="2000">
              <a:latin typeface="Baskerville Old Face" pitchFamily="18" charset="0"/>
            </a:endParaRPr>
          </a:p>
        </p:txBody>
      </p:sp>
      <p:sp>
        <p:nvSpPr>
          <p:cNvPr id="10337" name="Text Box 266"/>
          <p:cNvSpPr txBox="1">
            <a:spLocks noChangeArrowheads="1"/>
          </p:cNvSpPr>
          <p:nvPr/>
        </p:nvSpPr>
        <p:spPr bwMode="auto">
          <a:xfrm>
            <a:off x="6127750" y="5345113"/>
            <a:ext cx="5238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1000" b="1" dirty="0">
                <a:latin typeface="Baskerville Old Face" pitchFamily="18" charset="0"/>
                <a:hlinkClick r:id="rId8" action="ppaction://hlinksldjump"/>
              </a:rPr>
              <a:t>Астат</a:t>
            </a:r>
            <a:endParaRPr lang="ru-RU" sz="1000" b="1" dirty="0">
              <a:latin typeface="Baskerville Old Face" pitchFamily="18" charset="0"/>
            </a:endParaRPr>
          </a:p>
        </p:txBody>
      </p:sp>
      <p:sp>
        <p:nvSpPr>
          <p:cNvPr id="10338" name="Text Box 267"/>
          <p:cNvSpPr txBox="1">
            <a:spLocks noChangeArrowheads="1"/>
          </p:cNvSpPr>
          <p:nvPr/>
        </p:nvSpPr>
        <p:spPr bwMode="auto">
          <a:xfrm>
            <a:off x="6662738" y="5068888"/>
            <a:ext cx="358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1400">
                <a:latin typeface="Baskerville Old Face" pitchFamily="18" charset="0"/>
              </a:rPr>
              <a:t>85</a:t>
            </a:r>
          </a:p>
        </p:txBody>
      </p:sp>
      <p:sp>
        <p:nvSpPr>
          <p:cNvPr id="10339" name="Text Box 268"/>
          <p:cNvSpPr txBox="1">
            <a:spLocks noChangeArrowheads="1"/>
          </p:cNvSpPr>
          <p:nvPr/>
        </p:nvSpPr>
        <p:spPr bwMode="auto">
          <a:xfrm>
            <a:off x="6577013" y="5246688"/>
            <a:ext cx="331787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700">
                <a:latin typeface="Arial Unicode MS" pitchFamily="34" charset="-128"/>
              </a:rPr>
              <a:t>210</a:t>
            </a:r>
          </a:p>
        </p:txBody>
      </p:sp>
      <p:grpSp>
        <p:nvGrpSpPr>
          <p:cNvPr id="10340" name="Group 323"/>
          <p:cNvGrpSpPr>
            <a:grpSpLocks/>
          </p:cNvGrpSpPr>
          <p:nvPr/>
        </p:nvGrpSpPr>
        <p:grpSpPr bwMode="auto">
          <a:xfrm>
            <a:off x="6861175" y="5013325"/>
            <a:ext cx="952500" cy="577850"/>
            <a:chOff x="829" y="935"/>
            <a:chExt cx="600" cy="364"/>
          </a:xfrm>
        </p:grpSpPr>
        <p:sp>
          <p:nvSpPr>
            <p:cNvPr id="10535" name="Rectangle 324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36" name="Text Box 325"/>
            <p:cNvSpPr txBox="1">
              <a:spLocks noChangeArrowheads="1"/>
            </p:cNvSpPr>
            <p:nvPr/>
          </p:nvSpPr>
          <p:spPr bwMode="auto">
            <a:xfrm>
              <a:off x="829" y="935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Rn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537" name="Text Box 326"/>
            <p:cNvSpPr txBox="1">
              <a:spLocks noChangeArrowheads="1"/>
            </p:cNvSpPr>
            <p:nvPr/>
          </p:nvSpPr>
          <p:spPr bwMode="auto">
            <a:xfrm>
              <a:off x="881" y="1144"/>
              <a:ext cx="32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Радон</a:t>
              </a:r>
            </a:p>
          </p:txBody>
        </p:sp>
        <p:sp>
          <p:nvSpPr>
            <p:cNvPr id="10538" name="Text Box 327"/>
            <p:cNvSpPr txBox="1">
              <a:spLocks noChangeArrowheads="1"/>
            </p:cNvSpPr>
            <p:nvPr/>
          </p:nvSpPr>
          <p:spPr bwMode="auto">
            <a:xfrm>
              <a:off x="1203" y="970"/>
              <a:ext cx="2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latin typeface="Baskerville Old Face" pitchFamily="18" charset="0"/>
                </a:rPr>
                <a:t>8</a:t>
              </a:r>
              <a:r>
                <a:rPr lang="ru-RU" sz="1400">
                  <a:latin typeface="Baskerville Old Face" pitchFamily="18" charset="0"/>
                </a:rPr>
                <a:t>6</a:t>
              </a:r>
            </a:p>
          </p:txBody>
        </p:sp>
        <p:sp>
          <p:nvSpPr>
            <p:cNvPr id="10539" name="Text Box 328"/>
            <p:cNvSpPr txBox="1">
              <a:spLocks noChangeArrowheads="1"/>
            </p:cNvSpPr>
            <p:nvPr/>
          </p:nvSpPr>
          <p:spPr bwMode="auto">
            <a:xfrm>
              <a:off x="1133" y="1082"/>
              <a:ext cx="241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700">
                  <a:latin typeface="Arial Unicode MS" pitchFamily="34" charset="-128"/>
                </a:rPr>
                <a:t>[22</a:t>
              </a:r>
              <a:r>
                <a:rPr lang="ru-RU" sz="700">
                  <a:latin typeface="Arial Unicode MS" pitchFamily="34" charset="-128"/>
                </a:rPr>
                <a:t>2</a:t>
              </a:r>
              <a:r>
                <a:rPr lang="en-US" sz="700">
                  <a:latin typeface="Arial Unicode MS" pitchFamily="34" charset="-128"/>
                </a:rPr>
                <a:t>]</a:t>
              </a:r>
              <a:endParaRPr lang="ru-RU" sz="700">
                <a:latin typeface="Arial Unicode MS" pitchFamily="34" charset="-128"/>
              </a:endParaRPr>
            </a:p>
          </p:txBody>
        </p:sp>
      </p:grpSp>
      <p:grpSp>
        <p:nvGrpSpPr>
          <p:cNvPr id="10341" name="Group 721"/>
          <p:cNvGrpSpPr>
            <a:grpSpLocks/>
          </p:cNvGrpSpPr>
          <p:nvPr/>
        </p:nvGrpSpPr>
        <p:grpSpPr bwMode="auto">
          <a:xfrm>
            <a:off x="7196138" y="5516563"/>
            <a:ext cx="1597025" cy="577850"/>
            <a:chOff x="560" y="935"/>
            <a:chExt cx="1235" cy="364"/>
          </a:xfrm>
        </p:grpSpPr>
        <p:sp>
          <p:nvSpPr>
            <p:cNvPr id="10530" name="Rectangle 722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66FF33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31" name="Text Box 723"/>
            <p:cNvSpPr txBox="1">
              <a:spLocks noChangeArrowheads="1"/>
            </p:cNvSpPr>
            <p:nvPr/>
          </p:nvSpPr>
          <p:spPr bwMode="auto">
            <a:xfrm>
              <a:off x="560" y="935"/>
              <a:ext cx="82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74000" r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Mt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532" name="Text Box 724"/>
            <p:cNvSpPr txBox="1">
              <a:spLocks noChangeArrowheads="1"/>
            </p:cNvSpPr>
            <p:nvPr/>
          </p:nvSpPr>
          <p:spPr bwMode="auto">
            <a:xfrm>
              <a:off x="814" y="1144"/>
              <a:ext cx="62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Мейтнерий</a:t>
              </a:r>
            </a:p>
          </p:txBody>
        </p:sp>
        <p:sp>
          <p:nvSpPr>
            <p:cNvPr id="10533" name="Text Box 725"/>
            <p:cNvSpPr txBox="1">
              <a:spLocks noChangeArrowheads="1"/>
            </p:cNvSpPr>
            <p:nvPr/>
          </p:nvSpPr>
          <p:spPr bwMode="auto">
            <a:xfrm>
              <a:off x="839" y="970"/>
              <a:ext cx="95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882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109</a:t>
              </a:r>
            </a:p>
          </p:txBody>
        </p:sp>
        <p:sp>
          <p:nvSpPr>
            <p:cNvPr id="10534" name="Text Box 726"/>
            <p:cNvSpPr txBox="1">
              <a:spLocks noChangeArrowheads="1"/>
            </p:cNvSpPr>
            <p:nvPr/>
          </p:nvSpPr>
          <p:spPr bwMode="auto">
            <a:xfrm>
              <a:off x="1111" y="1083"/>
              <a:ext cx="31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700">
                  <a:latin typeface="Arial Unicode MS" pitchFamily="34" charset="-128"/>
                </a:rPr>
                <a:t>[</a:t>
              </a:r>
              <a:r>
                <a:rPr lang="ru-RU" sz="700">
                  <a:latin typeface="Arial Unicode MS" pitchFamily="34" charset="-128"/>
                </a:rPr>
                <a:t>266</a:t>
              </a:r>
              <a:r>
                <a:rPr lang="en-US" sz="700">
                  <a:latin typeface="Arial Unicode MS" pitchFamily="34" charset="-128"/>
                </a:rPr>
                <a:t> ]</a:t>
              </a:r>
              <a:endParaRPr lang="ru-RU" sz="700">
                <a:latin typeface="Arial Unicode MS" pitchFamily="34" charset="-128"/>
              </a:endParaRPr>
            </a:p>
          </p:txBody>
        </p:sp>
      </p:grpSp>
      <p:grpSp>
        <p:nvGrpSpPr>
          <p:cNvPr id="10342" name="Group 727"/>
          <p:cNvGrpSpPr>
            <a:grpSpLocks/>
          </p:cNvGrpSpPr>
          <p:nvPr/>
        </p:nvGrpSpPr>
        <p:grpSpPr bwMode="auto">
          <a:xfrm>
            <a:off x="6553200" y="5516563"/>
            <a:ext cx="1582738" cy="577850"/>
            <a:chOff x="573" y="935"/>
            <a:chExt cx="1221" cy="364"/>
          </a:xfrm>
        </p:grpSpPr>
        <p:sp>
          <p:nvSpPr>
            <p:cNvPr id="10525" name="Rectangle 728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66FF33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26" name="Text Box 729"/>
            <p:cNvSpPr txBox="1">
              <a:spLocks noChangeArrowheads="1"/>
            </p:cNvSpPr>
            <p:nvPr/>
          </p:nvSpPr>
          <p:spPr bwMode="auto">
            <a:xfrm>
              <a:off x="573" y="935"/>
              <a:ext cx="7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38000" r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Hs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527" name="Text Box 730"/>
            <p:cNvSpPr txBox="1">
              <a:spLocks noChangeArrowheads="1"/>
            </p:cNvSpPr>
            <p:nvPr/>
          </p:nvSpPr>
          <p:spPr bwMode="auto">
            <a:xfrm>
              <a:off x="897" y="1144"/>
              <a:ext cx="45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Хассий</a:t>
              </a:r>
            </a:p>
          </p:txBody>
        </p:sp>
        <p:sp>
          <p:nvSpPr>
            <p:cNvPr id="10528" name="Text Box 731"/>
            <p:cNvSpPr txBox="1">
              <a:spLocks noChangeArrowheads="1"/>
            </p:cNvSpPr>
            <p:nvPr/>
          </p:nvSpPr>
          <p:spPr bwMode="auto">
            <a:xfrm>
              <a:off x="840" y="970"/>
              <a:ext cx="95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882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108</a:t>
              </a:r>
            </a:p>
          </p:txBody>
        </p:sp>
        <p:sp>
          <p:nvSpPr>
            <p:cNvPr id="10529" name="Text Box 732"/>
            <p:cNvSpPr txBox="1">
              <a:spLocks noChangeArrowheads="1"/>
            </p:cNvSpPr>
            <p:nvPr/>
          </p:nvSpPr>
          <p:spPr bwMode="auto">
            <a:xfrm>
              <a:off x="1112" y="1083"/>
              <a:ext cx="31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700">
                  <a:latin typeface="Arial Unicode MS" pitchFamily="34" charset="-128"/>
                </a:rPr>
                <a:t>[</a:t>
              </a:r>
              <a:r>
                <a:rPr lang="ru-RU" sz="700">
                  <a:latin typeface="Arial Unicode MS" pitchFamily="34" charset="-128"/>
                </a:rPr>
                <a:t>265</a:t>
              </a:r>
              <a:r>
                <a:rPr lang="en-US" sz="700">
                  <a:latin typeface="Arial Unicode MS" pitchFamily="34" charset="-128"/>
                </a:rPr>
                <a:t> ]</a:t>
              </a:r>
              <a:endParaRPr lang="ru-RU" sz="700">
                <a:latin typeface="Arial Unicode MS" pitchFamily="34" charset="-128"/>
              </a:endParaRPr>
            </a:p>
          </p:txBody>
        </p:sp>
      </p:grpSp>
      <p:grpSp>
        <p:nvGrpSpPr>
          <p:cNvPr id="10343" name="Group 167"/>
          <p:cNvGrpSpPr>
            <a:grpSpLocks/>
          </p:cNvGrpSpPr>
          <p:nvPr/>
        </p:nvGrpSpPr>
        <p:grpSpPr bwMode="auto">
          <a:xfrm>
            <a:off x="2133600" y="4508500"/>
            <a:ext cx="927100" cy="577850"/>
            <a:chOff x="845" y="935"/>
            <a:chExt cx="584" cy="364"/>
          </a:xfrm>
        </p:grpSpPr>
        <p:sp>
          <p:nvSpPr>
            <p:cNvPr id="10520" name="Rectangle 168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3366FF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21" name="Text Box 169"/>
            <p:cNvSpPr txBox="1">
              <a:spLocks noChangeArrowheads="1"/>
            </p:cNvSpPr>
            <p:nvPr/>
          </p:nvSpPr>
          <p:spPr bwMode="auto">
            <a:xfrm>
              <a:off x="845" y="935"/>
              <a:ext cx="2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Ba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522" name="Text Box 170"/>
            <p:cNvSpPr txBox="1">
              <a:spLocks noChangeArrowheads="1"/>
            </p:cNvSpPr>
            <p:nvPr/>
          </p:nvSpPr>
          <p:spPr bwMode="auto">
            <a:xfrm>
              <a:off x="899" y="1144"/>
              <a:ext cx="32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Барий</a:t>
              </a:r>
            </a:p>
          </p:txBody>
        </p:sp>
        <p:sp>
          <p:nvSpPr>
            <p:cNvPr id="10523" name="Text Box 171"/>
            <p:cNvSpPr txBox="1">
              <a:spLocks noChangeArrowheads="1"/>
            </p:cNvSpPr>
            <p:nvPr/>
          </p:nvSpPr>
          <p:spPr bwMode="auto">
            <a:xfrm>
              <a:off x="1203" y="970"/>
              <a:ext cx="2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56</a:t>
              </a:r>
            </a:p>
          </p:txBody>
        </p:sp>
        <p:sp>
          <p:nvSpPr>
            <p:cNvPr id="10524" name="Text Box 172"/>
            <p:cNvSpPr txBox="1">
              <a:spLocks noChangeArrowheads="1"/>
            </p:cNvSpPr>
            <p:nvPr/>
          </p:nvSpPr>
          <p:spPr bwMode="auto">
            <a:xfrm>
              <a:off x="1081" y="1083"/>
              <a:ext cx="2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700">
                  <a:latin typeface="Arial Unicode MS" pitchFamily="34" charset="-128"/>
                </a:rPr>
                <a:t>137.34</a:t>
              </a:r>
            </a:p>
          </p:txBody>
        </p:sp>
      </p:grpSp>
      <p:grpSp>
        <p:nvGrpSpPr>
          <p:cNvPr id="10344" name="Group 137"/>
          <p:cNvGrpSpPr>
            <a:grpSpLocks/>
          </p:cNvGrpSpPr>
          <p:nvPr/>
        </p:nvGrpSpPr>
        <p:grpSpPr bwMode="auto">
          <a:xfrm>
            <a:off x="2117725" y="3500438"/>
            <a:ext cx="942975" cy="577850"/>
            <a:chOff x="835" y="935"/>
            <a:chExt cx="594" cy="364"/>
          </a:xfrm>
        </p:grpSpPr>
        <p:sp>
          <p:nvSpPr>
            <p:cNvPr id="10515" name="Rectangle 138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3366FF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16" name="Text Box 139"/>
            <p:cNvSpPr txBox="1">
              <a:spLocks noChangeArrowheads="1"/>
            </p:cNvSpPr>
            <p:nvPr/>
          </p:nvSpPr>
          <p:spPr bwMode="auto">
            <a:xfrm>
              <a:off x="864" y="935"/>
              <a:ext cx="25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Sr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6" name="Text Box 140"/>
            <p:cNvSpPr txBox="1">
              <a:spLocks noChangeArrowheads="1"/>
            </p:cNvSpPr>
            <p:nvPr/>
          </p:nvSpPr>
          <p:spPr bwMode="auto">
            <a:xfrm>
              <a:off x="835" y="1144"/>
              <a:ext cx="45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Стронций</a:t>
              </a:r>
            </a:p>
          </p:txBody>
        </p:sp>
        <p:sp>
          <p:nvSpPr>
            <p:cNvPr id="10518" name="Text Box 141"/>
            <p:cNvSpPr txBox="1">
              <a:spLocks noChangeArrowheads="1"/>
            </p:cNvSpPr>
            <p:nvPr/>
          </p:nvSpPr>
          <p:spPr bwMode="auto">
            <a:xfrm>
              <a:off x="1203" y="970"/>
              <a:ext cx="2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38</a:t>
              </a:r>
            </a:p>
          </p:txBody>
        </p:sp>
        <p:sp>
          <p:nvSpPr>
            <p:cNvPr id="10519" name="Text Box 142"/>
            <p:cNvSpPr txBox="1">
              <a:spLocks noChangeArrowheads="1"/>
            </p:cNvSpPr>
            <p:nvPr/>
          </p:nvSpPr>
          <p:spPr bwMode="auto">
            <a:xfrm>
              <a:off x="1096" y="1083"/>
              <a:ext cx="25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700">
                  <a:latin typeface="Arial Unicode MS" pitchFamily="34" charset="-128"/>
                </a:rPr>
                <a:t>87.62</a:t>
              </a:r>
            </a:p>
          </p:txBody>
        </p:sp>
      </p:grpSp>
      <p:grpSp>
        <p:nvGrpSpPr>
          <p:cNvPr id="10345" name="Group 143"/>
          <p:cNvGrpSpPr>
            <a:grpSpLocks/>
          </p:cNvGrpSpPr>
          <p:nvPr/>
        </p:nvGrpSpPr>
        <p:grpSpPr bwMode="auto">
          <a:xfrm>
            <a:off x="1333500" y="3500438"/>
            <a:ext cx="935038" cy="577850"/>
            <a:chOff x="840" y="935"/>
            <a:chExt cx="589" cy="364"/>
          </a:xfrm>
        </p:grpSpPr>
        <p:sp>
          <p:nvSpPr>
            <p:cNvPr id="10510" name="Rectangle 144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3366FF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11" name="Text Box 145"/>
            <p:cNvSpPr txBox="1">
              <a:spLocks noChangeArrowheads="1"/>
            </p:cNvSpPr>
            <p:nvPr/>
          </p:nvSpPr>
          <p:spPr bwMode="auto">
            <a:xfrm>
              <a:off x="840" y="935"/>
              <a:ext cx="3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Rb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512" name="Text Box 146"/>
            <p:cNvSpPr txBox="1">
              <a:spLocks noChangeArrowheads="1"/>
            </p:cNvSpPr>
            <p:nvPr/>
          </p:nvSpPr>
          <p:spPr bwMode="auto">
            <a:xfrm>
              <a:off x="857" y="1144"/>
              <a:ext cx="41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Рубидий</a:t>
              </a:r>
            </a:p>
          </p:txBody>
        </p:sp>
        <p:sp>
          <p:nvSpPr>
            <p:cNvPr id="10513" name="Text Box 147"/>
            <p:cNvSpPr txBox="1">
              <a:spLocks noChangeArrowheads="1"/>
            </p:cNvSpPr>
            <p:nvPr/>
          </p:nvSpPr>
          <p:spPr bwMode="auto">
            <a:xfrm>
              <a:off x="1203" y="970"/>
              <a:ext cx="2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37</a:t>
              </a:r>
            </a:p>
          </p:txBody>
        </p:sp>
        <p:sp>
          <p:nvSpPr>
            <p:cNvPr id="10514" name="Text Box 148"/>
            <p:cNvSpPr txBox="1">
              <a:spLocks noChangeArrowheads="1"/>
            </p:cNvSpPr>
            <p:nvPr/>
          </p:nvSpPr>
          <p:spPr bwMode="auto">
            <a:xfrm>
              <a:off x="1096" y="1083"/>
              <a:ext cx="25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700">
                  <a:latin typeface="Arial Unicode MS" pitchFamily="34" charset="-128"/>
                </a:rPr>
                <a:t>85.47</a:t>
              </a:r>
            </a:p>
          </p:txBody>
        </p:sp>
      </p:grpSp>
      <p:grpSp>
        <p:nvGrpSpPr>
          <p:cNvPr id="10346" name="Group 751"/>
          <p:cNvGrpSpPr>
            <a:grpSpLocks/>
          </p:cNvGrpSpPr>
          <p:nvPr/>
        </p:nvGrpSpPr>
        <p:grpSpPr bwMode="auto">
          <a:xfrm>
            <a:off x="2952750" y="4005263"/>
            <a:ext cx="898525" cy="577850"/>
            <a:chOff x="863" y="935"/>
            <a:chExt cx="566" cy="364"/>
          </a:xfrm>
        </p:grpSpPr>
        <p:sp>
          <p:nvSpPr>
            <p:cNvPr id="10505" name="Rectangle 752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3366FF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06" name="Text Box 753"/>
            <p:cNvSpPr txBox="1">
              <a:spLocks noChangeArrowheads="1"/>
            </p:cNvSpPr>
            <p:nvPr/>
          </p:nvSpPr>
          <p:spPr bwMode="auto">
            <a:xfrm>
              <a:off x="863" y="935"/>
              <a:ext cx="25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In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507" name="Text Box 754"/>
            <p:cNvSpPr txBox="1">
              <a:spLocks noChangeArrowheads="1"/>
            </p:cNvSpPr>
            <p:nvPr/>
          </p:nvSpPr>
          <p:spPr bwMode="auto">
            <a:xfrm>
              <a:off x="890" y="1144"/>
              <a:ext cx="34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Индий</a:t>
              </a:r>
            </a:p>
          </p:txBody>
        </p:sp>
        <p:sp>
          <p:nvSpPr>
            <p:cNvPr id="10508" name="Text Box 755"/>
            <p:cNvSpPr txBox="1">
              <a:spLocks noChangeArrowheads="1"/>
            </p:cNvSpPr>
            <p:nvPr/>
          </p:nvSpPr>
          <p:spPr bwMode="auto">
            <a:xfrm>
              <a:off x="1203" y="970"/>
              <a:ext cx="2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latin typeface="Baskerville Old Face" pitchFamily="18" charset="0"/>
                </a:rPr>
                <a:t>49</a:t>
              </a:r>
              <a:endParaRPr lang="ru-RU" sz="1400">
                <a:latin typeface="Baskerville Old Face" pitchFamily="18" charset="0"/>
              </a:endParaRPr>
            </a:p>
          </p:txBody>
        </p:sp>
        <p:sp>
          <p:nvSpPr>
            <p:cNvPr id="10509" name="Text Box 756"/>
            <p:cNvSpPr txBox="1">
              <a:spLocks noChangeArrowheads="1"/>
            </p:cNvSpPr>
            <p:nvPr/>
          </p:nvSpPr>
          <p:spPr bwMode="auto">
            <a:xfrm>
              <a:off x="1081" y="1083"/>
              <a:ext cx="2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700">
                  <a:latin typeface="Arial Unicode MS" pitchFamily="34" charset="-128"/>
                </a:rPr>
                <a:t>114</a:t>
              </a:r>
              <a:r>
                <a:rPr lang="ru-RU" sz="700">
                  <a:latin typeface="Arial Unicode MS" pitchFamily="34" charset="-128"/>
                </a:rPr>
                <a:t>.82</a:t>
              </a:r>
            </a:p>
          </p:txBody>
        </p:sp>
      </p:grpSp>
      <p:grpSp>
        <p:nvGrpSpPr>
          <p:cNvPr id="10347" name="Group 161"/>
          <p:cNvGrpSpPr>
            <a:grpSpLocks/>
          </p:cNvGrpSpPr>
          <p:nvPr/>
        </p:nvGrpSpPr>
        <p:grpSpPr bwMode="auto">
          <a:xfrm>
            <a:off x="1331913" y="4508500"/>
            <a:ext cx="915987" cy="577850"/>
            <a:chOff x="852" y="935"/>
            <a:chExt cx="577" cy="364"/>
          </a:xfrm>
        </p:grpSpPr>
        <p:sp>
          <p:nvSpPr>
            <p:cNvPr id="10500" name="Rectangle 162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3366FF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01" name="Text Box 163"/>
            <p:cNvSpPr txBox="1">
              <a:spLocks noChangeArrowheads="1"/>
            </p:cNvSpPr>
            <p:nvPr/>
          </p:nvSpPr>
          <p:spPr bwMode="auto">
            <a:xfrm>
              <a:off x="852" y="935"/>
              <a:ext cx="2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Cs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502" name="Text Box 164"/>
            <p:cNvSpPr txBox="1">
              <a:spLocks noChangeArrowheads="1"/>
            </p:cNvSpPr>
            <p:nvPr/>
          </p:nvSpPr>
          <p:spPr bwMode="auto">
            <a:xfrm>
              <a:off x="897" y="1144"/>
              <a:ext cx="3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Цезий</a:t>
              </a:r>
            </a:p>
          </p:txBody>
        </p:sp>
        <p:sp>
          <p:nvSpPr>
            <p:cNvPr id="10503" name="Text Box 165"/>
            <p:cNvSpPr txBox="1">
              <a:spLocks noChangeArrowheads="1"/>
            </p:cNvSpPr>
            <p:nvPr/>
          </p:nvSpPr>
          <p:spPr bwMode="auto">
            <a:xfrm>
              <a:off x="1203" y="970"/>
              <a:ext cx="2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55</a:t>
              </a:r>
            </a:p>
          </p:txBody>
        </p:sp>
        <p:sp>
          <p:nvSpPr>
            <p:cNvPr id="10504" name="Text Box 166"/>
            <p:cNvSpPr txBox="1">
              <a:spLocks noChangeArrowheads="1"/>
            </p:cNvSpPr>
            <p:nvPr/>
          </p:nvSpPr>
          <p:spPr bwMode="auto">
            <a:xfrm>
              <a:off x="1066" y="1083"/>
              <a:ext cx="31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700">
                  <a:latin typeface="Arial Unicode MS" pitchFamily="34" charset="-128"/>
                </a:rPr>
                <a:t>132.905</a:t>
              </a:r>
            </a:p>
          </p:txBody>
        </p:sp>
      </p:grpSp>
      <p:grpSp>
        <p:nvGrpSpPr>
          <p:cNvPr id="10348" name="Group 179"/>
          <p:cNvGrpSpPr>
            <a:grpSpLocks/>
          </p:cNvGrpSpPr>
          <p:nvPr/>
        </p:nvGrpSpPr>
        <p:grpSpPr bwMode="auto">
          <a:xfrm>
            <a:off x="1347788" y="5516563"/>
            <a:ext cx="920750" cy="577850"/>
            <a:chOff x="849" y="935"/>
            <a:chExt cx="580" cy="364"/>
          </a:xfrm>
        </p:grpSpPr>
        <p:sp>
          <p:nvSpPr>
            <p:cNvPr id="10495" name="Rectangle 180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3366FF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96" name="Text Box 181"/>
            <p:cNvSpPr txBox="1">
              <a:spLocks noChangeArrowheads="1"/>
            </p:cNvSpPr>
            <p:nvPr/>
          </p:nvSpPr>
          <p:spPr bwMode="auto">
            <a:xfrm>
              <a:off x="862" y="935"/>
              <a:ext cx="25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Fr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497" name="Text Box 182"/>
            <p:cNvSpPr txBox="1">
              <a:spLocks noChangeArrowheads="1"/>
            </p:cNvSpPr>
            <p:nvPr/>
          </p:nvSpPr>
          <p:spPr bwMode="auto">
            <a:xfrm>
              <a:off x="849" y="1144"/>
              <a:ext cx="42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Франций</a:t>
              </a:r>
            </a:p>
          </p:txBody>
        </p:sp>
        <p:sp>
          <p:nvSpPr>
            <p:cNvPr id="10498" name="Text Box 183"/>
            <p:cNvSpPr txBox="1">
              <a:spLocks noChangeArrowheads="1"/>
            </p:cNvSpPr>
            <p:nvPr/>
          </p:nvSpPr>
          <p:spPr bwMode="auto">
            <a:xfrm>
              <a:off x="1203" y="970"/>
              <a:ext cx="2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87</a:t>
              </a:r>
            </a:p>
          </p:txBody>
        </p:sp>
        <p:sp>
          <p:nvSpPr>
            <p:cNvPr id="10499" name="Text Box 184"/>
            <p:cNvSpPr txBox="1">
              <a:spLocks noChangeArrowheads="1"/>
            </p:cNvSpPr>
            <p:nvPr/>
          </p:nvSpPr>
          <p:spPr bwMode="auto">
            <a:xfrm>
              <a:off x="1103" y="1083"/>
              <a:ext cx="241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700">
                  <a:latin typeface="Arial Unicode MS" pitchFamily="34" charset="-128"/>
                </a:rPr>
                <a:t>[</a:t>
              </a:r>
              <a:r>
                <a:rPr lang="ru-RU" sz="700">
                  <a:latin typeface="Arial Unicode MS" pitchFamily="34" charset="-128"/>
                </a:rPr>
                <a:t>223</a:t>
              </a:r>
              <a:r>
                <a:rPr lang="en-US" sz="700">
                  <a:latin typeface="Arial Unicode MS" pitchFamily="34" charset="-128"/>
                </a:rPr>
                <a:t>]</a:t>
              </a:r>
              <a:endParaRPr lang="ru-RU" sz="700">
                <a:latin typeface="Arial Unicode MS" pitchFamily="34" charset="-128"/>
              </a:endParaRPr>
            </a:p>
          </p:txBody>
        </p:sp>
      </p:grpSp>
      <p:sp>
        <p:nvSpPr>
          <p:cNvPr id="10349" name="Rectangle 44"/>
          <p:cNvSpPr>
            <a:spLocks noChangeArrowheads="1"/>
          </p:cNvSpPr>
          <p:nvPr/>
        </p:nvSpPr>
        <p:spPr bwMode="auto">
          <a:xfrm>
            <a:off x="971550" y="5084763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9</a:t>
            </a:r>
          </a:p>
        </p:txBody>
      </p:sp>
      <p:sp>
        <p:nvSpPr>
          <p:cNvPr id="10350" name="Rectangle 46"/>
          <p:cNvSpPr>
            <a:spLocks noChangeArrowheads="1"/>
          </p:cNvSpPr>
          <p:nvPr/>
        </p:nvSpPr>
        <p:spPr bwMode="auto">
          <a:xfrm>
            <a:off x="971550" y="4581525"/>
            <a:ext cx="433388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Baskerville Old Face" pitchFamily="18" charset="0"/>
              </a:rPr>
              <a:t>8</a:t>
            </a:r>
          </a:p>
        </p:txBody>
      </p:sp>
      <p:grpSp>
        <p:nvGrpSpPr>
          <p:cNvPr id="10351" name="Group 769"/>
          <p:cNvGrpSpPr>
            <a:grpSpLocks/>
          </p:cNvGrpSpPr>
          <p:nvPr/>
        </p:nvGrpSpPr>
        <p:grpSpPr bwMode="auto">
          <a:xfrm>
            <a:off x="1695450" y="2995613"/>
            <a:ext cx="1831975" cy="577850"/>
            <a:chOff x="569" y="935"/>
            <a:chExt cx="1154" cy="364"/>
          </a:xfrm>
        </p:grpSpPr>
        <p:sp>
          <p:nvSpPr>
            <p:cNvPr id="10490" name="Rectangle 770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66FF33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91" name="Text Box 771"/>
            <p:cNvSpPr txBox="1">
              <a:spLocks noChangeArrowheads="1"/>
            </p:cNvSpPr>
            <p:nvPr/>
          </p:nvSpPr>
          <p:spPr bwMode="auto">
            <a:xfrm>
              <a:off x="569" y="935"/>
              <a:ext cx="8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90000" r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Zn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492" name="Text Box 772"/>
            <p:cNvSpPr txBox="1">
              <a:spLocks noChangeArrowheads="1"/>
            </p:cNvSpPr>
            <p:nvPr/>
          </p:nvSpPr>
          <p:spPr bwMode="auto">
            <a:xfrm>
              <a:off x="974" y="1144"/>
              <a:ext cx="29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Цинк</a:t>
              </a:r>
            </a:p>
          </p:txBody>
        </p:sp>
        <p:sp>
          <p:nvSpPr>
            <p:cNvPr id="10493" name="Text Box 773"/>
            <p:cNvSpPr txBox="1">
              <a:spLocks noChangeArrowheads="1"/>
            </p:cNvSpPr>
            <p:nvPr/>
          </p:nvSpPr>
          <p:spPr bwMode="auto">
            <a:xfrm>
              <a:off x="909" y="970"/>
              <a:ext cx="81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1026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latin typeface="Baskerville Old Face" pitchFamily="18" charset="0"/>
                </a:rPr>
                <a:t>30</a:t>
              </a:r>
              <a:endParaRPr lang="ru-RU" sz="1400">
                <a:latin typeface="Baskerville Old Face" pitchFamily="18" charset="0"/>
              </a:endParaRPr>
            </a:p>
          </p:txBody>
        </p:sp>
        <p:sp>
          <p:nvSpPr>
            <p:cNvPr id="10494" name="Text Box 774"/>
            <p:cNvSpPr txBox="1">
              <a:spLocks noChangeArrowheads="1"/>
            </p:cNvSpPr>
            <p:nvPr/>
          </p:nvSpPr>
          <p:spPr bwMode="auto">
            <a:xfrm>
              <a:off x="1141" y="1083"/>
              <a:ext cx="25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700">
                  <a:latin typeface="Arial Unicode MS" pitchFamily="34" charset="-128"/>
                </a:rPr>
                <a:t>65</a:t>
              </a:r>
              <a:r>
                <a:rPr lang="ru-RU" sz="700">
                  <a:latin typeface="Arial Unicode MS" pitchFamily="34" charset="-128"/>
                </a:rPr>
                <a:t>.</a:t>
              </a:r>
              <a:r>
                <a:rPr lang="en-US" sz="700">
                  <a:latin typeface="Arial Unicode MS" pitchFamily="34" charset="-128"/>
                </a:rPr>
                <a:t>37</a:t>
              </a:r>
              <a:endParaRPr lang="ru-RU" sz="700">
                <a:latin typeface="Arial Unicode MS" pitchFamily="34" charset="-128"/>
              </a:endParaRPr>
            </a:p>
          </p:txBody>
        </p:sp>
      </p:grpSp>
      <p:grpSp>
        <p:nvGrpSpPr>
          <p:cNvPr id="10352" name="Group 781"/>
          <p:cNvGrpSpPr>
            <a:grpSpLocks/>
          </p:cNvGrpSpPr>
          <p:nvPr/>
        </p:nvGrpSpPr>
        <p:grpSpPr bwMode="auto">
          <a:xfrm>
            <a:off x="4910138" y="4508500"/>
            <a:ext cx="1803400" cy="577850"/>
            <a:chOff x="598" y="935"/>
            <a:chExt cx="1136" cy="364"/>
          </a:xfrm>
        </p:grpSpPr>
        <p:sp>
          <p:nvSpPr>
            <p:cNvPr id="10485" name="Rectangle 782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66FF33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86" name="Text Box 783"/>
            <p:cNvSpPr txBox="1">
              <a:spLocks noChangeArrowheads="1"/>
            </p:cNvSpPr>
            <p:nvPr/>
          </p:nvSpPr>
          <p:spPr bwMode="auto">
            <a:xfrm>
              <a:off x="598" y="935"/>
              <a:ext cx="74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8000" r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W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487" name="Text Box 784"/>
            <p:cNvSpPr txBox="1">
              <a:spLocks noChangeArrowheads="1"/>
            </p:cNvSpPr>
            <p:nvPr/>
          </p:nvSpPr>
          <p:spPr bwMode="auto">
            <a:xfrm>
              <a:off x="891" y="1144"/>
              <a:ext cx="46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Вольфрам</a:t>
              </a:r>
            </a:p>
          </p:txBody>
        </p:sp>
        <p:sp>
          <p:nvSpPr>
            <p:cNvPr id="10488" name="Text Box 785"/>
            <p:cNvSpPr txBox="1">
              <a:spLocks noChangeArrowheads="1"/>
            </p:cNvSpPr>
            <p:nvPr/>
          </p:nvSpPr>
          <p:spPr bwMode="auto">
            <a:xfrm>
              <a:off x="897" y="970"/>
              <a:ext cx="83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1062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74</a:t>
              </a:r>
            </a:p>
          </p:txBody>
        </p:sp>
        <p:sp>
          <p:nvSpPr>
            <p:cNvPr id="10489" name="Text Box 786"/>
            <p:cNvSpPr txBox="1">
              <a:spLocks noChangeArrowheads="1"/>
            </p:cNvSpPr>
            <p:nvPr/>
          </p:nvSpPr>
          <p:spPr bwMode="auto">
            <a:xfrm>
              <a:off x="1126" y="1083"/>
              <a:ext cx="2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700">
                  <a:latin typeface="Arial Unicode MS" pitchFamily="34" charset="-128"/>
                </a:rPr>
                <a:t>183.85</a:t>
              </a:r>
            </a:p>
          </p:txBody>
        </p:sp>
      </p:grpSp>
      <p:grpSp>
        <p:nvGrpSpPr>
          <p:cNvPr id="10353" name="Group 787"/>
          <p:cNvGrpSpPr>
            <a:grpSpLocks/>
          </p:cNvGrpSpPr>
          <p:nvPr/>
        </p:nvGrpSpPr>
        <p:grpSpPr bwMode="auto">
          <a:xfrm>
            <a:off x="5318125" y="5013325"/>
            <a:ext cx="911225" cy="577850"/>
            <a:chOff x="855" y="935"/>
            <a:chExt cx="574" cy="364"/>
          </a:xfrm>
        </p:grpSpPr>
        <p:sp>
          <p:nvSpPr>
            <p:cNvPr id="10480" name="Rectangle 788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66FF33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81" name="Text Box 789"/>
            <p:cNvSpPr txBox="1">
              <a:spLocks noChangeArrowheads="1"/>
            </p:cNvSpPr>
            <p:nvPr/>
          </p:nvSpPr>
          <p:spPr bwMode="auto">
            <a:xfrm>
              <a:off x="855" y="935"/>
              <a:ext cx="23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Po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482" name="Text Box 790"/>
            <p:cNvSpPr txBox="1">
              <a:spLocks noChangeArrowheads="1"/>
            </p:cNvSpPr>
            <p:nvPr/>
          </p:nvSpPr>
          <p:spPr bwMode="auto">
            <a:xfrm>
              <a:off x="912" y="1144"/>
              <a:ext cx="42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Полоний</a:t>
              </a:r>
            </a:p>
          </p:txBody>
        </p:sp>
        <p:sp>
          <p:nvSpPr>
            <p:cNvPr id="10483" name="Text Box 791"/>
            <p:cNvSpPr txBox="1">
              <a:spLocks noChangeArrowheads="1"/>
            </p:cNvSpPr>
            <p:nvPr/>
          </p:nvSpPr>
          <p:spPr bwMode="auto">
            <a:xfrm>
              <a:off x="1203" y="970"/>
              <a:ext cx="2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84</a:t>
              </a:r>
            </a:p>
          </p:txBody>
        </p:sp>
        <p:sp>
          <p:nvSpPr>
            <p:cNvPr id="10484" name="Text Box 792"/>
            <p:cNvSpPr txBox="1">
              <a:spLocks noChangeArrowheads="1"/>
            </p:cNvSpPr>
            <p:nvPr/>
          </p:nvSpPr>
          <p:spPr bwMode="auto">
            <a:xfrm>
              <a:off x="1111" y="1083"/>
              <a:ext cx="31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700">
                  <a:latin typeface="Arial Unicode MS" pitchFamily="34" charset="-128"/>
                </a:rPr>
                <a:t>208.982</a:t>
              </a:r>
            </a:p>
          </p:txBody>
        </p:sp>
      </p:grpSp>
      <p:grpSp>
        <p:nvGrpSpPr>
          <p:cNvPr id="10354" name="Group 811"/>
          <p:cNvGrpSpPr>
            <a:grpSpLocks/>
          </p:cNvGrpSpPr>
          <p:nvPr/>
        </p:nvGrpSpPr>
        <p:grpSpPr bwMode="auto">
          <a:xfrm>
            <a:off x="3254375" y="3500438"/>
            <a:ext cx="1890713" cy="577850"/>
            <a:chOff x="553" y="935"/>
            <a:chExt cx="1191" cy="364"/>
          </a:xfrm>
        </p:grpSpPr>
        <p:sp>
          <p:nvSpPr>
            <p:cNvPr id="10475" name="Rectangle 812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66FF33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76" name="Text Box 813"/>
            <p:cNvSpPr txBox="1">
              <a:spLocks noChangeArrowheads="1"/>
            </p:cNvSpPr>
            <p:nvPr/>
          </p:nvSpPr>
          <p:spPr bwMode="auto">
            <a:xfrm>
              <a:off x="553" y="935"/>
              <a:ext cx="8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90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Zr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477" name="Text Box 814"/>
            <p:cNvSpPr txBox="1">
              <a:spLocks noChangeArrowheads="1"/>
            </p:cNvSpPr>
            <p:nvPr/>
          </p:nvSpPr>
          <p:spPr bwMode="auto">
            <a:xfrm>
              <a:off x="892" y="1144"/>
              <a:ext cx="46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Цирконий</a:t>
              </a:r>
            </a:p>
          </p:txBody>
        </p:sp>
        <p:sp>
          <p:nvSpPr>
            <p:cNvPr id="10478" name="Text Box 815"/>
            <p:cNvSpPr txBox="1">
              <a:spLocks noChangeArrowheads="1"/>
            </p:cNvSpPr>
            <p:nvPr/>
          </p:nvSpPr>
          <p:spPr bwMode="auto">
            <a:xfrm>
              <a:off x="884" y="970"/>
              <a:ext cx="86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1098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40</a:t>
              </a:r>
            </a:p>
          </p:txBody>
        </p:sp>
        <p:sp>
          <p:nvSpPr>
            <p:cNvPr id="10479" name="Text Box 816"/>
            <p:cNvSpPr txBox="1">
              <a:spLocks noChangeArrowheads="1"/>
            </p:cNvSpPr>
            <p:nvPr/>
          </p:nvSpPr>
          <p:spPr bwMode="auto">
            <a:xfrm>
              <a:off x="1126" y="1083"/>
              <a:ext cx="2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700">
                  <a:latin typeface="Arial Unicode MS" pitchFamily="34" charset="-128"/>
                </a:rPr>
                <a:t>91.224</a:t>
              </a:r>
            </a:p>
          </p:txBody>
        </p:sp>
      </p:grpSp>
      <p:grpSp>
        <p:nvGrpSpPr>
          <p:cNvPr id="10355" name="Group 817"/>
          <p:cNvGrpSpPr>
            <a:grpSpLocks/>
          </p:cNvGrpSpPr>
          <p:nvPr/>
        </p:nvGrpSpPr>
        <p:grpSpPr bwMode="auto">
          <a:xfrm>
            <a:off x="3990975" y="3500438"/>
            <a:ext cx="1930400" cy="577850"/>
            <a:chOff x="518" y="935"/>
            <a:chExt cx="1216" cy="364"/>
          </a:xfrm>
        </p:grpSpPr>
        <p:sp>
          <p:nvSpPr>
            <p:cNvPr id="10470" name="Rectangle 818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66FF33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71" name="Text Box 819"/>
            <p:cNvSpPr txBox="1">
              <a:spLocks noChangeArrowheads="1"/>
            </p:cNvSpPr>
            <p:nvPr/>
          </p:nvSpPr>
          <p:spPr bwMode="auto">
            <a:xfrm>
              <a:off x="518" y="935"/>
              <a:ext cx="90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26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Nb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472" name="Text Box 820"/>
            <p:cNvSpPr txBox="1">
              <a:spLocks noChangeArrowheads="1"/>
            </p:cNvSpPr>
            <p:nvPr/>
          </p:nvSpPr>
          <p:spPr bwMode="auto">
            <a:xfrm>
              <a:off x="932" y="1144"/>
              <a:ext cx="3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Ниобий</a:t>
              </a:r>
            </a:p>
          </p:txBody>
        </p:sp>
        <p:sp>
          <p:nvSpPr>
            <p:cNvPr id="10473" name="Text Box 821"/>
            <p:cNvSpPr txBox="1">
              <a:spLocks noChangeArrowheads="1"/>
            </p:cNvSpPr>
            <p:nvPr/>
          </p:nvSpPr>
          <p:spPr bwMode="auto">
            <a:xfrm>
              <a:off x="897" y="970"/>
              <a:ext cx="83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1062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 dirty="0">
                  <a:latin typeface="Baskerville Old Face" pitchFamily="18" charset="0"/>
                </a:rPr>
                <a:t>41</a:t>
              </a:r>
            </a:p>
          </p:txBody>
        </p:sp>
        <p:sp>
          <p:nvSpPr>
            <p:cNvPr id="10474" name="Text Box 822"/>
            <p:cNvSpPr txBox="1">
              <a:spLocks noChangeArrowheads="1"/>
            </p:cNvSpPr>
            <p:nvPr/>
          </p:nvSpPr>
          <p:spPr bwMode="auto">
            <a:xfrm>
              <a:off x="1126" y="1083"/>
              <a:ext cx="2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700">
                  <a:latin typeface="Arial Unicode MS" pitchFamily="34" charset="-128"/>
                </a:rPr>
                <a:t>92.906</a:t>
              </a:r>
            </a:p>
          </p:txBody>
        </p:sp>
      </p:grpSp>
      <p:grpSp>
        <p:nvGrpSpPr>
          <p:cNvPr id="10356" name="Group 835"/>
          <p:cNvGrpSpPr>
            <a:grpSpLocks/>
          </p:cNvGrpSpPr>
          <p:nvPr/>
        </p:nvGrpSpPr>
        <p:grpSpPr bwMode="auto">
          <a:xfrm>
            <a:off x="4127500" y="4508500"/>
            <a:ext cx="1793875" cy="577850"/>
            <a:chOff x="604" y="935"/>
            <a:chExt cx="1130" cy="364"/>
          </a:xfrm>
        </p:grpSpPr>
        <p:sp>
          <p:nvSpPr>
            <p:cNvPr id="10465" name="Rectangle 836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66FF33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66" name="Text Box 837"/>
            <p:cNvSpPr txBox="1">
              <a:spLocks noChangeArrowheads="1"/>
            </p:cNvSpPr>
            <p:nvPr/>
          </p:nvSpPr>
          <p:spPr bwMode="auto">
            <a:xfrm>
              <a:off x="604" y="935"/>
              <a:ext cx="73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82000" r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Ta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467" name="Text Box 838"/>
            <p:cNvSpPr txBox="1">
              <a:spLocks noChangeArrowheads="1"/>
            </p:cNvSpPr>
            <p:nvPr/>
          </p:nvSpPr>
          <p:spPr bwMode="auto">
            <a:xfrm>
              <a:off x="946" y="1144"/>
              <a:ext cx="35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Тантал</a:t>
              </a:r>
            </a:p>
          </p:txBody>
        </p:sp>
        <p:sp>
          <p:nvSpPr>
            <p:cNvPr id="10468" name="Text Box 839"/>
            <p:cNvSpPr txBox="1">
              <a:spLocks noChangeArrowheads="1"/>
            </p:cNvSpPr>
            <p:nvPr/>
          </p:nvSpPr>
          <p:spPr bwMode="auto">
            <a:xfrm>
              <a:off x="897" y="970"/>
              <a:ext cx="83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1062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73</a:t>
              </a:r>
            </a:p>
          </p:txBody>
        </p:sp>
        <p:sp>
          <p:nvSpPr>
            <p:cNvPr id="10469" name="Text Box 840"/>
            <p:cNvSpPr txBox="1">
              <a:spLocks noChangeArrowheads="1"/>
            </p:cNvSpPr>
            <p:nvPr/>
          </p:nvSpPr>
          <p:spPr bwMode="auto">
            <a:xfrm>
              <a:off x="1096" y="1083"/>
              <a:ext cx="34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700">
                  <a:latin typeface="Arial Unicode MS" pitchFamily="34" charset="-128"/>
                </a:rPr>
                <a:t>180.9479</a:t>
              </a:r>
            </a:p>
          </p:txBody>
        </p:sp>
      </p:grpSp>
      <p:grpSp>
        <p:nvGrpSpPr>
          <p:cNvPr id="10357" name="Group 841"/>
          <p:cNvGrpSpPr>
            <a:grpSpLocks/>
          </p:cNvGrpSpPr>
          <p:nvPr/>
        </p:nvGrpSpPr>
        <p:grpSpPr bwMode="auto">
          <a:xfrm>
            <a:off x="1670050" y="4005263"/>
            <a:ext cx="1839913" cy="577850"/>
            <a:chOff x="553" y="935"/>
            <a:chExt cx="1159" cy="364"/>
          </a:xfrm>
        </p:grpSpPr>
        <p:sp>
          <p:nvSpPr>
            <p:cNvPr id="10460" name="Rectangle 842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66FF33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61" name="Text Box 843"/>
            <p:cNvSpPr txBox="1">
              <a:spLocks noChangeArrowheads="1"/>
            </p:cNvSpPr>
            <p:nvPr/>
          </p:nvSpPr>
          <p:spPr bwMode="auto">
            <a:xfrm>
              <a:off x="553" y="935"/>
              <a:ext cx="83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26000" r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Cd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462" name="Text Box 844"/>
            <p:cNvSpPr txBox="1">
              <a:spLocks noChangeArrowheads="1"/>
            </p:cNvSpPr>
            <p:nvPr/>
          </p:nvSpPr>
          <p:spPr bwMode="auto">
            <a:xfrm>
              <a:off x="933" y="1144"/>
              <a:ext cx="38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Кадмий</a:t>
              </a:r>
            </a:p>
          </p:txBody>
        </p:sp>
        <p:sp>
          <p:nvSpPr>
            <p:cNvPr id="10463" name="Text Box 845"/>
            <p:cNvSpPr txBox="1">
              <a:spLocks noChangeArrowheads="1"/>
            </p:cNvSpPr>
            <p:nvPr/>
          </p:nvSpPr>
          <p:spPr bwMode="auto">
            <a:xfrm>
              <a:off x="920" y="970"/>
              <a:ext cx="7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990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latin typeface="Baskerville Old Face" pitchFamily="18" charset="0"/>
                </a:rPr>
                <a:t>48</a:t>
              </a:r>
              <a:endParaRPr lang="ru-RU" sz="1400">
                <a:latin typeface="Baskerville Old Face" pitchFamily="18" charset="0"/>
              </a:endParaRPr>
            </a:p>
          </p:txBody>
        </p:sp>
        <p:sp>
          <p:nvSpPr>
            <p:cNvPr id="10464" name="Text Box 846"/>
            <p:cNvSpPr txBox="1">
              <a:spLocks noChangeArrowheads="1"/>
            </p:cNvSpPr>
            <p:nvPr/>
          </p:nvSpPr>
          <p:spPr bwMode="auto">
            <a:xfrm>
              <a:off x="1126" y="1083"/>
              <a:ext cx="2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700">
                  <a:latin typeface="Arial Unicode MS" pitchFamily="34" charset="-128"/>
                </a:rPr>
                <a:t>112.41</a:t>
              </a:r>
              <a:endParaRPr lang="ru-RU" sz="700">
                <a:latin typeface="Arial Unicode MS" pitchFamily="34" charset="-128"/>
              </a:endParaRPr>
            </a:p>
          </p:txBody>
        </p:sp>
      </p:grpSp>
      <p:grpSp>
        <p:nvGrpSpPr>
          <p:cNvPr id="10358" name="Group 847"/>
          <p:cNvGrpSpPr>
            <a:grpSpLocks/>
          </p:cNvGrpSpPr>
          <p:nvPr/>
        </p:nvGrpSpPr>
        <p:grpSpPr bwMode="auto">
          <a:xfrm>
            <a:off x="4487863" y="4005263"/>
            <a:ext cx="949325" cy="577850"/>
            <a:chOff x="831" y="935"/>
            <a:chExt cx="598" cy="364"/>
          </a:xfrm>
        </p:grpSpPr>
        <p:sp>
          <p:nvSpPr>
            <p:cNvPr id="10455" name="Rectangle 848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66FF33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56" name="Text Box 849"/>
            <p:cNvSpPr txBox="1">
              <a:spLocks noChangeArrowheads="1"/>
            </p:cNvSpPr>
            <p:nvPr/>
          </p:nvSpPr>
          <p:spPr bwMode="auto">
            <a:xfrm>
              <a:off x="831" y="935"/>
              <a:ext cx="28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Sb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457" name="Text Box 850"/>
            <p:cNvSpPr txBox="1">
              <a:spLocks noChangeArrowheads="1"/>
            </p:cNvSpPr>
            <p:nvPr/>
          </p:nvSpPr>
          <p:spPr bwMode="auto">
            <a:xfrm>
              <a:off x="937" y="1144"/>
              <a:ext cx="37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Сурьма</a:t>
              </a:r>
            </a:p>
          </p:txBody>
        </p:sp>
        <p:sp>
          <p:nvSpPr>
            <p:cNvPr id="10458" name="Text Box 851"/>
            <p:cNvSpPr txBox="1">
              <a:spLocks noChangeArrowheads="1"/>
            </p:cNvSpPr>
            <p:nvPr/>
          </p:nvSpPr>
          <p:spPr bwMode="auto">
            <a:xfrm>
              <a:off x="1203" y="970"/>
              <a:ext cx="2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51</a:t>
              </a:r>
            </a:p>
          </p:txBody>
        </p:sp>
        <p:sp>
          <p:nvSpPr>
            <p:cNvPr id="10459" name="Text Box 852"/>
            <p:cNvSpPr txBox="1">
              <a:spLocks noChangeArrowheads="1"/>
            </p:cNvSpPr>
            <p:nvPr/>
          </p:nvSpPr>
          <p:spPr bwMode="auto">
            <a:xfrm>
              <a:off x="1126" y="1083"/>
              <a:ext cx="2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700">
                  <a:latin typeface="Arial Unicode MS" pitchFamily="34" charset="-128"/>
                </a:rPr>
                <a:t>121.75</a:t>
              </a:r>
            </a:p>
          </p:txBody>
        </p:sp>
      </p:grpSp>
      <p:grpSp>
        <p:nvGrpSpPr>
          <p:cNvPr id="10359" name="Group 853"/>
          <p:cNvGrpSpPr>
            <a:grpSpLocks/>
          </p:cNvGrpSpPr>
          <p:nvPr/>
        </p:nvGrpSpPr>
        <p:grpSpPr bwMode="auto">
          <a:xfrm>
            <a:off x="3292475" y="4508500"/>
            <a:ext cx="1836738" cy="577850"/>
            <a:chOff x="577" y="935"/>
            <a:chExt cx="1157" cy="364"/>
          </a:xfrm>
        </p:grpSpPr>
        <p:sp>
          <p:nvSpPr>
            <p:cNvPr id="10450" name="Rectangle 854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66FF33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51" name="Text Box 855"/>
            <p:cNvSpPr txBox="1">
              <a:spLocks noChangeArrowheads="1"/>
            </p:cNvSpPr>
            <p:nvPr/>
          </p:nvSpPr>
          <p:spPr bwMode="auto">
            <a:xfrm>
              <a:off x="577" y="935"/>
              <a:ext cx="78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82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Hf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452" name="Text Box 856"/>
            <p:cNvSpPr txBox="1">
              <a:spLocks noChangeArrowheads="1"/>
            </p:cNvSpPr>
            <p:nvPr/>
          </p:nvSpPr>
          <p:spPr bwMode="auto">
            <a:xfrm>
              <a:off x="934" y="1144"/>
              <a:ext cx="37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Гафний</a:t>
              </a:r>
            </a:p>
          </p:txBody>
        </p:sp>
        <p:sp>
          <p:nvSpPr>
            <p:cNvPr id="10453" name="Text Box 857"/>
            <p:cNvSpPr txBox="1">
              <a:spLocks noChangeArrowheads="1"/>
            </p:cNvSpPr>
            <p:nvPr/>
          </p:nvSpPr>
          <p:spPr bwMode="auto">
            <a:xfrm>
              <a:off x="897" y="970"/>
              <a:ext cx="83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1062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72</a:t>
              </a:r>
            </a:p>
          </p:txBody>
        </p:sp>
        <p:sp>
          <p:nvSpPr>
            <p:cNvPr id="10454" name="Text Box 858"/>
            <p:cNvSpPr txBox="1">
              <a:spLocks noChangeArrowheads="1"/>
            </p:cNvSpPr>
            <p:nvPr/>
          </p:nvSpPr>
          <p:spPr bwMode="auto">
            <a:xfrm>
              <a:off x="1126" y="1083"/>
              <a:ext cx="2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700">
                  <a:latin typeface="Arial Unicode MS" pitchFamily="34" charset="-128"/>
                </a:rPr>
                <a:t>178.49</a:t>
              </a:r>
            </a:p>
          </p:txBody>
        </p:sp>
      </p:grpSp>
      <p:grpSp>
        <p:nvGrpSpPr>
          <p:cNvPr id="10360" name="Group 859"/>
          <p:cNvGrpSpPr>
            <a:grpSpLocks/>
          </p:cNvGrpSpPr>
          <p:nvPr/>
        </p:nvGrpSpPr>
        <p:grpSpPr bwMode="auto">
          <a:xfrm>
            <a:off x="3695700" y="4005263"/>
            <a:ext cx="949325" cy="577850"/>
            <a:chOff x="831" y="935"/>
            <a:chExt cx="598" cy="364"/>
          </a:xfrm>
        </p:grpSpPr>
        <p:sp>
          <p:nvSpPr>
            <p:cNvPr id="10445" name="Rectangle 860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66FF33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46" name="Text Box 861"/>
            <p:cNvSpPr txBox="1">
              <a:spLocks noChangeArrowheads="1"/>
            </p:cNvSpPr>
            <p:nvPr/>
          </p:nvSpPr>
          <p:spPr bwMode="auto">
            <a:xfrm>
              <a:off x="831" y="935"/>
              <a:ext cx="28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Sn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447" name="Text Box 862"/>
            <p:cNvSpPr txBox="1">
              <a:spLocks noChangeArrowheads="1"/>
            </p:cNvSpPr>
            <p:nvPr/>
          </p:nvSpPr>
          <p:spPr bwMode="auto">
            <a:xfrm>
              <a:off x="956" y="1144"/>
              <a:ext cx="3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Олово</a:t>
              </a:r>
            </a:p>
          </p:txBody>
        </p:sp>
        <p:sp>
          <p:nvSpPr>
            <p:cNvPr id="10448" name="Text Box 863"/>
            <p:cNvSpPr txBox="1">
              <a:spLocks noChangeArrowheads="1"/>
            </p:cNvSpPr>
            <p:nvPr/>
          </p:nvSpPr>
          <p:spPr bwMode="auto">
            <a:xfrm>
              <a:off x="1203" y="970"/>
              <a:ext cx="2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50</a:t>
              </a:r>
            </a:p>
          </p:txBody>
        </p:sp>
        <p:sp>
          <p:nvSpPr>
            <p:cNvPr id="10449" name="Text Box 864"/>
            <p:cNvSpPr txBox="1">
              <a:spLocks noChangeArrowheads="1"/>
            </p:cNvSpPr>
            <p:nvPr/>
          </p:nvSpPr>
          <p:spPr bwMode="auto">
            <a:xfrm>
              <a:off x="1126" y="1083"/>
              <a:ext cx="2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700">
                  <a:latin typeface="Arial Unicode MS" pitchFamily="34" charset="-128"/>
                </a:rPr>
                <a:t>118.71</a:t>
              </a:r>
            </a:p>
          </p:txBody>
        </p:sp>
      </p:grpSp>
      <p:grpSp>
        <p:nvGrpSpPr>
          <p:cNvPr id="10361" name="Group 865"/>
          <p:cNvGrpSpPr>
            <a:grpSpLocks/>
          </p:cNvGrpSpPr>
          <p:nvPr/>
        </p:nvGrpSpPr>
        <p:grpSpPr bwMode="auto">
          <a:xfrm>
            <a:off x="3687763" y="5013325"/>
            <a:ext cx="957262" cy="577850"/>
            <a:chOff x="826" y="935"/>
            <a:chExt cx="603" cy="364"/>
          </a:xfrm>
        </p:grpSpPr>
        <p:sp>
          <p:nvSpPr>
            <p:cNvPr id="10440" name="Rectangle 866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66FF33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41" name="Text Box 867"/>
            <p:cNvSpPr txBox="1">
              <a:spLocks noChangeArrowheads="1"/>
            </p:cNvSpPr>
            <p:nvPr/>
          </p:nvSpPr>
          <p:spPr bwMode="auto">
            <a:xfrm>
              <a:off x="826" y="935"/>
              <a:ext cx="29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Pb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442" name="Text Box 868"/>
            <p:cNvSpPr txBox="1">
              <a:spLocks noChangeArrowheads="1"/>
            </p:cNvSpPr>
            <p:nvPr/>
          </p:nvSpPr>
          <p:spPr bwMode="auto">
            <a:xfrm>
              <a:off x="938" y="1144"/>
              <a:ext cx="37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Свинец</a:t>
              </a:r>
            </a:p>
          </p:txBody>
        </p:sp>
        <p:sp>
          <p:nvSpPr>
            <p:cNvPr id="10443" name="Text Box 869"/>
            <p:cNvSpPr txBox="1">
              <a:spLocks noChangeArrowheads="1"/>
            </p:cNvSpPr>
            <p:nvPr/>
          </p:nvSpPr>
          <p:spPr bwMode="auto">
            <a:xfrm>
              <a:off x="1203" y="970"/>
              <a:ext cx="2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82</a:t>
              </a:r>
            </a:p>
          </p:txBody>
        </p:sp>
        <p:sp>
          <p:nvSpPr>
            <p:cNvPr id="10444" name="Text Box 870"/>
            <p:cNvSpPr txBox="1">
              <a:spLocks noChangeArrowheads="1"/>
            </p:cNvSpPr>
            <p:nvPr/>
          </p:nvSpPr>
          <p:spPr bwMode="auto">
            <a:xfrm>
              <a:off x="1141" y="1083"/>
              <a:ext cx="25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700">
                  <a:latin typeface="Arial Unicode MS" pitchFamily="34" charset="-128"/>
                </a:rPr>
                <a:t>207.2</a:t>
              </a:r>
            </a:p>
          </p:txBody>
        </p:sp>
      </p:grpSp>
      <p:grpSp>
        <p:nvGrpSpPr>
          <p:cNvPr id="10362" name="Group 871"/>
          <p:cNvGrpSpPr>
            <a:grpSpLocks/>
          </p:cNvGrpSpPr>
          <p:nvPr/>
        </p:nvGrpSpPr>
        <p:grpSpPr bwMode="auto">
          <a:xfrm>
            <a:off x="4502150" y="5013325"/>
            <a:ext cx="935038" cy="577850"/>
            <a:chOff x="840" y="935"/>
            <a:chExt cx="589" cy="364"/>
          </a:xfrm>
        </p:grpSpPr>
        <p:sp>
          <p:nvSpPr>
            <p:cNvPr id="10435" name="Rectangle 872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66FF33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36" name="Text Box 873"/>
            <p:cNvSpPr txBox="1">
              <a:spLocks noChangeArrowheads="1"/>
            </p:cNvSpPr>
            <p:nvPr/>
          </p:nvSpPr>
          <p:spPr bwMode="auto">
            <a:xfrm>
              <a:off x="840" y="935"/>
              <a:ext cx="26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Bi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437" name="Text Box 874"/>
            <p:cNvSpPr txBox="1">
              <a:spLocks noChangeArrowheads="1"/>
            </p:cNvSpPr>
            <p:nvPr/>
          </p:nvSpPr>
          <p:spPr bwMode="auto">
            <a:xfrm>
              <a:off x="937" y="1144"/>
              <a:ext cx="37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Висмут</a:t>
              </a:r>
            </a:p>
          </p:txBody>
        </p:sp>
        <p:sp>
          <p:nvSpPr>
            <p:cNvPr id="10438" name="Text Box 875"/>
            <p:cNvSpPr txBox="1">
              <a:spLocks noChangeArrowheads="1"/>
            </p:cNvSpPr>
            <p:nvPr/>
          </p:nvSpPr>
          <p:spPr bwMode="auto">
            <a:xfrm>
              <a:off x="1203" y="970"/>
              <a:ext cx="2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83</a:t>
              </a:r>
            </a:p>
          </p:txBody>
        </p:sp>
        <p:sp>
          <p:nvSpPr>
            <p:cNvPr id="10439" name="Text Box 876"/>
            <p:cNvSpPr txBox="1">
              <a:spLocks noChangeArrowheads="1"/>
            </p:cNvSpPr>
            <p:nvPr/>
          </p:nvSpPr>
          <p:spPr bwMode="auto">
            <a:xfrm>
              <a:off x="1126" y="1083"/>
              <a:ext cx="2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700">
                  <a:latin typeface="Arial Unicode MS" pitchFamily="34" charset="-128"/>
                </a:rPr>
                <a:t>208.98</a:t>
              </a:r>
            </a:p>
          </p:txBody>
        </p:sp>
      </p:grpSp>
      <p:grpSp>
        <p:nvGrpSpPr>
          <p:cNvPr id="10363" name="Group 883"/>
          <p:cNvGrpSpPr>
            <a:grpSpLocks/>
          </p:cNvGrpSpPr>
          <p:nvPr/>
        </p:nvGrpSpPr>
        <p:grpSpPr bwMode="auto">
          <a:xfrm>
            <a:off x="7235825" y="2492375"/>
            <a:ext cx="1666875" cy="577850"/>
            <a:chOff x="657" y="935"/>
            <a:chExt cx="1050" cy="364"/>
          </a:xfrm>
        </p:grpSpPr>
        <p:sp>
          <p:nvSpPr>
            <p:cNvPr id="10430" name="Rectangle 884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3366FF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31" name="Text Box 885"/>
            <p:cNvSpPr txBox="1">
              <a:spLocks noChangeArrowheads="1"/>
            </p:cNvSpPr>
            <p:nvPr/>
          </p:nvSpPr>
          <p:spPr bwMode="auto">
            <a:xfrm>
              <a:off x="657" y="935"/>
              <a:ext cx="69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02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Co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432" name="Text Box 886"/>
            <p:cNvSpPr txBox="1">
              <a:spLocks noChangeArrowheads="1"/>
            </p:cNvSpPr>
            <p:nvPr/>
          </p:nvSpPr>
          <p:spPr bwMode="auto">
            <a:xfrm>
              <a:off x="869" y="1144"/>
              <a:ext cx="39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Кобальт</a:t>
              </a:r>
            </a:p>
          </p:txBody>
        </p:sp>
        <p:sp>
          <p:nvSpPr>
            <p:cNvPr id="10433" name="Text Box 887"/>
            <p:cNvSpPr txBox="1">
              <a:spLocks noChangeArrowheads="1"/>
            </p:cNvSpPr>
            <p:nvPr/>
          </p:nvSpPr>
          <p:spPr bwMode="auto">
            <a:xfrm>
              <a:off x="928" y="970"/>
              <a:ext cx="77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rIns="1062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latin typeface="Baskerville Old Face" pitchFamily="18" charset="0"/>
                </a:rPr>
                <a:t>27</a:t>
              </a:r>
              <a:endParaRPr lang="ru-RU" sz="1400">
                <a:latin typeface="Baskerville Old Face" pitchFamily="18" charset="0"/>
              </a:endParaRPr>
            </a:p>
          </p:txBody>
        </p:sp>
        <p:sp>
          <p:nvSpPr>
            <p:cNvPr id="10434" name="Text Box 888"/>
            <p:cNvSpPr txBox="1">
              <a:spLocks noChangeArrowheads="1"/>
            </p:cNvSpPr>
            <p:nvPr/>
          </p:nvSpPr>
          <p:spPr bwMode="auto">
            <a:xfrm>
              <a:off x="1096" y="1083"/>
              <a:ext cx="31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rIns="234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700">
                  <a:latin typeface="Arial Unicode MS" pitchFamily="34" charset="-128"/>
                </a:rPr>
                <a:t>58.933</a:t>
              </a:r>
              <a:endParaRPr lang="ru-RU" sz="700">
                <a:latin typeface="Arial Unicode MS" pitchFamily="34" charset="-128"/>
              </a:endParaRPr>
            </a:p>
          </p:txBody>
        </p:sp>
      </p:grpSp>
      <p:grpSp>
        <p:nvGrpSpPr>
          <p:cNvPr id="10364" name="Group 889"/>
          <p:cNvGrpSpPr>
            <a:grpSpLocks/>
          </p:cNvGrpSpPr>
          <p:nvPr/>
        </p:nvGrpSpPr>
        <p:grpSpPr bwMode="auto">
          <a:xfrm>
            <a:off x="7856538" y="2492375"/>
            <a:ext cx="1500187" cy="577850"/>
            <a:chOff x="588" y="935"/>
            <a:chExt cx="1144" cy="364"/>
          </a:xfrm>
        </p:grpSpPr>
        <p:sp>
          <p:nvSpPr>
            <p:cNvPr id="10425" name="Rectangle 890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3366FF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26" name="Text Box 891"/>
            <p:cNvSpPr txBox="1">
              <a:spLocks noChangeArrowheads="1"/>
            </p:cNvSpPr>
            <p:nvPr/>
          </p:nvSpPr>
          <p:spPr bwMode="auto">
            <a:xfrm>
              <a:off x="588" y="935"/>
              <a:ext cx="8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38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Ni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427" name="Text Box 892"/>
            <p:cNvSpPr txBox="1">
              <a:spLocks noChangeArrowheads="1"/>
            </p:cNvSpPr>
            <p:nvPr/>
          </p:nvSpPr>
          <p:spPr bwMode="auto">
            <a:xfrm>
              <a:off x="843" y="1144"/>
              <a:ext cx="44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Никель</a:t>
              </a:r>
            </a:p>
          </p:txBody>
        </p:sp>
        <p:sp>
          <p:nvSpPr>
            <p:cNvPr id="10428" name="Text Box 893"/>
            <p:cNvSpPr txBox="1">
              <a:spLocks noChangeArrowheads="1"/>
            </p:cNvSpPr>
            <p:nvPr/>
          </p:nvSpPr>
          <p:spPr bwMode="auto">
            <a:xfrm>
              <a:off x="899" y="970"/>
              <a:ext cx="83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rIns="918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28</a:t>
              </a:r>
            </a:p>
          </p:txBody>
        </p:sp>
        <p:sp>
          <p:nvSpPr>
            <p:cNvPr id="10429" name="Text Box 894"/>
            <p:cNvSpPr txBox="1">
              <a:spLocks noChangeArrowheads="1"/>
            </p:cNvSpPr>
            <p:nvPr/>
          </p:nvSpPr>
          <p:spPr bwMode="auto">
            <a:xfrm>
              <a:off x="1094" y="1083"/>
              <a:ext cx="321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rIns="198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700">
                  <a:latin typeface="Arial Unicode MS" pitchFamily="34" charset="-128"/>
                </a:rPr>
                <a:t>58.71</a:t>
              </a:r>
            </a:p>
          </p:txBody>
        </p:sp>
      </p:grpSp>
      <p:grpSp>
        <p:nvGrpSpPr>
          <p:cNvPr id="10365" name="Group 895"/>
          <p:cNvGrpSpPr>
            <a:grpSpLocks/>
          </p:cNvGrpSpPr>
          <p:nvPr/>
        </p:nvGrpSpPr>
        <p:grpSpPr bwMode="auto">
          <a:xfrm>
            <a:off x="2951163" y="3500438"/>
            <a:ext cx="901700" cy="577850"/>
            <a:chOff x="861" y="935"/>
            <a:chExt cx="568" cy="364"/>
          </a:xfrm>
        </p:grpSpPr>
        <p:sp>
          <p:nvSpPr>
            <p:cNvPr id="10420" name="Rectangle 896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66FF33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21" name="Text Box 897"/>
            <p:cNvSpPr txBox="1">
              <a:spLocks noChangeArrowheads="1"/>
            </p:cNvSpPr>
            <p:nvPr/>
          </p:nvSpPr>
          <p:spPr bwMode="auto">
            <a:xfrm>
              <a:off x="861" y="935"/>
              <a:ext cx="22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Y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422" name="Text Box 898"/>
            <p:cNvSpPr txBox="1">
              <a:spLocks noChangeArrowheads="1"/>
            </p:cNvSpPr>
            <p:nvPr/>
          </p:nvSpPr>
          <p:spPr bwMode="auto">
            <a:xfrm>
              <a:off x="939" y="1144"/>
              <a:ext cx="3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Иттрий</a:t>
              </a:r>
            </a:p>
          </p:txBody>
        </p:sp>
        <p:sp>
          <p:nvSpPr>
            <p:cNvPr id="10423" name="Text Box 899"/>
            <p:cNvSpPr txBox="1">
              <a:spLocks noChangeArrowheads="1"/>
            </p:cNvSpPr>
            <p:nvPr/>
          </p:nvSpPr>
          <p:spPr bwMode="auto">
            <a:xfrm>
              <a:off x="1203" y="970"/>
              <a:ext cx="2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39</a:t>
              </a:r>
            </a:p>
          </p:txBody>
        </p:sp>
        <p:sp>
          <p:nvSpPr>
            <p:cNvPr id="10424" name="Text Box 900"/>
            <p:cNvSpPr txBox="1">
              <a:spLocks noChangeArrowheads="1"/>
            </p:cNvSpPr>
            <p:nvPr/>
          </p:nvSpPr>
          <p:spPr bwMode="auto">
            <a:xfrm>
              <a:off x="1111" y="1083"/>
              <a:ext cx="31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700">
                  <a:latin typeface="Arial Unicode MS" pitchFamily="34" charset="-128"/>
                </a:rPr>
                <a:t>88.9059</a:t>
              </a:r>
            </a:p>
          </p:txBody>
        </p:sp>
      </p:grpSp>
      <p:grpSp>
        <p:nvGrpSpPr>
          <p:cNvPr id="10366" name="Group 913"/>
          <p:cNvGrpSpPr>
            <a:grpSpLocks/>
          </p:cNvGrpSpPr>
          <p:nvPr/>
        </p:nvGrpSpPr>
        <p:grpSpPr bwMode="auto">
          <a:xfrm>
            <a:off x="911225" y="5013325"/>
            <a:ext cx="1770063" cy="577850"/>
            <a:chOff x="574" y="935"/>
            <a:chExt cx="1115" cy="364"/>
          </a:xfrm>
        </p:grpSpPr>
        <p:sp>
          <p:nvSpPr>
            <p:cNvPr id="10415" name="Rectangle 914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66FF33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16" name="Text Box 915"/>
            <p:cNvSpPr txBox="1">
              <a:spLocks noChangeArrowheads="1"/>
            </p:cNvSpPr>
            <p:nvPr/>
          </p:nvSpPr>
          <p:spPr bwMode="auto">
            <a:xfrm>
              <a:off x="574" y="935"/>
              <a:ext cx="7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54000" r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Au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417" name="Text Box 916"/>
            <p:cNvSpPr txBox="1">
              <a:spLocks noChangeArrowheads="1"/>
            </p:cNvSpPr>
            <p:nvPr/>
          </p:nvSpPr>
          <p:spPr bwMode="auto">
            <a:xfrm>
              <a:off x="947" y="1144"/>
              <a:ext cx="35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Золото</a:t>
              </a:r>
            </a:p>
          </p:txBody>
        </p:sp>
        <p:sp>
          <p:nvSpPr>
            <p:cNvPr id="10418" name="Text Box 917"/>
            <p:cNvSpPr txBox="1">
              <a:spLocks noChangeArrowheads="1"/>
            </p:cNvSpPr>
            <p:nvPr/>
          </p:nvSpPr>
          <p:spPr bwMode="auto">
            <a:xfrm>
              <a:off x="943" y="970"/>
              <a:ext cx="74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918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latin typeface="Baskerville Old Face" pitchFamily="18" charset="0"/>
                </a:rPr>
                <a:t>79</a:t>
              </a:r>
              <a:endParaRPr lang="ru-RU" sz="1400">
                <a:latin typeface="Baskerville Old Face" pitchFamily="18" charset="0"/>
              </a:endParaRPr>
            </a:p>
          </p:txBody>
        </p:sp>
        <p:sp>
          <p:nvSpPr>
            <p:cNvPr id="10419" name="Text Box 918"/>
            <p:cNvSpPr txBox="1">
              <a:spLocks noChangeArrowheads="1"/>
            </p:cNvSpPr>
            <p:nvPr/>
          </p:nvSpPr>
          <p:spPr bwMode="auto">
            <a:xfrm>
              <a:off x="1111" y="1083"/>
              <a:ext cx="31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700">
                  <a:latin typeface="Arial Unicode MS" pitchFamily="34" charset="-128"/>
                </a:rPr>
                <a:t>196.966</a:t>
              </a:r>
              <a:endParaRPr lang="ru-RU" sz="700">
                <a:latin typeface="Arial Unicode MS" pitchFamily="34" charset="-128"/>
              </a:endParaRPr>
            </a:p>
          </p:txBody>
        </p:sp>
      </p:grpSp>
      <p:grpSp>
        <p:nvGrpSpPr>
          <p:cNvPr id="10367" name="Group 919"/>
          <p:cNvGrpSpPr>
            <a:grpSpLocks/>
          </p:cNvGrpSpPr>
          <p:nvPr/>
        </p:nvGrpSpPr>
        <p:grpSpPr bwMode="auto">
          <a:xfrm>
            <a:off x="2963863" y="5013325"/>
            <a:ext cx="889000" cy="577850"/>
            <a:chOff x="869" y="935"/>
            <a:chExt cx="560" cy="364"/>
          </a:xfrm>
        </p:grpSpPr>
        <p:sp>
          <p:nvSpPr>
            <p:cNvPr id="10410" name="Rectangle 920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3366FF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11" name="Text Box 921"/>
            <p:cNvSpPr txBox="1">
              <a:spLocks noChangeArrowheads="1"/>
            </p:cNvSpPr>
            <p:nvPr/>
          </p:nvSpPr>
          <p:spPr bwMode="auto">
            <a:xfrm>
              <a:off x="869" y="935"/>
              <a:ext cx="26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Tl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412" name="Text Box 922"/>
            <p:cNvSpPr txBox="1">
              <a:spLocks noChangeArrowheads="1"/>
            </p:cNvSpPr>
            <p:nvPr/>
          </p:nvSpPr>
          <p:spPr bwMode="auto">
            <a:xfrm>
              <a:off x="884" y="1144"/>
              <a:ext cx="36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Таллий</a:t>
              </a:r>
            </a:p>
          </p:txBody>
        </p:sp>
        <p:sp>
          <p:nvSpPr>
            <p:cNvPr id="10413" name="Text Box 923"/>
            <p:cNvSpPr txBox="1">
              <a:spLocks noChangeArrowheads="1"/>
            </p:cNvSpPr>
            <p:nvPr/>
          </p:nvSpPr>
          <p:spPr bwMode="auto">
            <a:xfrm>
              <a:off x="1203" y="970"/>
              <a:ext cx="2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81</a:t>
              </a:r>
            </a:p>
          </p:txBody>
        </p:sp>
        <p:sp>
          <p:nvSpPr>
            <p:cNvPr id="10414" name="Text Box 924"/>
            <p:cNvSpPr txBox="1">
              <a:spLocks noChangeArrowheads="1"/>
            </p:cNvSpPr>
            <p:nvPr/>
          </p:nvSpPr>
          <p:spPr bwMode="auto">
            <a:xfrm>
              <a:off x="1096" y="1083"/>
              <a:ext cx="31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700">
                  <a:latin typeface="Arial Unicode MS" pitchFamily="34" charset="-128"/>
                </a:rPr>
                <a:t>204.383</a:t>
              </a:r>
            </a:p>
          </p:txBody>
        </p:sp>
      </p:grpSp>
      <p:grpSp>
        <p:nvGrpSpPr>
          <p:cNvPr id="10368" name="Group 925"/>
          <p:cNvGrpSpPr>
            <a:grpSpLocks/>
          </p:cNvGrpSpPr>
          <p:nvPr/>
        </p:nvGrpSpPr>
        <p:grpSpPr bwMode="auto">
          <a:xfrm>
            <a:off x="1701800" y="5013325"/>
            <a:ext cx="1790700" cy="577850"/>
            <a:chOff x="573" y="935"/>
            <a:chExt cx="1128" cy="364"/>
          </a:xfrm>
        </p:grpSpPr>
        <p:sp>
          <p:nvSpPr>
            <p:cNvPr id="10405" name="Rectangle 926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3366FF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06" name="Text Box 927"/>
            <p:cNvSpPr txBox="1">
              <a:spLocks noChangeArrowheads="1"/>
            </p:cNvSpPr>
            <p:nvPr/>
          </p:nvSpPr>
          <p:spPr bwMode="auto">
            <a:xfrm>
              <a:off x="573" y="935"/>
              <a:ext cx="85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54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Hg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407" name="Text Box 928"/>
            <p:cNvSpPr txBox="1">
              <a:spLocks noChangeArrowheads="1"/>
            </p:cNvSpPr>
            <p:nvPr/>
          </p:nvSpPr>
          <p:spPr bwMode="auto">
            <a:xfrm>
              <a:off x="915" y="1144"/>
              <a:ext cx="30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Ртуть</a:t>
              </a:r>
            </a:p>
          </p:txBody>
        </p:sp>
        <p:sp>
          <p:nvSpPr>
            <p:cNvPr id="10408" name="Text Box 929"/>
            <p:cNvSpPr txBox="1">
              <a:spLocks noChangeArrowheads="1"/>
            </p:cNvSpPr>
            <p:nvPr/>
          </p:nvSpPr>
          <p:spPr bwMode="auto">
            <a:xfrm>
              <a:off x="932" y="970"/>
              <a:ext cx="76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954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80</a:t>
              </a:r>
            </a:p>
          </p:txBody>
        </p:sp>
        <p:sp>
          <p:nvSpPr>
            <p:cNvPr id="10409" name="Text Box 930"/>
            <p:cNvSpPr txBox="1">
              <a:spLocks noChangeArrowheads="1"/>
            </p:cNvSpPr>
            <p:nvPr/>
          </p:nvSpPr>
          <p:spPr bwMode="auto">
            <a:xfrm>
              <a:off x="1111" y="1083"/>
              <a:ext cx="2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700">
                  <a:latin typeface="Arial Unicode MS" pitchFamily="34" charset="-128"/>
                </a:rPr>
                <a:t>200.59</a:t>
              </a:r>
            </a:p>
          </p:txBody>
        </p:sp>
      </p:grpSp>
      <p:grpSp>
        <p:nvGrpSpPr>
          <p:cNvPr id="10369" name="Group 931"/>
          <p:cNvGrpSpPr>
            <a:grpSpLocks/>
          </p:cNvGrpSpPr>
          <p:nvPr/>
        </p:nvGrpSpPr>
        <p:grpSpPr bwMode="auto">
          <a:xfrm>
            <a:off x="2528888" y="5516563"/>
            <a:ext cx="1808162" cy="577850"/>
            <a:chOff x="595" y="935"/>
            <a:chExt cx="1139" cy="364"/>
          </a:xfrm>
        </p:grpSpPr>
        <p:sp>
          <p:nvSpPr>
            <p:cNvPr id="10400" name="Rectangle 932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3366FF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01" name="Text Box 933"/>
            <p:cNvSpPr txBox="1">
              <a:spLocks noChangeArrowheads="1"/>
            </p:cNvSpPr>
            <p:nvPr/>
          </p:nvSpPr>
          <p:spPr bwMode="auto">
            <a:xfrm>
              <a:off x="595" y="935"/>
              <a:ext cx="8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8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Ac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402" name="Text Box 934"/>
            <p:cNvSpPr txBox="1">
              <a:spLocks noChangeArrowheads="1"/>
            </p:cNvSpPr>
            <p:nvPr/>
          </p:nvSpPr>
          <p:spPr bwMode="auto">
            <a:xfrm>
              <a:off x="859" y="1144"/>
              <a:ext cx="42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Актиний</a:t>
              </a:r>
            </a:p>
          </p:txBody>
        </p:sp>
        <p:sp>
          <p:nvSpPr>
            <p:cNvPr id="10403" name="Text Box 935"/>
            <p:cNvSpPr txBox="1">
              <a:spLocks noChangeArrowheads="1"/>
            </p:cNvSpPr>
            <p:nvPr/>
          </p:nvSpPr>
          <p:spPr bwMode="auto">
            <a:xfrm>
              <a:off x="897" y="970"/>
              <a:ext cx="83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Ins="1062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89</a:t>
              </a:r>
            </a:p>
          </p:txBody>
        </p:sp>
        <p:sp>
          <p:nvSpPr>
            <p:cNvPr id="10404" name="Text Box 936"/>
            <p:cNvSpPr txBox="1">
              <a:spLocks noChangeArrowheads="1"/>
            </p:cNvSpPr>
            <p:nvPr/>
          </p:nvSpPr>
          <p:spPr bwMode="auto">
            <a:xfrm>
              <a:off x="1096" y="1083"/>
              <a:ext cx="31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700">
                  <a:latin typeface="Arial Unicode MS" pitchFamily="34" charset="-128"/>
                </a:rPr>
                <a:t>227.028</a:t>
              </a:r>
            </a:p>
          </p:txBody>
        </p:sp>
      </p:grpSp>
      <p:grpSp>
        <p:nvGrpSpPr>
          <p:cNvPr id="10370" name="Group 985"/>
          <p:cNvGrpSpPr>
            <a:grpSpLocks/>
          </p:cNvGrpSpPr>
          <p:nvPr/>
        </p:nvGrpSpPr>
        <p:grpSpPr bwMode="auto">
          <a:xfrm>
            <a:off x="5651500" y="5516563"/>
            <a:ext cx="1779588" cy="577850"/>
            <a:chOff x="557" y="935"/>
            <a:chExt cx="1121" cy="364"/>
          </a:xfrm>
        </p:grpSpPr>
        <p:sp>
          <p:nvSpPr>
            <p:cNvPr id="10395" name="Rectangle 986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66FF33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96" name="Text Box 987"/>
            <p:cNvSpPr txBox="1">
              <a:spLocks noChangeArrowheads="1"/>
            </p:cNvSpPr>
            <p:nvPr/>
          </p:nvSpPr>
          <p:spPr bwMode="auto">
            <a:xfrm>
              <a:off x="557" y="935"/>
              <a:ext cx="8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08000" r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Bh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397" name="Text Box 988"/>
            <p:cNvSpPr txBox="1">
              <a:spLocks noChangeArrowheads="1"/>
            </p:cNvSpPr>
            <p:nvPr/>
          </p:nvSpPr>
          <p:spPr bwMode="auto">
            <a:xfrm>
              <a:off x="959" y="1144"/>
              <a:ext cx="3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Борий</a:t>
              </a:r>
            </a:p>
          </p:txBody>
        </p:sp>
        <p:sp>
          <p:nvSpPr>
            <p:cNvPr id="10398" name="Text Box 989"/>
            <p:cNvSpPr txBox="1">
              <a:spLocks noChangeArrowheads="1"/>
            </p:cNvSpPr>
            <p:nvPr/>
          </p:nvSpPr>
          <p:spPr bwMode="auto">
            <a:xfrm>
              <a:off x="957" y="970"/>
              <a:ext cx="72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rIns="882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107</a:t>
              </a:r>
            </a:p>
          </p:txBody>
        </p:sp>
        <p:sp>
          <p:nvSpPr>
            <p:cNvPr id="10399" name="Text Box 990"/>
            <p:cNvSpPr txBox="1">
              <a:spLocks noChangeArrowheads="1"/>
            </p:cNvSpPr>
            <p:nvPr/>
          </p:nvSpPr>
          <p:spPr bwMode="auto">
            <a:xfrm>
              <a:off x="1148" y="1083"/>
              <a:ext cx="241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700">
                  <a:latin typeface="Arial Unicode MS" pitchFamily="34" charset="-128"/>
                </a:rPr>
                <a:t>[</a:t>
              </a:r>
              <a:r>
                <a:rPr lang="ru-RU" sz="700">
                  <a:latin typeface="Arial Unicode MS" pitchFamily="34" charset="-128"/>
                </a:rPr>
                <a:t>262</a:t>
              </a:r>
              <a:r>
                <a:rPr lang="en-US" sz="700">
                  <a:latin typeface="Arial Unicode MS" pitchFamily="34" charset="-128"/>
                </a:rPr>
                <a:t>]</a:t>
              </a:r>
              <a:endParaRPr lang="ru-RU" sz="700">
                <a:latin typeface="Arial Unicode MS" pitchFamily="34" charset="-128"/>
              </a:endParaRPr>
            </a:p>
          </p:txBody>
        </p:sp>
      </p:grpSp>
      <p:grpSp>
        <p:nvGrpSpPr>
          <p:cNvPr id="10371" name="Group 991"/>
          <p:cNvGrpSpPr>
            <a:grpSpLocks/>
          </p:cNvGrpSpPr>
          <p:nvPr/>
        </p:nvGrpSpPr>
        <p:grpSpPr bwMode="auto">
          <a:xfrm>
            <a:off x="4787900" y="5516563"/>
            <a:ext cx="1814513" cy="577850"/>
            <a:chOff x="534" y="935"/>
            <a:chExt cx="1143" cy="364"/>
          </a:xfrm>
        </p:grpSpPr>
        <p:sp>
          <p:nvSpPr>
            <p:cNvPr id="10390" name="Rectangle 992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66FF33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91" name="Text Box 993"/>
            <p:cNvSpPr txBox="1">
              <a:spLocks noChangeArrowheads="1"/>
            </p:cNvSpPr>
            <p:nvPr/>
          </p:nvSpPr>
          <p:spPr bwMode="auto">
            <a:xfrm>
              <a:off x="534" y="935"/>
              <a:ext cx="87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62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Sg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392" name="Text Box 994"/>
            <p:cNvSpPr txBox="1">
              <a:spLocks noChangeArrowheads="1"/>
            </p:cNvSpPr>
            <p:nvPr/>
          </p:nvSpPr>
          <p:spPr bwMode="auto">
            <a:xfrm>
              <a:off x="899" y="1144"/>
              <a:ext cx="45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Сиборгий</a:t>
              </a:r>
            </a:p>
          </p:txBody>
        </p:sp>
        <p:sp>
          <p:nvSpPr>
            <p:cNvPr id="10393" name="Text Box 995"/>
            <p:cNvSpPr txBox="1">
              <a:spLocks noChangeArrowheads="1"/>
            </p:cNvSpPr>
            <p:nvPr/>
          </p:nvSpPr>
          <p:spPr bwMode="auto">
            <a:xfrm>
              <a:off x="956" y="970"/>
              <a:ext cx="72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rIns="882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106</a:t>
              </a:r>
            </a:p>
          </p:txBody>
        </p:sp>
        <p:sp>
          <p:nvSpPr>
            <p:cNvPr id="10394" name="Text Box 996"/>
            <p:cNvSpPr txBox="1">
              <a:spLocks noChangeArrowheads="1"/>
            </p:cNvSpPr>
            <p:nvPr/>
          </p:nvSpPr>
          <p:spPr bwMode="auto">
            <a:xfrm>
              <a:off x="1148" y="1083"/>
              <a:ext cx="241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700">
                  <a:latin typeface="Arial Unicode MS" pitchFamily="34" charset="-128"/>
                </a:rPr>
                <a:t>[</a:t>
              </a:r>
              <a:r>
                <a:rPr lang="ru-RU" sz="700">
                  <a:latin typeface="Arial Unicode MS" pitchFamily="34" charset="-128"/>
                </a:rPr>
                <a:t>263</a:t>
              </a:r>
              <a:r>
                <a:rPr lang="en-US" sz="700">
                  <a:latin typeface="Arial Unicode MS" pitchFamily="34" charset="-128"/>
                </a:rPr>
                <a:t>]</a:t>
              </a:r>
              <a:endParaRPr lang="ru-RU" sz="700">
                <a:latin typeface="Arial Unicode MS" pitchFamily="34" charset="-128"/>
              </a:endParaRPr>
            </a:p>
          </p:txBody>
        </p:sp>
      </p:grpSp>
      <p:grpSp>
        <p:nvGrpSpPr>
          <p:cNvPr id="10372" name="Group 997"/>
          <p:cNvGrpSpPr>
            <a:grpSpLocks/>
          </p:cNvGrpSpPr>
          <p:nvPr/>
        </p:nvGrpSpPr>
        <p:grpSpPr bwMode="auto">
          <a:xfrm>
            <a:off x="4049713" y="5516563"/>
            <a:ext cx="1763712" cy="577850"/>
            <a:chOff x="555" y="935"/>
            <a:chExt cx="1111" cy="364"/>
          </a:xfrm>
        </p:grpSpPr>
        <p:sp>
          <p:nvSpPr>
            <p:cNvPr id="10385" name="Rectangle 998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66FF33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86" name="Text Box 999"/>
            <p:cNvSpPr txBox="1">
              <a:spLocks noChangeArrowheads="1"/>
            </p:cNvSpPr>
            <p:nvPr/>
          </p:nvSpPr>
          <p:spPr bwMode="auto">
            <a:xfrm>
              <a:off x="555" y="935"/>
              <a:ext cx="83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90000" r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Db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387" name="Text Box 1000"/>
            <p:cNvSpPr txBox="1">
              <a:spLocks noChangeArrowheads="1"/>
            </p:cNvSpPr>
            <p:nvPr/>
          </p:nvSpPr>
          <p:spPr bwMode="auto">
            <a:xfrm>
              <a:off x="934" y="1144"/>
              <a:ext cx="38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Дубний</a:t>
              </a:r>
            </a:p>
          </p:txBody>
        </p:sp>
        <p:sp>
          <p:nvSpPr>
            <p:cNvPr id="10388" name="Text Box 1001"/>
            <p:cNvSpPr txBox="1">
              <a:spLocks noChangeArrowheads="1"/>
            </p:cNvSpPr>
            <p:nvPr/>
          </p:nvSpPr>
          <p:spPr bwMode="auto">
            <a:xfrm>
              <a:off x="968" y="970"/>
              <a:ext cx="69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rIns="846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105</a:t>
              </a:r>
            </a:p>
          </p:txBody>
        </p:sp>
        <p:sp>
          <p:nvSpPr>
            <p:cNvPr id="10389" name="Text Box 1002"/>
            <p:cNvSpPr txBox="1">
              <a:spLocks noChangeArrowheads="1"/>
            </p:cNvSpPr>
            <p:nvPr/>
          </p:nvSpPr>
          <p:spPr bwMode="auto">
            <a:xfrm>
              <a:off x="1148" y="1083"/>
              <a:ext cx="241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700">
                  <a:latin typeface="Arial Unicode MS" pitchFamily="34" charset="-128"/>
                </a:rPr>
                <a:t>[</a:t>
              </a:r>
              <a:r>
                <a:rPr lang="ru-RU" sz="700">
                  <a:latin typeface="Arial Unicode MS" pitchFamily="34" charset="-128"/>
                </a:rPr>
                <a:t>262</a:t>
              </a:r>
              <a:r>
                <a:rPr lang="en-US" sz="700">
                  <a:latin typeface="Arial Unicode MS" pitchFamily="34" charset="-128"/>
                </a:rPr>
                <a:t>]</a:t>
              </a:r>
              <a:endParaRPr lang="ru-RU" sz="700">
                <a:latin typeface="Arial Unicode MS" pitchFamily="34" charset="-128"/>
              </a:endParaRPr>
            </a:p>
          </p:txBody>
        </p:sp>
      </p:grpSp>
      <p:grpSp>
        <p:nvGrpSpPr>
          <p:cNvPr id="10373" name="Group 1009"/>
          <p:cNvGrpSpPr>
            <a:grpSpLocks/>
          </p:cNvGrpSpPr>
          <p:nvPr/>
        </p:nvGrpSpPr>
        <p:grpSpPr bwMode="auto">
          <a:xfrm>
            <a:off x="3241675" y="5516563"/>
            <a:ext cx="1797050" cy="577850"/>
            <a:chOff x="545" y="935"/>
            <a:chExt cx="1132" cy="364"/>
          </a:xfrm>
        </p:grpSpPr>
        <p:sp>
          <p:nvSpPr>
            <p:cNvPr id="10380" name="Rectangle 1010"/>
            <p:cNvSpPr>
              <a:spLocks noChangeArrowheads="1"/>
            </p:cNvSpPr>
            <p:nvPr/>
          </p:nvSpPr>
          <p:spPr bwMode="auto">
            <a:xfrm>
              <a:off x="888" y="981"/>
              <a:ext cx="499" cy="318"/>
            </a:xfrm>
            <a:prstGeom prst="rect">
              <a:avLst/>
            </a:prstGeom>
            <a:solidFill>
              <a:srgbClr val="66FF33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81" name="Text Box 1011"/>
            <p:cNvSpPr txBox="1">
              <a:spLocks noChangeArrowheads="1"/>
            </p:cNvSpPr>
            <p:nvPr/>
          </p:nvSpPr>
          <p:spPr bwMode="auto">
            <a:xfrm>
              <a:off x="545" y="935"/>
              <a:ext cx="85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26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Baskerville Old Face" pitchFamily="18" charset="0"/>
                </a:rPr>
                <a:t>Rf</a:t>
              </a:r>
              <a:endParaRPr lang="ru-RU" sz="2000">
                <a:latin typeface="Baskerville Old Face" pitchFamily="18" charset="0"/>
              </a:endParaRPr>
            </a:p>
          </p:txBody>
        </p:sp>
        <p:sp>
          <p:nvSpPr>
            <p:cNvPr id="10382" name="Text Box 1012"/>
            <p:cNvSpPr txBox="1">
              <a:spLocks noChangeArrowheads="1"/>
            </p:cNvSpPr>
            <p:nvPr/>
          </p:nvSpPr>
          <p:spPr bwMode="auto">
            <a:xfrm>
              <a:off x="842" y="1144"/>
              <a:ext cx="5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000">
                  <a:latin typeface="Baskerville Old Face" pitchFamily="18" charset="0"/>
                </a:rPr>
                <a:t>Резерфордий</a:t>
              </a:r>
            </a:p>
          </p:txBody>
        </p:sp>
        <p:sp>
          <p:nvSpPr>
            <p:cNvPr id="10383" name="Text Box 1013"/>
            <p:cNvSpPr txBox="1">
              <a:spLocks noChangeArrowheads="1"/>
            </p:cNvSpPr>
            <p:nvPr/>
          </p:nvSpPr>
          <p:spPr bwMode="auto">
            <a:xfrm>
              <a:off x="956" y="970"/>
              <a:ext cx="72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rIns="882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>
                  <a:latin typeface="Baskerville Old Face" pitchFamily="18" charset="0"/>
                </a:rPr>
                <a:t>104</a:t>
              </a:r>
            </a:p>
          </p:txBody>
        </p:sp>
        <p:sp>
          <p:nvSpPr>
            <p:cNvPr id="10384" name="Text Box 1014"/>
            <p:cNvSpPr txBox="1">
              <a:spLocks noChangeArrowheads="1"/>
            </p:cNvSpPr>
            <p:nvPr/>
          </p:nvSpPr>
          <p:spPr bwMode="auto">
            <a:xfrm>
              <a:off x="1148" y="1083"/>
              <a:ext cx="241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700">
                  <a:latin typeface="Arial Unicode MS" pitchFamily="34" charset="-128"/>
                </a:rPr>
                <a:t>[</a:t>
              </a:r>
              <a:r>
                <a:rPr lang="ru-RU" sz="700">
                  <a:latin typeface="Arial Unicode MS" pitchFamily="34" charset="-128"/>
                </a:rPr>
                <a:t>261</a:t>
              </a:r>
              <a:r>
                <a:rPr lang="en-US" sz="700">
                  <a:latin typeface="Arial Unicode MS" pitchFamily="34" charset="-128"/>
                </a:rPr>
                <a:t>]</a:t>
              </a:r>
              <a:endParaRPr lang="ru-RU" sz="700">
                <a:latin typeface="Arial Unicode MS" pitchFamily="34" charset="-128"/>
              </a:endParaRPr>
            </a:p>
          </p:txBody>
        </p:sp>
      </p:grpSp>
      <p:cxnSp>
        <p:nvCxnSpPr>
          <p:cNvPr id="10374" name="AutoShape 1120"/>
          <p:cNvCxnSpPr>
            <a:cxnSpLocks noChangeShapeType="1"/>
            <a:endCxn id="10532" idx="2"/>
          </p:cNvCxnSpPr>
          <p:nvPr/>
        </p:nvCxnSpPr>
        <p:spPr bwMode="auto">
          <a:xfrm flipH="1">
            <a:off x="7926388" y="6092825"/>
            <a:ext cx="966787" cy="0"/>
          </a:xfrm>
          <a:prstGeom prst="straightConnector1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75" name="AutoShape 1122"/>
          <p:cNvCxnSpPr>
            <a:cxnSpLocks noChangeShapeType="1"/>
          </p:cNvCxnSpPr>
          <p:nvPr/>
        </p:nvCxnSpPr>
        <p:spPr bwMode="auto">
          <a:xfrm>
            <a:off x="8907463" y="476250"/>
            <a:ext cx="33563" cy="5618163"/>
          </a:xfrm>
          <a:prstGeom prst="straightConnector1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76" name="Управляющая кнопка: домой 527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55013" y="6092825"/>
            <a:ext cx="685800" cy="757237"/>
          </a:xfrm>
          <a:prstGeom prst="actionButtonHome">
            <a:avLst/>
          </a:prstGeom>
          <a:solidFill>
            <a:srgbClr val="7CE8B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23" name="TextBox 522"/>
          <p:cNvSpPr txBox="1"/>
          <p:nvPr/>
        </p:nvSpPr>
        <p:spPr>
          <a:xfrm>
            <a:off x="5143500" y="928688"/>
            <a:ext cx="2357438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C00000"/>
                </a:solidFill>
                <a:latin typeface="+mj-lt"/>
              </a:rPr>
              <a:t>Галогены</a:t>
            </a:r>
          </a:p>
          <a:p>
            <a:pPr algn="ctr">
              <a:defRPr/>
            </a:pPr>
            <a:endParaRPr lang="ru-RU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24" name="Стрелка вниз 523"/>
          <p:cNvSpPr>
            <a:spLocks noChangeArrowheads="1"/>
          </p:cNvSpPr>
          <p:nvPr/>
        </p:nvSpPr>
        <p:spPr bwMode="auto">
          <a:xfrm>
            <a:off x="6500813" y="1357313"/>
            <a:ext cx="285750" cy="28575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60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06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106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6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06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106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06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06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06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106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06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06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06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105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105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05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05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106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106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06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06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77" grpId="0" animBg="1"/>
      <p:bldP spid="10672" grpId="0" animBg="1"/>
      <p:bldP spid="10657" grpId="0" animBg="1"/>
      <p:bldP spid="10652" grpId="0" animBg="1"/>
      <p:bldP spid="10517" grpId="0" animBg="1"/>
      <p:bldP spid="524" grpId="0" animBg="1"/>
    </p:bldLst>
  </p:timing>
</p:sld>
</file>

<file path=ppt/theme/theme1.xml><?xml version="1.0" encoding="utf-8"?>
<a:theme xmlns:a="http://schemas.openxmlformats.org/drawingml/2006/main" name="Галогены">
  <a:themeElements>
    <a:clrScheme name="cdb2004101gl 3">
      <a:dk1>
        <a:srgbClr val="335338"/>
      </a:dk1>
      <a:lt1>
        <a:srgbClr val="D7E4BE"/>
      </a:lt1>
      <a:dk2>
        <a:srgbClr val="000066"/>
      </a:dk2>
      <a:lt2>
        <a:srgbClr val="B2B2B2"/>
      </a:lt2>
      <a:accent1>
        <a:srgbClr val="2F86B1"/>
      </a:accent1>
      <a:accent2>
        <a:srgbClr val="D2761A"/>
      </a:accent2>
      <a:accent3>
        <a:srgbClr val="E8EFDB"/>
      </a:accent3>
      <a:accent4>
        <a:srgbClr val="2A462E"/>
      </a:accent4>
      <a:accent5>
        <a:srgbClr val="ADC3D5"/>
      </a:accent5>
      <a:accent6>
        <a:srgbClr val="BE6A16"/>
      </a:accent6>
      <a:hlink>
        <a:srgbClr val="368463"/>
      </a:hlink>
      <a:folHlink>
        <a:srgbClr val="481ECE"/>
      </a:folHlink>
    </a:clrScheme>
    <a:fontScheme name="cdb2004101g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db2004101gl 1">
        <a:dk1>
          <a:srgbClr val="1A3E86"/>
        </a:dk1>
        <a:lt1>
          <a:srgbClr val="C1CFDD"/>
        </a:lt1>
        <a:dk2>
          <a:srgbClr val="000000"/>
        </a:dk2>
        <a:lt2>
          <a:srgbClr val="B2B2B2"/>
        </a:lt2>
        <a:accent1>
          <a:srgbClr val="4AAAC0"/>
        </a:accent1>
        <a:accent2>
          <a:srgbClr val="6600FF"/>
        </a:accent2>
        <a:accent3>
          <a:srgbClr val="DDE4EB"/>
        </a:accent3>
        <a:accent4>
          <a:srgbClr val="143472"/>
        </a:accent4>
        <a:accent5>
          <a:srgbClr val="B1D2DC"/>
        </a:accent5>
        <a:accent6>
          <a:srgbClr val="5C00E7"/>
        </a:accent6>
        <a:hlink>
          <a:srgbClr val="0066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1gl 2">
        <a:dk1>
          <a:srgbClr val="2B166E"/>
        </a:dk1>
        <a:lt1>
          <a:srgbClr val="AADBFC"/>
        </a:lt1>
        <a:dk2>
          <a:srgbClr val="003366"/>
        </a:dk2>
        <a:lt2>
          <a:srgbClr val="B2B2B2"/>
        </a:lt2>
        <a:accent1>
          <a:srgbClr val="19B17B"/>
        </a:accent1>
        <a:accent2>
          <a:srgbClr val="E57B1B"/>
        </a:accent2>
        <a:accent3>
          <a:srgbClr val="D2EAFD"/>
        </a:accent3>
        <a:accent4>
          <a:srgbClr val="23115D"/>
        </a:accent4>
        <a:accent5>
          <a:srgbClr val="ABD5BF"/>
        </a:accent5>
        <a:accent6>
          <a:srgbClr val="CF6F17"/>
        </a:accent6>
        <a:hlink>
          <a:srgbClr val="0066CC"/>
        </a:hlink>
        <a:folHlink>
          <a:srgbClr val="8C71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1gl 3">
        <a:dk1>
          <a:srgbClr val="335338"/>
        </a:dk1>
        <a:lt1>
          <a:srgbClr val="D7E4BE"/>
        </a:lt1>
        <a:dk2>
          <a:srgbClr val="000066"/>
        </a:dk2>
        <a:lt2>
          <a:srgbClr val="B2B2B2"/>
        </a:lt2>
        <a:accent1>
          <a:srgbClr val="2F86B1"/>
        </a:accent1>
        <a:accent2>
          <a:srgbClr val="D2761A"/>
        </a:accent2>
        <a:accent3>
          <a:srgbClr val="E8EFDB"/>
        </a:accent3>
        <a:accent4>
          <a:srgbClr val="2A462E"/>
        </a:accent4>
        <a:accent5>
          <a:srgbClr val="ADC3D5"/>
        </a:accent5>
        <a:accent6>
          <a:srgbClr val="BE6A16"/>
        </a:accent6>
        <a:hlink>
          <a:srgbClr val="368463"/>
        </a:hlink>
        <a:folHlink>
          <a:srgbClr val="481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Галогены</Template>
  <TotalTime>279</TotalTime>
  <Words>1520</Words>
  <Application>Microsoft Office PowerPoint</Application>
  <PresentationFormat>Экран (4:3)</PresentationFormat>
  <Paragraphs>745</Paragraphs>
  <Slides>26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Галогены</vt:lpstr>
      <vt:lpstr>Урок.40-41 Галогены</vt:lpstr>
      <vt:lpstr>Презентация PowerPoint</vt:lpstr>
      <vt:lpstr>История открытия галогенов</vt:lpstr>
      <vt:lpstr>История открытия фтора</vt:lpstr>
      <vt:lpstr>История открытия хлора</vt:lpstr>
      <vt:lpstr>История открытия брома</vt:lpstr>
      <vt:lpstr>История открытия йода</vt:lpstr>
      <vt:lpstr>Строение атомов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Химические свойства</vt:lpstr>
      <vt:lpstr>Химические свойства</vt:lpstr>
      <vt:lpstr>Химические свойства</vt:lpstr>
      <vt:lpstr>Химические свойства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Химические свойства галогенов  Вставьте коэффициенты: </vt:lpstr>
      <vt:lpstr>Подумайте…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Урок.40-41 Галогены</dc:title>
  <dc:creator>Елена Станиславовна</dc:creator>
  <cp:lastModifiedBy>Елена Станиславовна</cp:lastModifiedBy>
  <cp:revision>20</cp:revision>
  <dcterms:created xsi:type="dcterms:W3CDTF">2012-12-08T15:37:24Z</dcterms:created>
  <dcterms:modified xsi:type="dcterms:W3CDTF">2015-04-09T20:04:40Z</dcterms:modified>
</cp:coreProperties>
</file>