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99" r:id="rId4"/>
    <p:sldId id="297" r:id="rId5"/>
    <p:sldId id="300" r:id="rId6"/>
    <p:sldId id="301" r:id="rId7"/>
    <p:sldId id="302" r:id="rId8"/>
    <p:sldId id="304" r:id="rId9"/>
    <p:sldId id="269" r:id="rId10"/>
    <p:sldId id="267" r:id="rId11"/>
    <p:sldId id="270" r:id="rId12"/>
    <p:sldId id="303" r:id="rId13"/>
    <p:sldId id="271" r:id="rId14"/>
    <p:sldId id="272" r:id="rId15"/>
    <p:sldId id="306" r:id="rId16"/>
    <p:sldId id="305" r:id="rId17"/>
    <p:sldId id="307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7" d="100"/>
          <a:sy n="107" d="100"/>
        </p:scale>
        <p:origin x="-111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87624" y="-1293254"/>
            <a:ext cx="6552728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опыта работы воспитателя МБДОУ Детский сад  № 31 Краснодарского края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Отрадненского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станицы Попутной Мальцевой Елены Юрьевны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тему «Развитие художественно- творческих способностей детей старшего дошкольного возраста»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8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FF0000"/>
                </a:solidFill>
              </a:rPr>
              <a:t>р</a:t>
            </a:r>
            <a:r>
              <a:rPr lang="ru-RU" sz="4900" b="1" i="1" dirty="0" smtClean="0">
                <a:solidFill>
                  <a:srgbClr val="FF0000"/>
                </a:solidFill>
              </a:rPr>
              <a:t>абота </a:t>
            </a:r>
            <a:r>
              <a:rPr lang="ru-RU" sz="4900" b="1" i="1" dirty="0">
                <a:solidFill>
                  <a:srgbClr val="FF0000"/>
                </a:solidFill>
              </a:rPr>
              <a:t>с бумагой </a:t>
            </a:r>
            <a:r>
              <a:rPr lang="ru-RU" sz="4900" b="1" i="1" dirty="0" smtClean="0">
                <a:solidFill>
                  <a:srgbClr val="FF0000"/>
                </a:solidFill>
              </a:rPr>
              <a:t>и картоном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072911" cy="4351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456384" cy="43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54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sz="5300" b="1" i="1" dirty="0">
                <a:solidFill>
                  <a:srgbClr val="FF0000"/>
                </a:solidFill>
              </a:rPr>
              <a:t>с</a:t>
            </a:r>
            <a:r>
              <a:rPr lang="ru-RU" sz="5300" b="1" i="1" dirty="0" smtClean="0">
                <a:solidFill>
                  <a:srgbClr val="FF0000"/>
                </a:solidFill>
              </a:rPr>
              <a:t> </a:t>
            </a:r>
            <a:r>
              <a:rPr lang="ru-RU" sz="5300" b="1" i="1" dirty="0">
                <a:solidFill>
                  <a:srgbClr val="FF0000"/>
                </a:solidFill>
              </a:rPr>
              <a:t>природным </a:t>
            </a:r>
            <a:r>
              <a:rPr lang="ru-RU" sz="5300" b="1" i="1" dirty="0" smtClean="0">
                <a:solidFill>
                  <a:srgbClr val="FF0000"/>
                </a:solidFill>
              </a:rPr>
              <a:t>материалом, 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928869" cy="4104456"/>
          </a:xfrm>
          <a:prstGeom prst="rect">
            <a:avLst/>
          </a:prstGeom>
        </p:spPr>
      </p:pic>
      <p:pic>
        <p:nvPicPr>
          <p:cNvPr id="8" name="Содержимое 7" descr="DSC000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4510468" cy="4389437"/>
          </a:xfr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53823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   работа с нитками и тканью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_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992888" cy="4396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08" y="2996952"/>
            <a:ext cx="5041392" cy="3657600"/>
          </a:xfrm>
        </p:spPr>
      </p:pic>
      <p:sp>
        <p:nvSpPr>
          <p:cNvPr id="3" name="Прямоугольник 2"/>
          <p:cNvSpPr/>
          <p:nvPr/>
        </p:nvSpPr>
        <p:spPr>
          <a:xfrm>
            <a:off x="899591" y="188640"/>
            <a:ext cx="770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абота </a:t>
            </a:r>
            <a:r>
              <a:rPr lang="ru-RU" sz="4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 бросовым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материалом</a:t>
            </a:r>
            <a:endParaRPr lang="ru-RU" sz="4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911765" cy="31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49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001"/>
            <a:ext cx="6552728" cy="114300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р</a:t>
            </a:r>
            <a:r>
              <a:rPr lang="ru-RU" sz="4800" b="1" i="1" dirty="0" smtClean="0">
                <a:solidFill>
                  <a:srgbClr val="FF0000"/>
                </a:solidFill>
              </a:rPr>
              <a:t>абота с бисером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536504" cy="3764584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355976" cy="34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23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-   </a:t>
            </a:r>
            <a:r>
              <a:rPr lang="ru-RU" dirty="0" err="1" smtClean="0"/>
              <a:t>учебно</a:t>
            </a:r>
            <a:r>
              <a:rPr lang="ru-RU" dirty="0" smtClean="0"/>
              <a:t> – познавательного интерес к декоративно – прикладному творчеству, как одному из видов изобразительного искусства;</a:t>
            </a:r>
          </a:p>
          <a:p>
            <a:r>
              <a:rPr lang="ru-RU" dirty="0" smtClean="0"/>
              <a:t>- чувство прекрасного и эстетические чувства на основе знакомства с </a:t>
            </a:r>
            <a:r>
              <a:rPr lang="ru-RU" dirty="0" err="1" smtClean="0"/>
              <a:t>мультикультурной</a:t>
            </a:r>
            <a:r>
              <a:rPr lang="ru-RU" dirty="0" smtClean="0"/>
              <a:t> картиной  современного мира; </a:t>
            </a:r>
          </a:p>
          <a:p>
            <a:r>
              <a:rPr lang="ru-RU" dirty="0" smtClean="0"/>
              <a:t>-  навык самостоятельной работы  и работы в группе при выполнении практических творческих работ;</a:t>
            </a:r>
          </a:p>
          <a:p>
            <a:r>
              <a:rPr lang="ru-RU" dirty="0" smtClean="0"/>
              <a:t>-  ориентации на понимание причин успеха в творческой деятельности;</a:t>
            </a:r>
          </a:p>
          <a:p>
            <a:r>
              <a:rPr lang="ru-RU" dirty="0" smtClean="0"/>
              <a:t>- способность к самооценке на основе критерия успешности деятельности; </a:t>
            </a:r>
          </a:p>
          <a:p>
            <a:r>
              <a:rPr lang="ru-RU" dirty="0" smtClean="0"/>
              <a:t>- заложены основы социально ценных личностных и нравственных качеств: трудолюбие, организованность, добросовестное отношение к делу, инициативность, любознательность, потребность помогать другим, уважение к чужому труду и результатам труда, культурному наследию.</a:t>
            </a:r>
          </a:p>
          <a:p>
            <a:r>
              <a:rPr lang="ru-RU" dirty="0" smtClean="0"/>
              <a:t>- выбирать художественные материалы, средства художественной выразительности для создания творческих работ. Решать художественные задачи с опорой на знания о цвете, правил композиций, усвоенных способах действий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259455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Оценка  планируемых результатов освоения программы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dirty="0" smtClean="0"/>
              <a:t>Система </a:t>
            </a:r>
            <a:r>
              <a:rPr lang="ru-RU" b="1" dirty="0" smtClean="0"/>
              <a:t>отслеживания и оценивания результатов</a:t>
            </a:r>
            <a:r>
              <a:rPr lang="ru-RU" dirty="0" smtClean="0"/>
              <a:t> обучения детей  проходит через участие их в выставках,  конкурсах, фестивалях, массовых мероприятиях, создании </a:t>
            </a:r>
            <a:r>
              <a:rPr lang="ru-RU" dirty="0" err="1" smtClean="0"/>
              <a:t>портофолио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Выставочная деятельность является важным итоговым этапом занятий</a:t>
            </a:r>
          </a:p>
          <a:p>
            <a:r>
              <a:rPr lang="ru-RU" dirty="0" smtClean="0"/>
              <a:t>Выставки могут быть:</a:t>
            </a:r>
          </a:p>
          <a:p>
            <a:pPr lvl="0"/>
            <a:r>
              <a:rPr lang="ru-RU" dirty="0" smtClean="0"/>
              <a:t>однодневные - проводится в конце каждого задания с целью обсуждения; </a:t>
            </a:r>
          </a:p>
          <a:p>
            <a:pPr lvl="0"/>
            <a:r>
              <a:rPr lang="ru-RU" dirty="0" smtClean="0"/>
              <a:t>постоянные  - проводятся в помещении, где работают дети;</a:t>
            </a:r>
          </a:p>
          <a:p>
            <a:pPr lvl="0"/>
            <a:r>
              <a:rPr lang="ru-RU" dirty="0" smtClean="0"/>
              <a:t>тематические - по итогом изучения разделов, тем;</a:t>
            </a:r>
          </a:p>
          <a:p>
            <a:pPr lvl="0"/>
            <a:r>
              <a:rPr lang="ru-RU" dirty="0" smtClean="0"/>
              <a:t>итоговые – в конце года организуется выставка практических работ учащихся, организуется обсуждение выставки с участием педагогов, родителей, гостей.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</a:t>
            </a:r>
          </a:p>
          <a:p>
            <a:pPr>
              <a:buNone/>
            </a:pPr>
            <a:r>
              <a:rPr lang="ru-RU" b="1" i="1" dirty="0" smtClean="0"/>
              <a:t>    «Истоки творческих способностей </a:t>
            </a:r>
            <a:br>
              <a:rPr lang="ru-RU" b="1" i="1" dirty="0" smtClean="0"/>
            </a:br>
            <a:r>
              <a:rPr lang="ru-RU" b="1" i="1" dirty="0" smtClean="0"/>
              <a:t> и дарований детей на кончиках их пальцев.</a:t>
            </a:r>
            <a:br>
              <a:rPr lang="ru-RU" b="1" i="1" dirty="0" smtClean="0"/>
            </a:br>
            <a:r>
              <a:rPr lang="ru-RU" b="1" i="1" dirty="0" smtClean="0"/>
              <a:t>От пальцев, образно говоря, идут тончайшие</a:t>
            </a:r>
            <a:br>
              <a:rPr lang="ru-RU" b="1" i="1" dirty="0" smtClean="0"/>
            </a:br>
            <a:r>
              <a:rPr lang="ru-RU" b="1" i="1" dirty="0" smtClean="0"/>
              <a:t>ручейки, которые питают источник творческой мысли. </a:t>
            </a:r>
            <a:br>
              <a:rPr lang="ru-RU" b="1" i="1" dirty="0" smtClean="0"/>
            </a:br>
            <a:r>
              <a:rPr lang="ru-RU" b="1" i="1" dirty="0" smtClean="0"/>
              <a:t>Другими словами: чем больше мастерства </a:t>
            </a:r>
            <a:br>
              <a:rPr lang="ru-RU" b="1" i="1" dirty="0" smtClean="0"/>
            </a:br>
            <a:r>
              <a:rPr lang="ru-RU" b="1" i="1" dirty="0" smtClean="0"/>
              <a:t>в детской ладошке, тем умнее ребенок».</a:t>
            </a:r>
            <a:br>
              <a:rPr lang="ru-RU" b="1" i="1" dirty="0" smtClean="0"/>
            </a:br>
            <a:r>
              <a:rPr lang="ru-RU" b="1" i="1" dirty="0" smtClean="0"/>
              <a:t>Сухомлинский В.А.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16632"/>
            <a:ext cx="8136905" cy="662473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8517632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Спасибо за внимание! </a:t>
            </a:r>
            <a:endParaRPr lang="ru-RU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4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5324"/>
            <a:ext cx="7149480" cy="91404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Девиз моей работы: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484784"/>
            <a:ext cx="3714853" cy="43204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412" y="155679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Я слышу- и </a:t>
            </a:r>
            <a:r>
              <a:rPr lang="ru-RU" sz="4000" b="1" i="1" dirty="0" smtClean="0">
                <a:solidFill>
                  <a:srgbClr val="FF0000"/>
                </a:solidFill>
              </a:rPr>
              <a:t> забываю ,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Я вижу- и запоминаю,</a:t>
            </a:r>
          </a:p>
          <a:p>
            <a:pPr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Я </a:t>
            </a:r>
            <a:r>
              <a:rPr lang="ru-RU" sz="4000" b="1" i="1" dirty="0">
                <a:solidFill>
                  <a:srgbClr val="FF0000"/>
                </a:solidFill>
              </a:rPr>
              <a:t>делаю- и понимаю!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68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моей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Развитие творческих способностей детей и их сплоченного коллектива через воспитание трудолюбия, усидчивости, терпимости и взаимопомощи;</a:t>
            </a:r>
          </a:p>
          <a:p>
            <a:r>
              <a:rPr lang="ru-RU" dirty="0" smtClean="0"/>
              <a:t>-Познакомить и увлечь детей разнообразием материалов для творчества;</a:t>
            </a:r>
          </a:p>
          <a:p>
            <a:r>
              <a:rPr lang="ru-RU" dirty="0" smtClean="0"/>
              <a:t>- воспитание любви и уважения к своему труду и труду взрослого человека, любви к родному краю и себе.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 обучить конкретным трудовым навыкам;</a:t>
            </a:r>
            <a:b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обучить детей безопасным приёмам      работы с различными инструментами;</a:t>
            </a:r>
          </a:p>
          <a:p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-фо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рмировать интерес к  декоративно - прикладному искусству;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формировать эстетический  и            художественный вкус; 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Поощрять фантазию и изобретательность детей.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i="1" dirty="0" smtClean="0"/>
              <a:t>Актуальность  моей работы</a:t>
            </a:r>
            <a:r>
              <a:rPr lang="ru-RU" dirty="0" smtClean="0"/>
              <a:t> заключается в том, что она предоставляет возможность осуществлять индивидуальный подход к каждому ребёнку, раскрывать его личностные задатки, прививать любовь к народному творчеству, развивать художественно-эстетический вкус.</a:t>
            </a:r>
          </a:p>
          <a:p>
            <a:r>
              <a:rPr lang="ru-RU" dirty="0" smtClean="0"/>
              <a:t>   </a:t>
            </a:r>
            <a:r>
              <a:rPr lang="ru-RU" b="1" i="1" dirty="0" smtClean="0"/>
              <a:t>Новизна </a:t>
            </a:r>
            <a:r>
              <a:rPr lang="ru-RU" dirty="0" smtClean="0"/>
              <a:t> заключается в «погружении» в мир поделок: занятия состоят из теории,  а на завершающем этапе – изготовлении изделия.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Принципы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dirty="0" smtClean="0"/>
              <a:t>- цикличность. Этот принцип помог мне правильно спланировать работу.  </a:t>
            </a:r>
          </a:p>
          <a:p>
            <a:r>
              <a:rPr lang="ru-RU" dirty="0" smtClean="0"/>
              <a:t>-Систематичность и последовательность. Такие принципы помогли построить циклы по определённой последовательности. </a:t>
            </a:r>
          </a:p>
          <a:p>
            <a:r>
              <a:rPr lang="ru-RU" dirty="0" smtClean="0"/>
              <a:t> - Принцип </a:t>
            </a:r>
            <a:r>
              <a:rPr lang="ru-RU" dirty="0" err="1" smtClean="0"/>
              <a:t>гумманизации</a:t>
            </a:r>
            <a:r>
              <a:rPr lang="ru-RU" dirty="0" smtClean="0"/>
              <a:t> педагогического процесса, в основе которого лежит убеждённость в возможностях каждого ребёнка.</a:t>
            </a:r>
          </a:p>
          <a:p>
            <a:r>
              <a:rPr lang="ru-RU" dirty="0" smtClean="0"/>
              <a:t> - Принцип индивидуализации развития. </a:t>
            </a:r>
          </a:p>
          <a:p>
            <a:r>
              <a:rPr lang="ru-RU" dirty="0" smtClean="0"/>
              <a:t>- Принцип координации подходов к обучению и воспитанию в условиях детского сада и семьи.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работе с детьми использую различные формы: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 -индивидуальные, </a:t>
            </a:r>
          </a:p>
          <a:p>
            <a:pPr lvl="0">
              <a:buNone/>
            </a:pPr>
            <a:r>
              <a:rPr lang="ru-RU" dirty="0" smtClean="0"/>
              <a:t>     - групповые,</a:t>
            </a:r>
          </a:p>
          <a:p>
            <a:pPr lvl="0">
              <a:buNone/>
            </a:pPr>
            <a:r>
              <a:rPr lang="ru-RU" dirty="0" smtClean="0"/>
              <a:t>     -коллективные.</a:t>
            </a:r>
          </a:p>
          <a:p>
            <a:pPr algn="r"/>
            <a:endParaRPr lang="ru-RU" dirty="0"/>
          </a:p>
        </p:txBody>
      </p:sp>
      <p:pic>
        <p:nvPicPr>
          <p:cNvPr id="4" name="Рисунок 3" descr="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132856"/>
            <a:ext cx="3691111" cy="38164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Сотрудничество с семьей строим по следующим направлениям: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вовлечение семьи в образовательный процесс, организованный дошкольным учреждением.</a:t>
            </a:r>
          </a:p>
          <a:p>
            <a:r>
              <a:rPr lang="ru-RU" dirty="0" smtClean="0"/>
              <a:t>При работе в данном направлении использую различные приемы и формы: дни открытых дверей; организация выставок - конкурсов, поделки для которых изготавливаются совместно родителями и детьми; привлекаем их к участию в праздниках, театральных спектаклях, к изготовлению костюмов. Все это помогает сделать их своими союзниками и единомышленниками в деле воспитания детей. </a:t>
            </a:r>
          </a:p>
          <a:p>
            <a:pPr lvl="0"/>
            <a:r>
              <a:rPr lang="ru-RU" dirty="0" smtClean="0"/>
              <a:t>повышение психолого-педагогической культуры родителей осуществляется через родительские собрания и конференции, консультации. Оформляю папки - передвижки, выпускают информационные листы для родителей.</a:t>
            </a:r>
          </a:p>
          <a:p>
            <a:pPr lvl="0"/>
            <a:r>
              <a:rPr lang="ru-RU" dirty="0" smtClean="0"/>
              <a:t>обеспечение единства воздействий детского сада и семьи в вопросах художественно-эстетическом развитии воспитанников;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709"/>
            <a:ext cx="5328592" cy="232939"/>
          </a:xfrm>
        </p:spPr>
        <p:txBody>
          <a:bodyPr>
            <a:normAutofit fontScale="90000"/>
          </a:bodyPr>
          <a:lstStyle/>
          <a:p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856984" cy="2730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rgbClr val="FF0000"/>
                </a:solidFill>
              </a:rPr>
              <a:t>р</a:t>
            </a:r>
            <a:r>
              <a:rPr lang="ru-RU" sz="4400" b="1" i="1" dirty="0" smtClean="0">
                <a:solidFill>
                  <a:srgbClr val="FF0000"/>
                </a:solidFill>
              </a:rPr>
              <a:t>абота </a:t>
            </a:r>
            <a:r>
              <a:rPr lang="ru-RU" sz="4400" b="1" i="1" dirty="0">
                <a:solidFill>
                  <a:srgbClr val="FF0000"/>
                </a:solidFill>
              </a:rPr>
              <a:t>с солёным </a:t>
            </a:r>
            <a:r>
              <a:rPr lang="ru-RU" sz="4400" b="1" i="1" dirty="0" smtClean="0">
                <a:solidFill>
                  <a:srgbClr val="FF0000"/>
                </a:solidFill>
              </a:rPr>
              <a:t>тестом</a:t>
            </a:r>
            <a:endParaRPr lang="ru-RU" sz="4400" b="1" i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20" y="2996952"/>
            <a:ext cx="4357480" cy="3403751"/>
          </a:xfrm>
          <a:prstGeom prst="rect">
            <a:avLst/>
          </a:prstGeom>
        </p:spPr>
      </p:pic>
      <p:pic>
        <p:nvPicPr>
          <p:cNvPr id="18433" name="Picture 1" descr="C:\Documents and Settings\Lanos\Рабочий стол\Для сайта\Кружковая работа\Наши работы\Фото112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608512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444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B4ECF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1305</TotalTime>
  <Words>618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Девиз моей работы:</vt:lpstr>
      <vt:lpstr>Цели моей работы:</vt:lpstr>
      <vt:lpstr>Основные задачи:</vt:lpstr>
      <vt:lpstr>Презентация PowerPoint</vt:lpstr>
      <vt:lpstr>Принципы работы:</vt:lpstr>
      <vt:lpstr>В работе с детьми использую различные формы:</vt:lpstr>
      <vt:lpstr>         Сотрудничество с семьей строим по следующим направлениям:  </vt:lpstr>
      <vt:lpstr>Презентация PowerPoint</vt:lpstr>
      <vt:lpstr>работа с бумагой и картоном </vt:lpstr>
      <vt:lpstr>с природным материалом,  </vt:lpstr>
      <vt:lpstr>   работа с нитками и тканью</vt:lpstr>
      <vt:lpstr> </vt:lpstr>
      <vt:lpstr>работа с бисером</vt:lpstr>
      <vt:lpstr>Ожидаемые результаты</vt:lpstr>
      <vt:lpstr>      Оценка  планируемых результатов освоения программы 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Елена</cp:lastModifiedBy>
  <cp:revision>109</cp:revision>
  <dcterms:created xsi:type="dcterms:W3CDTF">2012-08-02T12:17:38Z</dcterms:created>
  <dcterms:modified xsi:type="dcterms:W3CDTF">2015-04-09T18:04:53Z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