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7A4443-2CE5-4470-BB81-F08012E090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D4C17CE-979D-42CE-AF66-FF4B4FD143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908720"/>
            <a:ext cx="7406640" cy="147218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Нефтяная и газовая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промышленность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626" name="Object 0"/>
          <p:cNvGraphicFramePr>
            <a:graphicFrameLocks noChangeAspect="1"/>
          </p:cNvGraphicFramePr>
          <p:nvPr/>
        </p:nvGraphicFramePr>
        <p:xfrm>
          <a:off x="1475656" y="2420888"/>
          <a:ext cx="2736577" cy="4027415"/>
        </p:xfrm>
        <a:graphic>
          <a:graphicData uri="http://schemas.openxmlformats.org/presentationml/2006/ole">
            <p:oleObj spid="_x0000_s26626" name="Точечный рисунок" r:id="rId3" imgW="2381582" imgH="3572374" progId="Paint.Picture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580112" y="2348880"/>
          <a:ext cx="2911475" cy="4135437"/>
        </p:xfrm>
        <a:graphic>
          <a:graphicData uri="http://schemas.openxmlformats.org/presentationml/2006/ole">
            <p:oleObj spid="_x0000_s26627" name="Точечный рисунок" r:id="rId4" imgW="1905266" imgH="2866667" progId="Paint.Picture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i="1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     • Выявить особенности размещения нефтяной и газовой промышленности России.</a:t>
            </a:r>
            <a:br>
              <a:rPr lang="ru-RU" dirty="0" smtClean="0"/>
            </a:br>
            <a:r>
              <a:rPr lang="ru-RU" dirty="0" smtClean="0"/>
              <a:t>      • Определить значение нефтяной и газовой промышленности в экономике страны.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 smtClean="0">
                <a:solidFill>
                  <a:schemeClr val="accent3"/>
                </a:solidFill>
              </a:rPr>
              <a:t>  Проверка домашнего задания:</a:t>
            </a:r>
            <a:endParaRPr lang="ru-RU" b="1" i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      </a:t>
            </a:r>
            <a:r>
              <a:rPr lang="ru-RU" b="1" dirty="0" smtClean="0"/>
              <a:t>1.</a:t>
            </a:r>
            <a:r>
              <a:rPr lang="ru-RU" dirty="0" smtClean="0"/>
              <a:t> Что такое межотраслевой комплекс?</a:t>
            </a:r>
            <a:br>
              <a:rPr lang="ru-RU" dirty="0" smtClean="0"/>
            </a:br>
            <a:r>
              <a:rPr lang="ru-RU" dirty="0" smtClean="0"/>
              <a:t>      </a:t>
            </a:r>
            <a:r>
              <a:rPr lang="ru-RU" b="1" dirty="0" smtClean="0"/>
              <a:t>2.</a:t>
            </a:r>
            <a:r>
              <a:rPr lang="ru-RU" dirty="0" smtClean="0"/>
              <a:t> Какова структура топливной промышленности?</a:t>
            </a:r>
            <a:br>
              <a:rPr lang="ru-RU" dirty="0" smtClean="0"/>
            </a:br>
            <a:r>
              <a:rPr lang="ru-RU" dirty="0" smtClean="0"/>
              <a:t>      </a:t>
            </a:r>
            <a:r>
              <a:rPr lang="ru-RU" b="1" dirty="0" smtClean="0"/>
              <a:t>3.</a:t>
            </a:r>
            <a:r>
              <a:rPr lang="ru-RU" dirty="0" smtClean="0"/>
              <a:t> Дайте прогноз развития топливной промышленности до 2030 г.</a:t>
            </a:r>
            <a:br>
              <a:rPr lang="ru-RU" dirty="0" smtClean="0"/>
            </a:br>
            <a:r>
              <a:rPr lang="ru-RU" dirty="0" smtClean="0"/>
              <a:t>      </a:t>
            </a:r>
            <a:r>
              <a:rPr lang="ru-RU" b="1" dirty="0" smtClean="0"/>
              <a:t>4.</a:t>
            </a:r>
            <a:r>
              <a:rPr lang="ru-RU" dirty="0" smtClean="0"/>
              <a:t> Дайте сравнительную характеристику Южно-Якутского и Кузнецкого каменноугольных бассейнов.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316416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      </a:t>
            </a:r>
            <a:r>
              <a:rPr lang="ru-RU" sz="4900" b="1" i="1" dirty="0" smtClean="0">
                <a:solidFill>
                  <a:schemeClr val="accent3"/>
                </a:solidFill>
              </a:rPr>
              <a:t>Изучение нового материала:</a:t>
            </a:r>
            <a:r>
              <a:rPr lang="ru-RU" sz="4400" dirty="0" smtClean="0">
                <a:solidFill>
                  <a:schemeClr val="accent3"/>
                </a:solidFill>
              </a:rPr>
              <a:t/>
            </a:r>
            <a:br>
              <a:rPr lang="ru-RU" sz="4400" dirty="0" smtClean="0">
                <a:solidFill>
                  <a:schemeClr val="accent3"/>
                </a:solidFill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80728"/>
            <a:ext cx="4104456" cy="52676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3"/>
                </a:solidFill>
              </a:rPr>
              <a:t>Характеристики </a:t>
            </a:r>
            <a:r>
              <a:rPr lang="ru-RU" b="1" i="1" dirty="0" smtClean="0">
                <a:solidFill>
                  <a:schemeClr val="accent3"/>
                </a:solidFill>
              </a:rPr>
              <a:t>нефти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Нефть – горючая маслянистая жидкость.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важнейших характеристик 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плотность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нефти: различают лёгкую, среднюю и тяжёлую нефть.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специалистов важны и такие показатели, как температура начала кипения (+28 град.) и температура вспышки (35-120 град.)</a:t>
            </a:r>
          </a:p>
          <a:p>
            <a:endParaRPr lang="ru-RU" b="1" i="1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3284984"/>
            <a:ext cx="4211960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Нефть классифицируют 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содержанию серы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на: малосернистые (до 0,5%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сернистые (0,5 – 2%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высокосернистые (свыше 2%).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Путём перегонки из Нефти получают бензин, реактивное топливо, керосин, дизельное топливо, мазут.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004048" y="908720"/>
          <a:ext cx="3671639" cy="2195882"/>
        </p:xfrm>
        <a:graphic>
          <a:graphicData uri="http://schemas.openxmlformats.org/presentationml/2006/ole">
            <p:oleObj spid="_x0000_s39938" name="Точечный рисунок" r:id="rId3" imgW="2476190" imgH="1390844" progId="Paint.Picture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885237" cy="6350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Нефтеперерабатывающие заводы</a:t>
            </a:r>
            <a:endParaRPr lang="ru-RU" sz="48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24" name="Object 0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95536" y="1196752"/>
          <a:ext cx="4371975" cy="3279775"/>
        </p:xfrm>
        <a:graphic>
          <a:graphicData uri="http://schemas.openxmlformats.org/presentationml/2006/ole">
            <p:oleObj spid="_x0000_s40962" name="Точечный рисунок" r:id="rId3" imgW="4571429" imgH="3428571" progId="Paint.Picture">
              <p:embed/>
            </p:oleObj>
          </a:graphicData>
        </a:graphic>
      </p:graphicFrame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9313" y="1052736"/>
            <a:ext cx="4371975" cy="51988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Нефтеперерабатывающая промышленность – отрасль обрабатывающей промышленности, производящая из сырой нефти нефтепродукты.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Нефтепродукты – смеси углеводородов, а также индивидуальные химические соединения, получаемые из нефти и нефтяных газов. Используются в качестве топлив, смазывающих и электроизоляционных материалов, растворителей, дорожных покрытий, нефтехимического сырья и т.д.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653136"/>
            <a:ext cx="4464496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числе крупнейших НПЗ России – Нижнекамский нефтеперерабатывающий завод.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32656"/>
            <a:ext cx="7696200" cy="7874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Транспортировка нефти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7" y="1124744"/>
            <a:ext cx="4675312" cy="512683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Протяженность нефтепроводов России – 48 тыс. км. Центр нефтепроводной системы – Альметьевск (начало нефтепровода «Дружба»). От него расходятся линии на восток (до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Ангарска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северо-запад (до Санкт-Петербурга и Кириши), запад (до Бреста), юго-запад (до Новороссийска – крупного нефтеналивного порта России).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  <p:graphicFrame>
        <p:nvGraphicFramePr>
          <p:cNvPr id="53248" name="Object 0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1052736"/>
          <a:ext cx="4371975" cy="3279775"/>
        </p:xfrm>
        <a:graphic>
          <a:graphicData uri="http://schemas.openxmlformats.org/presentationml/2006/ole">
            <p:oleObj spid="_x0000_s41986" name="Точечный рисунок" r:id="rId3" imgW="2857899" imgH="2142857" progId="Paint.Picture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293096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Срок службы нефтепровода – 33 года. около 70% нефтепроводов сильно изношены, что приводит к авариям на них. А это небезопасно для окружающей среды и людей.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Газовая промышленность</a:t>
            </a:r>
            <a:r>
              <a:rPr lang="ru-RU" sz="5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47800"/>
            <a:ext cx="7962088" cy="4800600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запасам и добыче газа Россия занимает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первое место в мире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Разведано более 700 месторождений.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Главные газодобывающие базы: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Западная Сибирь (север) – 92% всей добычи (извлечено лишь 6% запасов!)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Оренбургско-Астраханская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6% общероссийской добычи, газ содержит много примесей и нуждается в очистке. В районах добычи построены крупные газоперерабатывающие комплексы.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Тимано-Печорский бассейн – 1% добычи.</a:t>
            </a:r>
          </a:p>
          <a:p>
            <a:pPr>
              <a:buFont typeface="Wingdings" pitchFamily="2" charset="2"/>
              <a:buNone/>
            </a:pPr>
            <a:endParaRPr lang="ru-RU" sz="1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260648"/>
            <a:ext cx="8885237" cy="7874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Транспортировка газа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4745"/>
            <a:ext cx="5796136" cy="47525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России создана единая газопроводная система, по которой передаётся газ от Уренгоя и Оренбурга (основных центров) к потребителям. </a:t>
            </a:r>
          </a:p>
          <a:p>
            <a:pPr>
              <a:lnSpc>
                <a:spcPct val="90000"/>
              </a:lnSpc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Газопроводы: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«Сияние Севера» - через север России к странам СНГ на западе; «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поток» - через Черное море в Турцию.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Разрабатываются проекты транспортировки газа из Иркутской обл. в Монголию, Японию, Китай, Ю.Корею.</a:t>
            </a:r>
          </a:p>
          <a:p>
            <a:pPr>
              <a:lnSpc>
                <a:spcPct val="90000"/>
              </a:lnSpc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процессе добычи много газа сгорает (см. фото), что дает дополнительный выброс углекислого газа в атмосферу. Газовые факелы над Западной Сибирью видны даже из космоса.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dirty="0">
              <a:latin typeface="Arial" charset="0"/>
            </a:endParaRPr>
          </a:p>
        </p:txBody>
      </p:sp>
      <p:graphicFrame>
        <p:nvGraphicFramePr>
          <p:cNvPr id="54272" name="Object 0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5868144" y="1196752"/>
          <a:ext cx="3092447" cy="4392488"/>
        </p:xfrm>
        <a:graphic>
          <a:graphicData uri="http://schemas.openxmlformats.org/presentationml/2006/ole">
            <p:oleObj spid="_x0000_s43010" name="Точечный рисунок" r:id="rId3" imgW="1905266" imgH="2866667" progId="Paint.Picture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0"/>
            <a:ext cx="8791575" cy="1092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Проблемы отраслей.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1052736"/>
            <a:ext cx="8896350" cy="5198839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Основная часть топливных ресурсов сосредоточена на востоке Росси, тогда как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потребители находятся на западе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Главными бассейнами нефти и газа Являются Западная Сибирь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Урало-Поволжье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Для отрасли характерны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большие затраты на добычу топлива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 50% добываемой нефти и около 70% газа экспортируется.  Между тем,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выгоднее экспортировать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сырьё, а готовую продукцию – например,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нефтепродукты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Существующие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НПЗ в России требуют реконструкции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 как оборудование на них старое, поэтому глубина переработки нефти составляет лишь 72%, а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нефтепродуктов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не соответствует мировым стандартам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Предприятия топливной промышленности являются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сильными загрязнителями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окружающей среды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поэтому необходимо пересмотреть экологическую политику в районах добычи.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</TotalTime>
  <Words>410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Солнцестояние</vt:lpstr>
      <vt:lpstr>Точечный рисунок</vt:lpstr>
      <vt:lpstr>Нефтяная и газовая промышленность</vt:lpstr>
      <vt:lpstr>Цели урока:</vt:lpstr>
      <vt:lpstr>  Проверка домашнего задания:</vt:lpstr>
      <vt:lpstr>      Изучение нового материала: </vt:lpstr>
      <vt:lpstr>Нефтеперерабатывающие заводы</vt:lpstr>
      <vt:lpstr>Транспортировка нефти </vt:lpstr>
      <vt:lpstr>Газовая промышленность </vt:lpstr>
      <vt:lpstr>Транспортировка газа</vt:lpstr>
      <vt:lpstr>Проблемы отраслей.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Нефтяная и газовая промышленность</dc:title>
  <dc:creator>admin</dc:creator>
  <cp:lastModifiedBy>admin</cp:lastModifiedBy>
  <cp:revision>3</cp:revision>
  <dcterms:created xsi:type="dcterms:W3CDTF">2013-01-27T19:37:17Z</dcterms:created>
  <dcterms:modified xsi:type="dcterms:W3CDTF">2013-01-27T19:56:37Z</dcterms:modified>
</cp:coreProperties>
</file>