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71" r:id="rId4"/>
    <p:sldId id="272" r:id="rId5"/>
    <p:sldId id="268" r:id="rId6"/>
    <p:sldId id="274" r:id="rId7"/>
    <p:sldId id="269" r:id="rId8"/>
    <p:sldId id="270" r:id="rId9"/>
    <p:sldId id="273" r:id="rId10"/>
    <p:sldId id="276" r:id="rId11"/>
    <p:sldId id="277" r:id="rId12"/>
    <p:sldId id="278" r:id="rId13"/>
    <p:sldId id="261" r:id="rId14"/>
    <p:sldId id="27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12468-FBE8-4E15-B71D-6CC985866EBD}" type="datetimeFigureOut">
              <a:rPr lang="ru-RU"/>
              <a:pPr>
                <a:defRPr/>
              </a:pPr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8EE43-FBD3-4CE2-BF5B-931710E8C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80855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6CB4D-14D8-42E0-A126-EEBD6AE80257}" type="datetimeFigureOut">
              <a:rPr lang="ru-RU"/>
              <a:pPr>
                <a:defRPr/>
              </a:pPr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013AB-0302-4DF7-85CC-D3B776FD8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697520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1E8DC-B8BE-4AB8-B1F9-1C80865DAFFD}" type="datetimeFigureOut">
              <a:rPr lang="ru-RU"/>
              <a:pPr>
                <a:defRPr/>
              </a:pPr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6F563-D12F-47AF-977C-CF1A3E8BC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641250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66E17-9B2D-4411-83A8-AA83638E5BFC}" type="datetimeFigureOut">
              <a:rPr lang="ru-RU"/>
              <a:pPr>
                <a:defRPr/>
              </a:pPr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3FD31-185E-4F8D-A1A5-381BF5E5BF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46151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806BD-336B-4512-A5FE-B27A5D695F28}" type="datetimeFigureOut">
              <a:rPr lang="ru-RU"/>
              <a:pPr>
                <a:defRPr/>
              </a:pPr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D5A6F-3C61-4846-BE6A-13D0B6EE9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952476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E4F0D-9580-4E72-A531-030C1B61397F}" type="datetimeFigureOut">
              <a:rPr lang="ru-RU"/>
              <a:pPr>
                <a:defRPr/>
              </a:pPr>
              <a:t>28.02.2012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61D49-C226-42C9-8955-234703CBF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380941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E716F-DFEC-46A5-9C45-349139B21D8C}" type="datetimeFigureOut">
              <a:rPr lang="ru-RU"/>
              <a:pPr>
                <a:defRPr/>
              </a:pPr>
              <a:t>28.02.2012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5CDB3-B30B-49A6-8AB8-4358D7C033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1333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5144A-9658-415A-AA5F-2D5689E47820}" type="datetimeFigureOut">
              <a:rPr lang="ru-RU"/>
              <a:pPr>
                <a:defRPr/>
              </a:pPr>
              <a:t>28.02.2012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E4A4-C1B7-4C89-8059-B9A396094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417450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466F5-063B-4F38-8BBA-716B687A3EC8}" type="datetimeFigureOut">
              <a:rPr lang="ru-RU"/>
              <a:pPr>
                <a:defRPr/>
              </a:pPr>
              <a:t>28.02.2012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5581F-0ACF-4E5F-AF5F-D4F230B96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976022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39EAC-371E-40B2-97BB-BB0644C9E5D9}" type="datetimeFigureOut">
              <a:rPr lang="ru-RU"/>
              <a:pPr>
                <a:defRPr/>
              </a:pPr>
              <a:t>28.02.2012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EBB8C-96BB-4E40-9202-1B77F164C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424231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8E6C1-3E38-4678-A949-61FBEBF57489}" type="datetimeFigureOut">
              <a:rPr lang="ru-RU"/>
              <a:pPr>
                <a:defRPr/>
              </a:pPr>
              <a:t>28.02.2012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D2E7B-634A-47CD-833F-A5D5C52A9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87154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E5F2B3-6C9B-49A7-BAE5-33E49207B048}" type="datetimeFigureOut">
              <a:rPr lang="ru-RU"/>
              <a:pPr>
                <a:defRPr/>
              </a:pPr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A8FC64-292C-48AC-A080-599C03E732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5357813"/>
            <a:ext cx="9144000" cy="15001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Куб 3"/>
          <p:cNvSpPr/>
          <p:nvPr/>
        </p:nvSpPr>
        <p:spPr>
          <a:xfrm rot="655611">
            <a:off x="684215" y="316615"/>
            <a:ext cx="782677" cy="866360"/>
          </a:xfrm>
          <a:prstGeom prst="cube">
            <a:avLst/>
          </a:prstGeom>
          <a:solidFill>
            <a:srgbClr val="F35F0D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</a:p>
        </p:txBody>
      </p:sp>
      <p:sp>
        <p:nvSpPr>
          <p:cNvPr id="6" name="Куб 5"/>
          <p:cNvSpPr/>
          <p:nvPr/>
        </p:nvSpPr>
        <p:spPr>
          <a:xfrm rot="341114">
            <a:off x="4136186" y="309105"/>
            <a:ext cx="871627" cy="848676"/>
          </a:xfrm>
          <a:prstGeom prst="cub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</a:p>
        </p:txBody>
      </p:sp>
      <p:sp>
        <p:nvSpPr>
          <p:cNvPr id="8" name="Куб 7"/>
          <p:cNvSpPr/>
          <p:nvPr/>
        </p:nvSpPr>
        <p:spPr>
          <a:xfrm rot="21057848">
            <a:off x="1462854" y="401362"/>
            <a:ext cx="772567" cy="889815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</a:p>
        </p:txBody>
      </p:sp>
      <p:sp>
        <p:nvSpPr>
          <p:cNvPr id="10" name="Куб 9"/>
          <p:cNvSpPr/>
          <p:nvPr/>
        </p:nvSpPr>
        <p:spPr>
          <a:xfrm rot="197207">
            <a:off x="4611167" y="1246244"/>
            <a:ext cx="806791" cy="90335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</a:p>
        </p:txBody>
      </p:sp>
      <p:sp>
        <p:nvSpPr>
          <p:cNvPr id="11" name="Куб 10"/>
          <p:cNvSpPr/>
          <p:nvPr/>
        </p:nvSpPr>
        <p:spPr>
          <a:xfrm rot="21401251">
            <a:off x="7771841" y="2996402"/>
            <a:ext cx="967218" cy="1111133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Куб 11"/>
          <p:cNvSpPr/>
          <p:nvPr/>
        </p:nvSpPr>
        <p:spPr>
          <a:xfrm rot="235563">
            <a:off x="2218010" y="308380"/>
            <a:ext cx="867214" cy="850126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15" name="Куб 14"/>
          <p:cNvSpPr/>
          <p:nvPr/>
        </p:nvSpPr>
        <p:spPr>
          <a:xfrm rot="21203102">
            <a:off x="4955911" y="389834"/>
            <a:ext cx="801761" cy="769998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</a:p>
        </p:txBody>
      </p:sp>
      <p:sp>
        <p:nvSpPr>
          <p:cNvPr id="16" name="Куб 15"/>
          <p:cNvSpPr/>
          <p:nvPr/>
        </p:nvSpPr>
        <p:spPr>
          <a:xfrm rot="151644">
            <a:off x="2777687" y="1264386"/>
            <a:ext cx="713405" cy="863419"/>
          </a:xfrm>
          <a:prstGeom prst="cube">
            <a:avLst/>
          </a:prstGeom>
          <a:solidFill>
            <a:srgbClr val="246E2D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Куб 17"/>
          <p:cNvSpPr/>
          <p:nvPr/>
        </p:nvSpPr>
        <p:spPr>
          <a:xfrm rot="21271195">
            <a:off x="5878750" y="414053"/>
            <a:ext cx="854906" cy="798765"/>
          </a:xfrm>
          <a:prstGeom prst="cub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Куб 6"/>
          <p:cNvSpPr/>
          <p:nvPr/>
        </p:nvSpPr>
        <p:spPr>
          <a:xfrm>
            <a:off x="3172109" y="268327"/>
            <a:ext cx="838539" cy="808704"/>
          </a:xfrm>
          <a:prstGeom prst="cube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</a:p>
        </p:txBody>
      </p:sp>
      <p:sp>
        <p:nvSpPr>
          <p:cNvPr id="5" name="Куб 4"/>
          <p:cNvSpPr/>
          <p:nvPr/>
        </p:nvSpPr>
        <p:spPr>
          <a:xfrm rot="21393800">
            <a:off x="3614436" y="1330254"/>
            <a:ext cx="846461" cy="794660"/>
          </a:xfrm>
          <a:prstGeom prst="cube">
            <a:avLst/>
          </a:prstGeom>
          <a:solidFill>
            <a:srgbClr val="C7D63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42875" y="6634163"/>
            <a:ext cx="1195388" cy="2460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http://aida.ucoz.ru</a:t>
            </a:r>
            <a:endParaRPr lang="ru-RU" sz="1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Куб 19"/>
          <p:cNvSpPr/>
          <p:nvPr/>
        </p:nvSpPr>
        <p:spPr>
          <a:xfrm rot="21390620">
            <a:off x="6821415" y="343955"/>
            <a:ext cx="921981" cy="861756"/>
          </a:xfrm>
          <a:prstGeom prst="cube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</a:p>
        </p:txBody>
      </p:sp>
      <p:sp>
        <p:nvSpPr>
          <p:cNvPr id="22" name="Куб 21"/>
          <p:cNvSpPr/>
          <p:nvPr/>
        </p:nvSpPr>
        <p:spPr>
          <a:xfrm>
            <a:off x="4950157" y="3073626"/>
            <a:ext cx="799700" cy="996991"/>
          </a:xfrm>
          <a:prstGeom prst="cube">
            <a:avLst/>
          </a:prstGeom>
          <a:solidFill>
            <a:srgbClr val="00569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</a:p>
        </p:txBody>
      </p:sp>
      <p:sp>
        <p:nvSpPr>
          <p:cNvPr id="24" name="Куб 23"/>
          <p:cNvSpPr/>
          <p:nvPr/>
        </p:nvSpPr>
        <p:spPr>
          <a:xfrm>
            <a:off x="3455350" y="3083907"/>
            <a:ext cx="785818" cy="1050644"/>
          </a:xfrm>
          <a:prstGeom prst="cube">
            <a:avLst/>
          </a:prstGeom>
          <a:solidFill>
            <a:srgbClr val="F35F0D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</a:p>
        </p:txBody>
      </p:sp>
      <p:sp>
        <p:nvSpPr>
          <p:cNvPr id="30" name="Куб 29"/>
          <p:cNvSpPr/>
          <p:nvPr/>
        </p:nvSpPr>
        <p:spPr>
          <a:xfrm>
            <a:off x="728420" y="2888073"/>
            <a:ext cx="962374" cy="1149610"/>
          </a:xfrm>
          <a:prstGeom prst="cub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</a:p>
        </p:txBody>
      </p:sp>
      <p:sp>
        <p:nvSpPr>
          <p:cNvPr id="32" name="Куб 31"/>
          <p:cNvSpPr/>
          <p:nvPr/>
        </p:nvSpPr>
        <p:spPr>
          <a:xfrm rot="197207">
            <a:off x="1747616" y="3098103"/>
            <a:ext cx="879308" cy="88662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33" name="Куб 32"/>
          <p:cNvSpPr/>
          <p:nvPr/>
        </p:nvSpPr>
        <p:spPr>
          <a:xfrm rot="21362089">
            <a:off x="2562031" y="3103667"/>
            <a:ext cx="902976" cy="985260"/>
          </a:xfrm>
          <a:prstGeom prst="cub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</a:p>
        </p:txBody>
      </p:sp>
      <p:sp>
        <p:nvSpPr>
          <p:cNvPr id="34" name="Куб 33"/>
          <p:cNvSpPr/>
          <p:nvPr/>
        </p:nvSpPr>
        <p:spPr>
          <a:xfrm rot="21445063">
            <a:off x="4200240" y="3137062"/>
            <a:ext cx="694617" cy="875595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35" name="Куб 34"/>
          <p:cNvSpPr/>
          <p:nvPr/>
        </p:nvSpPr>
        <p:spPr>
          <a:xfrm rot="21390620">
            <a:off x="5831156" y="3039397"/>
            <a:ext cx="852493" cy="1070921"/>
          </a:xfrm>
          <a:prstGeom prst="cube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</a:t>
            </a:r>
          </a:p>
        </p:txBody>
      </p:sp>
      <p:sp>
        <p:nvSpPr>
          <p:cNvPr id="36" name="Куб 35"/>
          <p:cNvSpPr/>
          <p:nvPr/>
        </p:nvSpPr>
        <p:spPr>
          <a:xfrm rot="235563">
            <a:off x="1734899" y="4374443"/>
            <a:ext cx="935609" cy="132038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</a:p>
        </p:txBody>
      </p:sp>
      <p:sp>
        <p:nvSpPr>
          <p:cNvPr id="37" name="Куб 36"/>
          <p:cNvSpPr/>
          <p:nvPr/>
        </p:nvSpPr>
        <p:spPr>
          <a:xfrm rot="21390620">
            <a:off x="2898860" y="4396625"/>
            <a:ext cx="862006" cy="1303657"/>
          </a:xfrm>
          <a:prstGeom prst="cube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</p:txBody>
      </p:sp>
      <p:sp>
        <p:nvSpPr>
          <p:cNvPr id="40" name="Куб 39"/>
          <p:cNvSpPr/>
          <p:nvPr/>
        </p:nvSpPr>
        <p:spPr>
          <a:xfrm>
            <a:off x="3799742" y="4424067"/>
            <a:ext cx="1042698" cy="1215023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62288" y="6308725"/>
            <a:ext cx="5989637" cy="228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4" name="Куб 43"/>
          <p:cNvSpPr/>
          <p:nvPr/>
        </p:nvSpPr>
        <p:spPr>
          <a:xfrm rot="21393800">
            <a:off x="6760993" y="3059101"/>
            <a:ext cx="977739" cy="1031516"/>
          </a:xfrm>
          <a:prstGeom prst="cube">
            <a:avLst/>
          </a:prstGeom>
          <a:solidFill>
            <a:srgbClr val="C7D63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</a:p>
        </p:txBody>
      </p:sp>
      <p:sp>
        <p:nvSpPr>
          <p:cNvPr id="45" name="Куб 44"/>
          <p:cNvSpPr/>
          <p:nvPr/>
        </p:nvSpPr>
        <p:spPr>
          <a:xfrm rot="197207">
            <a:off x="4877601" y="4448627"/>
            <a:ext cx="892655" cy="1252121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</a:p>
        </p:txBody>
      </p:sp>
      <p:sp>
        <p:nvSpPr>
          <p:cNvPr id="46" name="Куб 45"/>
          <p:cNvSpPr/>
          <p:nvPr/>
        </p:nvSpPr>
        <p:spPr>
          <a:xfrm rot="655611">
            <a:off x="131962" y="3128459"/>
            <a:ext cx="498818" cy="630009"/>
          </a:xfrm>
          <a:prstGeom prst="cube">
            <a:avLst/>
          </a:prstGeom>
          <a:solidFill>
            <a:srgbClr val="F35F0D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Куб 46"/>
          <p:cNvSpPr/>
          <p:nvPr/>
        </p:nvSpPr>
        <p:spPr>
          <a:xfrm rot="655611">
            <a:off x="6018346" y="4934175"/>
            <a:ext cx="631564" cy="751936"/>
          </a:xfrm>
          <a:prstGeom prst="cube">
            <a:avLst/>
          </a:prstGeom>
          <a:solidFill>
            <a:srgbClr val="F35F0D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85" name="Picture 3" descr="C:\Users\User\Pictures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813" y="4119563"/>
            <a:ext cx="2752725" cy="218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395288" y="620713"/>
            <a:ext cx="7772400" cy="3794125"/>
          </a:xfrm>
        </p:spPr>
        <p:txBody>
          <a:bodyPr/>
          <a:lstStyle/>
          <a:p>
            <a:r>
              <a:rPr lang="ru-RU" sz="5400" smtClean="0">
                <a:solidFill>
                  <a:srgbClr val="002060"/>
                </a:solidFill>
              </a:rPr>
              <a:t>Настоящий друг думает не о своих интересах, а о том, как помочь товарищу.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5046663"/>
            <a:ext cx="9255126" cy="181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3" descr="C:\Users\User\Pictures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451225"/>
            <a:ext cx="314325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7211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5" y="5046663"/>
            <a:ext cx="9255125" cy="181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72025"/>
          </a:xfrm>
        </p:spPr>
        <p:txBody>
          <a:bodyPr/>
          <a:lstStyle/>
          <a:p>
            <a:r>
              <a:rPr lang="ru-RU" sz="7200" smtClean="0">
                <a:solidFill>
                  <a:srgbClr val="002060"/>
                </a:solidFill>
              </a:rPr>
              <a:t>Настоящий друг должен быть </a:t>
            </a:r>
            <a:br>
              <a:rPr lang="ru-RU" sz="7200" smtClean="0">
                <a:solidFill>
                  <a:srgbClr val="002060"/>
                </a:solidFill>
              </a:rPr>
            </a:br>
            <a:r>
              <a:rPr lang="ru-RU" sz="7200" smtClean="0">
                <a:solidFill>
                  <a:srgbClr val="002060"/>
                </a:solidFill>
              </a:rPr>
              <a:t>бескорыстным.</a:t>
            </a:r>
          </a:p>
        </p:txBody>
      </p:sp>
      <p:pic>
        <p:nvPicPr>
          <p:cNvPr id="512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1500" y="4149725"/>
            <a:ext cx="3140075" cy="2498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42626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5" y="5046663"/>
            <a:ext cx="9255125" cy="181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72025"/>
          </a:xfrm>
        </p:spPr>
        <p:txBody>
          <a:bodyPr/>
          <a:lstStyle/>
          <a:p>
            <a:r>
              <a:rPr lang="ru-RU" sz="8000" smtClean="0">
                <a:solidFill>
                  <a:srgbClr val="002060"/>
                </a:solidFill>
              </a:rPr>
              <a:t>Настоящий друг познается в беде.</a:t>
            </a:r>
          </a:p>
        </p:txBody>
      </p:sp>
      <p:pic>
        <p:nvPicPr>
          <p:cNvPr id="614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1500" y="4149725"/>
            <a:ext cx="3140075" cy="2498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6083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433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3141663"/>
            <a:ext cx="7681913" cy="3040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98625" y="1111250"/>
            <a:ext cx="7416800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«Мы вместе,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Мы друзья</a:t>
            </a:r>
            <a:r>
              <a:rPr lang="ru-RU" sz="5400" b="1" i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!»</a:t>
            </a:r>
            <a:endParaRPr lang="ru-RU" sz="5400" dirty="0">
              <a:latin typeface="+mn-lt"/>
              <a:cs typeface="+mn-cs"/>
            </a:endParaRPr>
          </a:p>
        </p:txBody>
      </p:sp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282575"/>
            <a:ext cx="2079625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5" y="5046663"/>
            <a:ext cx="9255125" cy="181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1500" y="4149725"/>
            <a:ext cx="3140075" cy="2498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5365" name="Прямоугольник 3"/>
          <p:cNvSpPr>
            <a:spLocks noChangeArrowheads="1"/>
          </p:cNvSpPr>
          <p:nvPr/>
        </p:nvSpPr>
        <p:spPr bwMode="auto">
          <a:xfrm>
            <a:off x="1116013" y="263525"/>
            <a:ext cx="4572000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/>
              <a:t>Если с другом вышел в путь,</a:t>
            </a:r>
          </a:p>
          <a:p>
            <a:r>
              <a:rPr lang="ru-RU" sz="2800"/>
              <a:t>Если с другом вышел в путь -</a:t>
            </a:r>
          </a:p>
          <a:p>
            <a:r>
              <a:rPr lang="ru-RU" sz="2800"/>
              <a:t>Веселей дорога! </a:t>
            </a:r>
          </a:p>
          <a:p>
            <a:r>
              <a:rPr lang="ru-RU" sz="2800"/>
              <a:t>Без друзей меня чуть - чуть</a:t>
            </a:r>
          </a:p>
          <a:p>
            <a:r>
              <a:rPr lang="ru-RU" sz="2800"/>
              <a:t>Без друзей меня чуть - чуть</a:t>
            </a:r>
          </a:p>
          <a:p>
            <a:r>
              <a:rPr lang="ru-RU" sz="2800"/>
              <a:t>А с друзьями много!</a:t>
            </a:r>
          </a:p>
          <a:p>
            <a:r>
              <a:rPr lang="ru-RU" sz="2800"/>
              <a:t>Что мне снег, что мне зной,</a:t>
            </a:r>
          </a:p>
          <a:p>
            <a:r>
              <a:rPr lang="ru-RU" sz="2800"/>
              <a:t>Что мне дождик проливной,</a:t>
            </a:r>
          </a:p>
          <a:p>
            <a:r>
              <a:rPr lang="ru-RU" sz="2800"/>
              <a:t>Когда мои друзья со мной!</a:t>
            </a:r>
          </a:p>
          <a:p>
            <a:r>
              <a:rPr lang="ru-RU" sz="2800"/>
              <a:t>Что мне снег, что мне зной,</a:t>
            </a:r>
          </a:p>
          <a:p>
            <a:r>
              <a:rPr lang="ru-RU" sz="2800"/>
              <a:t>Что мне дождик проливной ,</a:t>
            </a:r>
          </a:p>
          <a:p>
            <a:r>
              <a:rPr lang="ru-RU" sz="2800"/>
              <a:t>Когда мои друзья со мной!</a:t>
            </a:r>
          </a:p>
          <a:p>
            <a:endParaRPr lang="ru-RU" sz="28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576388"/>
            <a:ext cx="8229600" cy="26638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600" b="1" i="1" dirty="0" smtClean="0">
                <a:solidFill>
                  <a:schemeClr val="accent4">
                    <a:lumMod val="50000"/>
                  </a:schemeClr>
                </a:solidFill>
              </a:rPr>
              <a:t>«Нет </a:t>
            </a:r>
            <a:r>
              <a:rPr lang="ru-RU" sz="6600" b="1" i="1" dirty="0" smtClean="0">
                <a:solidFill>
                  <a:srgbClr val="FF0000"/>
                </a:solidFill>
              </a:rPr>
              <a:t>друга</a:t>
            </a:r>
            <a:r>
              <a:rPr lang="ru-RU" sz="6600" b="1" i="1" dirty="0" smtClean="0">
                <a:solidFill>
                  <a:schemeClr val="accent4">
                    <a:lumMod val="50000"/>
                  </a:schemeClr>
                </a:solidFill>
              </a:rPr>
              <a:t> – </a:t>
            </a:r>
            <a:r>
              <a:rPr lang="ru-RU" sz="6600" b="1" i="1" dirty="0" smtClean="0">
                <a:solidFill>
                  <a:srgbClr val="00B050"/>
                </a:solidFill>
              </a:rPr>
              <a:t>ищи</a:t>
            </a:r>
            <a:r>
              <a:rPr lang="ru-RU" sz="6600" b="1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6600" b="1" i="1" dirty="0" smtClean="0">
                <a:solidFill>
                  <a:schemeClr val="accent6">
                    <a:lumMod val="75000"/>
                  </a:schemeClr>
                </a:solidFill>
              </a:rPr>
              <a:t>а </a:t>
            </a:r>
            <a:r>
              <a:rPr lang="ru-RU" sz="6600" b="1" i="1" dirty="0" smtClean="0">
                <a:solidFill>
                  <a:srgbClr val="00B050"/>
                </a:solidFill>
              </a:rPr>
              <a:t>нашел</a:t>
            </a:r>
            <a:r>
              <a:rPr lang="ru-RU" sz="6600" b="1" i="1" dirty="0" smtClean="0">
                <a:solidFill>
                  <a:schemeClr val="accent4">
                    <a:lumMod val="50000"/>
                  </a:schemeClr>
                </a:solidFill>
              </a:rPr>
              <a:t> – </a:t>
            </a:r>
            <a:r>
              <a:rPr lang="ru-RU" sz="6600" b="1" i="1" dirty="0" smtClean="0">
                <a:solidFill>
                  <a:srgbClr val="C00000"/>
                </a:solidFill>
              </a:rPr>
              <a:t>береги</a:t>
            </a:r>
            <a:r>
              <a:rPr lang="ru-RU" sz="6600" b="1" i="1" dirty="0" smtClean="0">
                <a:solidFill>
                  <a:schemeClr val="accent4">
                    <a:lumMod val="50000"/>
                  </a:schemeClr>
                </a:solidFill>
              </a:rPr>
              <a:t>!»</a:t>
            </a:r>
            <a:endParaRPr lang="ru-RU" sz="66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5157788"/>
            <a:ext cx="9144000" cy="1700212"/>
          </a:xfr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548680"/>
            <a:ext cx="6264696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Эпиграф урока: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pic>
        <p:nvPicPr>
          <p:cNvPr id="3077" name="Picture 3" descr="C:\Users\User\Pictures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4005263"/>
            <a:ext cx="3143250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5" y="5046663"/>
            <a:ext cx="9255125" cy="181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r>
              <a:rPr lang="ru-RU" sz="3600" b="1" smtClean="0">
                <a:solidFill>
                  <a:srgbClr val="002060"/>
                </a:solidFill>
              </a:rPr>
              <a:t>ПРОБЛЕМНАЯ СИТУАЦИЯ:</a:t>
            </a:r>
          </a:p>
        </p:txBody>
      </p:sp>
      <p:pic>
        <p:nvPicPr>
          <p:cNvPr id="717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1500" y="4149725"/>
            <a:ext cx="3140075" cy="2498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81820" y="1839600"/>
            <a:ext cx="7722628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Какой он,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настоящий друг?</a:t>
            </a:r>
            <a:endParaRPr lang="ru-RU" sz="72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5" y="5046663"/>
            <a:ext cx="9255125" cy="181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38163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000" dirty="0" smtClean="0">
                <a:solidFill>
                  <a:srgbClr val="002060"/>
                </a:solidFill>
              </a:rPr>
              <a:t>Дерево дружбы</a:t>
            </a:r>
            <a:endParaRPr lang="ru-RU" sz="8000" dirty="0">
              <a:solidFill>
                <a:srgbClr val="002060"/>
              </a:solidFill>
            </a:endParaRPr>
          </a:p>
        </p:txBody>
      </p:sp>
      <p:pic>
        <p:nvPicPr>
          <p:cNvPr id="819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1500" y="4149725"/>
            <a:ext cx="3140075" cy="2498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5" y="5046663"/>
            <a:ext cx="9255125" cy="181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401638" y="549275"/>
            <a:ext cx="8229600" cy="1008063"/>
          </a:xfrm>
        </p:spPr>
        <p:txBody>
          <a:bodyPr/>
          <a:lstStyle/>
          <a:p>
            <a:r>
              <a:rPr lang="ru-RU" sz="4000" smtClean="0">
                <a:solidFill>
                  <a:srgbClr val="C00000"/>
                </a:solidFill>
              </a:rPr>
              <a:t>Игра </a:t>
            </a:r>
            <a:r>
              <a:rPr lang="ru-RU" sz="4000" b="1" smtClean="0">
                <a:solidFill>
                  <a:srgbClr val="C00000"/>
                </a:solidFill>
              </a:rPr>
              <a:t>«Комплименты друг другу»</a:t>
            </a:r>
          </a:p>
        </p:txBody>
      </p:sp>
      <p:pic>
        <p:nvPicPr>
          <p:cNvPr id="922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1500" y="4149725"/>
            <a:ext cx="3140075" cy="2498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TextBox 2"/>
          <p:cNvSpPr txBox="1">
            <a:spLocks noChangeArrowheads="1"/>
          </p:cNvSpPr>
          <p:nvPr/>
        </p:nvSpPr>
        <p:spPr bwMode="auto">
          <a:xfrm>
            <a:off x="468313" y="1773238"/>
            <a:ext cx="806450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 i="1">
                <a:solidFill>
                  <a:srgbClr val="002060"/>
                </a:solidFill>
              </a:rPr>
              <a:t>Землю обогнули тоненькие нити,</a:t>
            </a:r>
          </a:p>
          <a:p>
            <a:r>
              <a:rPr lang="ru-RU" sz="4000" i="1">
                <a:solidFill>
                  <a:srgbClr val="002060"/>
                </a:solidFill>
              </a:rPr>
              <a:t>Нити параллелей и зеленых рек.</a:t>
            </a:r>
          </a:p>
          <a:p>
            <a:r>
              <a:rPr lang="ru-RU" sz="4000" i="1">
                <a:solidFill>
                  <a:srgbClr val="002060"/>
                </a:solidFill>
              </a:rPr>
              <a:t>Протяните руку, руку протяните</a:t>
            </a:r>
          </a:p>
          <a:p>
            <a:r>
              <a:rPr lang="ru-RU" sz="4000" i="1">
                <a:solidFill>
                  <a:srgbClr val="002060"/>
                </a:solidFill>
              </a:rPr>
              <a:t>Надо, чтобы в дружбу верил каждый человек.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5" y="5046663"/>
            <a:ext cx="9255125" cy="181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638" y="549275"/>
            <a:ext cx="8229600" cy="38163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000" dirty="0" smtClean="0">
                <a:solidFill>
                  <a:srgbClr val="002060"/>
                </a:solidFill>
              </a:rPr>
              <a:t>Что мешает вашей дружбе?</a:t>
            </a:r>
            <a:endParaRPr lang="ru-RU" sz="8000" dirty="0">
              <a:solidFill>
                <a:srgbClr val="002060"/>
              </a:solidFill>
            </a:endParaRPr>
          </a:p>
        </p:txBody>
      </p:sp>
      <p:pic>
        <p:nvPicPr>
          <p:cNvPr id="1024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1500" y="4149725"/>
            <a:ext cx="3140075" cy="2498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5" y="5046663"/>
            <a:ext cx="9255125" cy="181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r>
              <a:rPr lang="ru-RU" sz="3600" b="1" smtClean="0">
                <a:solidFill>
                  <a:srgbClr val="002060"/>
                </a:solidFill>
              </a:rPr>
              <a:t>Пословицы о дружбе:</a:t>
            </a:r>
          </a:p>
        </p:txBody>
      </p:sp>
      <p:pic>
        <p:nvPicPr>
          <p:cNvPr id="1126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1500" y="4149725"/>
            <a:ext cx="3140075" cy="2498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9" name="TextBox 3"/>
          <p:cNvSpPr txBox="1">
            <a:spLocks noChangeArrowheads="1"/>
          </p:cNvSpPr>
          <p:nvPr/>
        </p:nvSpPr>
        <p:spPr bwMode="auto">
          <a:xfrm>
            <a:off x="611188" y="1125538"/>
            <a:ext cx="792003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ru-RU" sz="3600" i="1">
                <a:solidFill>
                  <a:srgbClr val="800000"/>
                </a:solidFill>
              </a:rPr>
              <a:t>Один за всех, …</a:t>
            </a:r>
          </a:p>
          <a:p>
            <a:pPr>
              <a:buFont typeface="Wingdings" pitchFamily="2" charset="2"/>
              <a:buChar char="ü"/>
            </a:pPr>
            <a:r>
              <a:rPr lang="ru-RU" sz="3600" i="1">
                <a:solidFill>
                  <a:srgbClr val="800000"/>
                </a:solidFill>
              </a:rPr>
              <a:t> Нет друга- ищи, а нашел …</a:t>
            </a:r>
          </a:p>
          <a:p>
            <a:pPr>
              <a:buFont typeface="Wingdings" pitchFamily="2" charset="2"/>
              <a:buChar char="ü"/>
            </a:pPr>
            <a:r>
              <a:rPr lang="ru-RU" sz="3600" i="1">
                <a:solidFill>
                  <a:srgbClr val="800000"/>
                </a:solidFill>
              </a:rPr>
              <a:t>Друга иметь –себя не …</a:t>
            </a:r>
          </a:p>
          <a:p>
            <a:pPr>
              <a:buFont typeface="Wingdings" pitchFamily="2" charset="2"/>
              <a:buChar char="ü"/>
            </a:pPr>
            <a:r>
              <a:rPr lang="ru-RU" sz="3600" i="1">
                <a:solidFill>
                  <a:srgbClr val="800000"/>
                </a:solidFill>
              </a:rPr>
              <a:t>Друг познается  в…</a:t>
            </a:r>
          </a:p>
          <a:p>
            <a:pPr>
              <a:buFont typeface="Wingdings" pitchFamily="2" charset="2"/>
              <a:buChar char="ü"/>
            </a:pPr>
            <a:r>
              <a:rPr lang="ru-RU" sz="3600" i="1">
                <a:solidFill>
                  <a:srgbClr val="800000"/>
                </a:solidFill>
              </a:rPr>
              <a:t> Друга на деньги  не …</a:t>
            </a:r>
          </a:p>
          <a:p>
            <a:pPr>
              <a:buFont typeface="Wingdings" pitchFamily="2" charset="2"/>
              <a:buChar char="ü"/>
            </a:pPr>
            <a:r>
              <a:rPr lang="ru-RU" sz="3600" i="1">
                <a:solidFill>
                  <a:srgbClr val="800000"/>
                </a:solidFill>
              </a:rPr>
              <a:t>Не имей 100 рублей, …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5" y="5046663"/>
            <a:ext cx="9255125" cy="181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r>
              <a:rPr lang="ru-RU" sz="3600" b="1" smtClean="0">
                <a:solidFill>
                  <a:srgbClr val="002060"/>
                </a:solidFill>
              </a:rPr>
              <a:t>Пословицы о дружбе:</a:t>
            </a:r>
          </a:p>
        </p:txBody>
      </p:sp>
      <p:pic>
        <p:nvPicPr>
          <p:cNvPr id="1229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1500" y="4149725"/>
            <a:ext cx="3140075" cy="2498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188" y="1125538"/>
            <a:ext cx="8137525" cy="4522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600" i="1" dirty="0">
                <a:solidFill>
                  <a:srgbClr val="800000"/>
                </a:solidFill>
                <a:latin typeface="+mn-lt"/>
                <a:cs typeface="+mn-cs"/>
              </a:rPr>
              <a:t>Один за всех, все за одного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600" i="1" dirty="0">
                <a:solidFill>
                  <a:srgbClr val="800000"/>
                </a:solidFill>
                <a:latin typeface="+mn-lt"/>
                <a:cs typeface="+mn-cs"/>
              </a:rPr>
              <a:t>Нет друга – ищи, а нашел береги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600" i="1" dirty="0">
                <a:solidFill>
                  <a:srgbClr val="800000"/>
                </a:solidFill>
                <a:latin typeface="+mn-lt"/>
                <a:cs typeface="+mn-cs"/>
              </a:rPr>
              <a:t>Друга иметь – себя не жалеть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600" i="1" dirty="0">
                <a:solidFill>
                  <a:srgbClr val="800000"/>
                </a:solidFill>
                <a:latin typeface="+mn-lt"/>
                <a:cs typeface="+mn-cs"/>
              </a:rPr>
              <a:t>Друг познается в беде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600" i="1" dirty="0">
                <a:solidFill>
                  <a:srgbClr val="800000"/>
                </a:solidFill>
                <a:latin typeface="+mn-lt"/>
                <a:cs typeface="+mn-cs"/>
              </a:rPr>
              <a:t>Друга на деньги не купишь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600" i="1" dirty="0">
                <a:solidFill>
                  <a:srgbClr val="800000"/>
                </a:solidFill>
                <a:latin typeface="+mn-lt"/>
                <a:cs typeface="+mn-cs"/>
              </a:rPr>
              <a:t>Не имей 100 рублей, а имей сто друзей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i="1" dirty="0">
              <a:solidFill>
                <a:srgbClr val="8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5" y="5046663"/>
            <a:ext cx="9255125" cy="181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908050"/>
            <a:ext cx="8713788" cy="34575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800" dirty="0" smtClean="0">
                <a:solidFill>
                  <a:srgbClr val="002060"/>
                </a:solidFill>
              </a:rPr>
              <a:t>Правила дружбы</a:t>
            </a:r>
            <a:endParaRPr lang="ru-RU" sz="8800" dirty="0">
              <a:solidFill>
                <a:srgbClr val="002060"/>
              </a:solidFill>
            </a:endParaRPr>
          </a:p>
        </p:txBody>
      </p:sp>
      <p:pic>
        <p:nvPicPr>
          <p:cNvPr id="1331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1500" y="4149725"/>
            <a:ext cx="3140075" cy="2498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рок Настоящий друг - коп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урок Настоящий друг - копия</Template>
  <TotalTime>74</TotalTime>
  <Words>279</Words>
  <Application>Microsoft Office PowerPoint</Application>
  <PresentationFormat>Экран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Arial</vt:lpstr>
      <vt:lpstr>Wingdings</vt:lpstr>
      <vt:lpstr>урок Настоящий друг - копия</vt:lpstr>
      <vt:lpstr>Презентация PowerPoint</vt:lpstr>
      <vt:lpstr>«Нет друга – ищи, а нашел – береги!»</vt:lpstr>
      <vt:lpstr>ПРОБЛЕМНАЯ СИТУАЦИЯ:</vt:lpstr>
      <vt:lpstr>Дерево дружбы</vt:lpstr>
      <vt:lpstr>Игра «Комплименты друг другу»</vt:lpstr>
      <vt:lpstr>Что мешает вашей дружбе?</vt:lpstr>
      <vt:lpstr>Пословицы о дружбе:</vt:lpstr>
      <vt:lpstr>Пословицы о дружбе:</vt:lpstr>
      <vt:lpstr>Правила дружбы</vt:lpstr>
      <vt:lpstr>Настоящий друг думает не о своих интересах, а о том, как помочь товарищу.</vt:lpstr>
      <vt:lpstr>Настоящий друг должен быть  бескорыстным.</vt:lpstr>
      <vt:lpstr>Настоящий друг познается в беде.</vt:lpstr>
      <vt:lpstr>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днс</dc:creator>
  <cp:lastModifiedBy>днс</cp:lastModifiedBy>
  <cp:revision>2</cp:revision>
  <dcterms:created xsi:type="dcterms:W3CDTF">2012-02-28T03:12:12Z</dcterms:created>
  <dcterms:modified xsi:type="dcterms:W3CDTF">2012-02-28T04:26:29Z</dcterms:modified>
</cp:coreProperties>
</file>