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3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8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6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9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2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1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5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6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7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8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5E8A2FD-BF55-4F49-BF6C-4D5B8B2236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99335C-7C7F-46EA-B24E-CCB1A201FA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B1784EB-DB4E-42AA-BAE8-57686137F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6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3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4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5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7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8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eoberry.ru/soln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stro.uni-altai.ru/lecture/files/ConstructionOfSolarSystem/GeocentricSystemOfWorl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images.astronet.ru/pubd/2003/07/10/0001191510/images/3_9_2-03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8/88/Jan_Matejko-Astronomer_Copernicus-Conversation_with_God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lipso-siberia.ru/upload/iblock/12f/12f0f13677fbb1d4933ccaecbb0febe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a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green.chat.ru/fobos.html" TargetMode="External"/><Relationship Id="rId13" Type="http://schemas.openxmlformats.org/officeDocument/2006/relationships/hyperlink" Target="http://ggreen.chat.ru/kallisto.html" TargetMode="External"/><Relationship Id="rId3" Type="http://schemas.openxmlformats.org/officeDocument/2006/relationships/hyperlink" Target="http://ggreen.chat.ru/mars.html" TargetMode="External"/><Relationship Id="rId7" Type="http://schemas.openxmlformats.org/officeDocument/2006/relationships/hyperlink" Target="http://ggreen.chat.ru/neptyn.html" TargetMode="External"/><Relationship Id="rId12" Type="http://schemas.openxmlformats.org/officeDocument/2006/relationships/hyperlink" Target="http://ggreen.chat.ru/io.html" TargetMode="External"/><Relationship Id="rId2" Type="http://schemas.openxmlformats.org/officeDocument/2006/relationships/hyperlink" Target="http://ggreen.chat.ru/zemlia.htm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ggreen.chat.ru/yran.html" TargetMode="External"/><Relationship Id="rId11" Type="http://schemas.openxmlformats.org/officeDocument/2006/relationships/hyperlink" Target="http://ggreen.chat.ru/evropa.html" TargetMode="External"/><Relationship Id="rId5" Type="http://schemas.openxmlformats.org/officeDocument/2006/relationships/hyperlink" Target="http://ggreen.chat.ru/satyrn.html" TargetMode="External"/><Relationship Id="rId15" Type="http://schemas.openxmlformats.org/officeDocument/2006/relationships/hyperlink" Target="http://ggreen.chat.ru/triton.html" TargetMode="External"/><Relationship Id="rId10" Type="http://schemas.openxmlformats.org/officeDocument/2006/relationships/hyperlink" Target="http://ggreen.chat.ru/ganemed.html" TargetMode="External"/><Relationship Id="rId4" Type="http://schemas.openxmlformats.org/officeDocument/2006/relationships/hyperlink" Target="http://ggreen.chat.ru/ypiter.html" TargetMode="External"/><Relationship Id="rId9" Type="http://schemas.openxmlformats.org/officeDocument/2006/relationships/hyperlink" Target="http://ggreen.chat.ru/supiter.html" TargetMode="External"/><Relationship Id="rId14" Type="http://schemas.openxmlformats.org/officeDocument/2006/relationships/hyperlink" Target="http://ggreen.chat.ru/titan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a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uni-altai.ru/astro-pic/pub/pic/180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a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strometric.sai.msu.ru/stump/photos_m/globe_west.jpg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а 2 из 10125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137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1052736"/>
            <a:ext cx="7632848" cy="255454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Солнечная система.  Геоцентрическая и </a:t>
            </a:r>
            <a:r>
              <a:rPr lang="ru-RU" sz="4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гелеоцентрическая</a:t>
            </a:r>
            <a: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модели устройства мира.</a:t>
            </a:r>
            <a:endParaRPr lang="ru-RU" sz="40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7890" name="Picture 2" descr="Картинка 1 из 54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8072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Картинка 4 из 7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8640"/>
            <a:ext cx="6595042" cy="6479629"/>
          </a:xfrm>
          <a:prstGeom prst="rect">
            <a:avLst/>
          </a:prstGeom>
          <a:noFill/>
        </p:spPr>
      </p:pic>
      <p:pic>
        <p:nvPicPr>
          <p:cNvPr id="38916" name="Picture 4" descr="Картинка 18 из 7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34041" t="13781" r="31918" b="15345"/>
          <a:stretch>
            <a:fillRect/>
          </a:stretch>
        </p:blipFill>
        <p:spPr bwMode="auto">
          <a:xfrm>
            <a:off x="179512" y="4005064"/>
            <a:ext cx="172819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Картинка 25 из 12125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0"/>
            <a:ext cx="6516216" cy="6895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Планеты Солнечной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25000"/>
                  </a:schemeClr>
                </a:solidFill>
              </a:rPr>
              <a:t>С точки зрения земного наблюдателя </a:t>
            </a:r>
            <a:r>
              <a:rPr lang="ru-RU" b="1" i="1" dirty="0" smtClean="0">
                <a:solidFill>
                  <a:schemeClr val="accent2">
                    <a:lumMod val="25000"/>
                  </a:schemeClr>
                </a:solidFill>
                <a:hlinkClick r:id="rId2"/>
              </a:rPr>
              <a:t>планеты </a:t>
            </a:r>
            <a:r>
              <a:rPr lang="ru-RU" b="1" i="1" dirty="0" smtClean="0">
                <a:solidFill>
                  <a:schemeClr val="accent2">
                    <a:lumMod val="25000"/>
                  </a:schemeClr>
                </a:solidFill>
              </a:rPr>
              <a:t>Солнечной системы делят на две группы. Меркурий и Венеру, которые ближе к Солнцу, чем Земля, называют нижними (внутренними) планетами ПЛАНЕТЫ ЗЕМНОЙ ГРУППЫ, а более далекие (от Марса до Нептуна) – верхними (внешними) ПЛАНЕТЫ ГИГАНТЫ.</a:t>
            </a:r>
            <a:endParaRPr lang="ru-RU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3" name="Rectangle 3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Планеты и их спутники</a:t>
            </a:r>
          </a:p>
        </p:txBody>
      </p:sp>
      <p:graphicFrame>
        <p:nvGraphicFramePr>
          <p:cNvPr id="146486" name="Group 54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640960" cy="5130920"/>
        </p:xfrm>
        <a:graphic>
          <a:graphicData uri="http://schemas.openxmlformats.org/drawingml/2006/table">
            <a:tbl>
              <a:tblPr/>
              <a:tblGrid>
                <a:gridCol w="1158364"/>
                <a:gridCol w="1335267"/>
                <a:gridCol w="1692471"/>
                <a:gridCol w="1607423"/>
                <a:gridCol w="1600618"/>
                <a:gridCol w="1246817"/>
              </a:tblGrid>
              <a:tr h="1074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ЗЕМЛЯ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МАРС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ЮПИТЕР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САТУРН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УРАН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НЕПТУН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Луна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Деймос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Фобос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Амальтея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Ганимед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Гималия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1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Европа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2"/>
                        </a:rPr>
                        <a:t>Ио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3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3"/>
                        </a:rPr>
                        <a:t>Каллисто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Лиситея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Леда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Пасифе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Cинопе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Элара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Гиперион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Мимас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Тефея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Титан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Энцелад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Гиперион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Мимас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Тефея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Титан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hlinkClick r:id="rId1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Энцелад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15"/>
                        </a:rPr>
                        <a:t>Тритон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Открытие первых планет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Древние люди знали планеты, видимые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невооруженным глазом, т.е. все внутренние и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 вплоть до Сатурна. В. Гершель открыл в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1781 Уран. Первый </a:t>
            </a: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астероид</a:t>
            </a: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обнаружил Дж. </a:t>
            </a:r>
            <a:r>
              <a:rPr lang="ru-RU" sz="2400" b="1" i="1" dirty="0" err="1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Пиацци</a:t>
            </a: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1801. Анализируя отклонения в движении Урана,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У. </a:t>
            </a:r>
            <a:r>
              <a:rPr lang="ru-RU" sz="2400" b="1" i="1" dirty="0" err="1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Леверье</a:t>
            </a: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Дж. Адамс теоретически открыли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Нептун; на вычисленном месте его обнаружил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И. Галле в 1846 году. </a:t>
            </a:r>
            <a:endParaRPr lang="ru-RU" sz="2400" dirty="0" smtClean="0">
              <a:solidFill>
                <a:schemeClr val="accent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Картинка 50 из 1212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451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980728"/>
            <a:ext cx="7560840" cy="3539430"/>
          </a:xfrm>
          <a:prstGeom prst="rect">
            <a:avLst/>
          </a:prstGeom>
          <a:solidFill>
            <a:schemeClr val="tx1">
              <a:alpha val="14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 Почти вся масса Солнечной системы (99,87%) сосредоточена в Солнце. Размером Солнце  значительно превосходит любую планету ее системы: даже Юпитер, который в 11 раз больше Земли, имеет радиус в 10 раз меньше солнечного.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Орбиты тел Солнечной системы</a:t>
            </a:r>
          </a:p>
        </p:txBody>
      </p:sp>
      <p:pic>
        <p:nvPicPr>
          <p:cNvPr id="178180" name="Picture 4" descr="i[4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628775"/>
            <a:ext cx="8569325" cy="4968875"/>
          </a:xfrm>
          <a:noFill/>
          <a:ln/>
        </p:spPr>
      </p:pic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395288" y="1772816"/>
            <a:ext cx="8521700" cy="3046988"/>
          </a:xfrm>
          <a:prstGeom prst="rect">
            <a:avLst/>
          </a:prstGeom>
          <a:solidFill>
            <a:schemeClr val="tx1">
              <a:alpha val="6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Орбиты всех тел Солнечной системы очень близки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к эллипсам. Размер и форма эллиптической орбиты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характеризуются большой полуосью эллипса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(средним расстоянием планеты от Солнца) и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эксцентриситетом, изменяющимся от е = 0 у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круговых орбит до е = 1 у предельно вытянутых.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Ближайшую к Солнцу точку орбиты называют </a:t>
            </a:r>
          </a:p>
          <a:p>
            <a:r>
              <a:rPr lang="ru-RU" sz="2400" b="1" i="1" dirty="0">
                <a:solidFill>
                  <a:srgbClr val="FFFF00"/>
                </a:solidFill>
                <a:hlinkClick r:id="rId3"/>
              </a:rPr>
              <a:t>перигелием</a:t>
            </a:r>
            <a:r>
              <a:rPr lang="ru-RU" sz="2400" b="1" i="1" dirty="0">
                <a:solidFill>
                  <a:srgbClr val="FFFF00"/>
                </a:solidFill>
              </a:rPr>
              <a:t>, а самую удаленную – афелием.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Таинственные соседи планет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0769"/>
            <a:ext cx="4038600" cy="525053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chemeClr val="accent2">
                    <a:lumMod val="25000"/>
                  </a:schemeClr>
                </a:solidFill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chemeClr val="accent2">
                    <a:lumMod val="25000"/>
                  </a:schemeClr>
                </a:solidFill>
              </a:rPr>
              <a:t>    К ним относятся небесные тела, которые  не имеют собственных орбит. Они могут покидать пределы Солнечной системы. Это - кометы, метеоры, метеориты, астероиды и болиды</a:t>
            </a:r>
          </a:p>
        </p:txBody>
      </p:sp>
      <p:pic>
        <p:nvPicPr>
          <p:cNvPr id="103432" name="Picture 8" descr="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1341438"/>
            <a:ext cx="4211637" cy="2579687"/>
          </a:xfrm>
        </p:spPr>
      </p:pic>
      <p:pic>
        <p:nvPicPr>
          <p:cNvPr id="103434" name="Picture 10" descr="0000002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4005263"/>
            <a:ext cx="2343150" cy="2592387"/>
          </a:xfrm>
          <a:noFill/>
          <a:ln/>
        </p:spPr>
      </p:pic>
      <p:pic>
        <p:nvPicPr>
          <p:cNvPr id="103437" name="Picture 13" descr="00000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3976688"/>
            <a:ext cx="1687512" cy="26209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Наша планета Земля</a:t>
            </a:r>
          </a:p>
        </p:txBody>
      </p:sp>
      <p:sp>
        <p:nvSpPr>
          <p:cNvPr id="185350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427985" y="1340768"/>
            <a:ext cx="4482654" cy="525658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B8E9A7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B8E9A7"/>
                </a:solidFill>
              </a:rPr>
              <a:t>     </a:t>
            </a:r>
            <a:r>
              <a:rPr lang="ru-RU" sz="2800" b="1" i="1" dirty="0">
                <a:solidFill>
                  <a:schemeClr val="accent2">
                    <a:lumMod val="25000"/>
                  </a:schemeClr>
                </a:solidFill>
              </a:rPr>
              <a:t>Если сравнить Солнечную систему с огромным многоквартирным домом, то только одна маленькая комнатка в этом доме обжита. Это наша  ЗЕМЛЯ. Уникальная, неповторимая жизнь на Земле возможна благодаря её удачному расположению в  Солнечной системе.</a:t>
            </a:r>
            <a:endParaRPr lang="ru-RU" sz="2400" b="1" i="1" dirty="0">
              <a:solidFill>
                <a:schemeClr val="accent2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ru-RU" sz="2400" b="1" i="1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Картинка 5 из 369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Бамбук 2'">
  <a:themeElements>
    <a:clrScheme name="Office Theme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Тема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'Бамбук 2'</Template>
  <TotalTime>13</TotalTime>
  <Words>348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оформления 'Бамбук 2'</vt:lpstr>
      <vt:lpstr>Слайд 1</vt:lpstr>
      <vt:lpstr>Слайд 2</vt:lpstr>
      <vt:lpstr>Планеты Солнечной системы</vt:lpstr>
      <vt:lpstr>Планеты и их спутники</vt:lpstr>
      <vt:lpstr>Открытие первых планет</vt:lpstr>
      <vt:lpstr>Слайд 6</vt:lpstr>
      <vt:lpstr>Орбиты тел Солнечной системы</vt:lpstr>
      <vt:lpstr>Таинственные соседи планет</vt:lpstr>
      <vt:lpstr>Наша планета Земля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2011-09-13T07:14:03Z</dcterms:created>
  <dcterms:modified xsi:type="dcterms:W3CDTF">2012-05-02T17:11:12Z</dcterms:modified>
</cp:coreProperties>
</file>