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0A74"/>
    <a:srgbClr val="00153E"/>
    <a:srgbClr val="1805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412776"/>
            <a:ext cx="782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Учимся любить себя</a:t>
            </a:r>
            <a:endParaRPr lang="ru-RU" sz="5400" b="1" cap="none" spc="0" dirty="0">
              <a:ln w="11430"/>
              <a:solidFill>
                <a:srgbClr val="18058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039380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Человек подобен дроби, 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числитель есть то, </a:t>
            </a:r>
            <a:r>
              <a:rPr lang="ru-RU" sz="2800" b="1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что он есть, 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а знаменатель – то, что он о себе думает.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</a:t>
            </a:r>
          </a:p>
          <a:p>
            <a:pPr algn="ctr"/>
            <a:r>
              <a:rPr lang="ru-RU" sz="2800" b="1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800" b="1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                    Л.Н. Толстой</a:t>
            </a:r>
            <a:endParaRPr lang="ru-RU" sz="2800" b="1" cap="none" spc="0" dirty="0">
              <a:ln w="11430"/>
              <a:solidFill>
                <a:srgbClr val="18058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92696"/>
            <a:ext cx="9144000" cy="130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69875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Этап первый</a:t>
            </a:r>
            <a:r>
              <a:rPr kumimoji="0" lang="ru-RU" sz="2800" b="1" i="1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Диагностика.</a:t>
            </a:r>
            <a:endParaRPr kumimoji="0" lang="ru-RU" sz="2800" b="1" i="0" u="none" strike="noStrike" normalizeH="0" baseline="0" dirty="0" smtClean="0">
              <a:ln w="11430"/>
              <a:solidFill>
                <a:srgbClr val="18058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Тест «Довольны ли вы собой» </a:t>
            </a:r>
            <a:r>
              <a:rPr kumimoji="0" lang="ru-RU" sz="2800" b="1" i="1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(С. Степанов)</a:t>
            </a:r>
            <a:endParaRPr kumimoji="0" lang="ru-RU" sz="2800" b="1" i="0" u="none" strike="noStrike" normalizeH="0" baseline="0" dirty="0" smtClean="0">
              <a:ln w="11430"/>
              <a:solidFill>
                <a:srgbClr val="18058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476672"/>
            <a:ext cx="84249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Более 120 баллов</a:t>
            </a:r>
            <a:r>
              <a:rPr kumimoji="0" lang="ru-RU" sz="2400" b="1" i="1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Вы исключительно довольны самим собой. Думает­ся, однако, что вам изрядно не хватает здравой самокритичности, способно­сти к реальной самооценке. Попытайтесь разобраться и оценить это обстоя­тельство с помощью друзей и близких.</a:t>
            </a:r>
            <a:endParaRPr kumimoji="0" lang="ru-RU" sz="2400" b="1" i="0" u="none" strike="noStrike" normalizeH="0" baseline="0" dirty="0" smtClean="0">
              <a:ln w="11430"/>
              <a:solidFill>
                <a:srgbClr val="18058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 60 до 120 баллов</a:t>
            </a:r>
            <a:r>
              <a:rPr kumimoji="0" lang="ru-RU" sz="2400" b="1" i="1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Вы в достаточной степени уверены в своих силах, однако вполне избавлены от крайнего самодовольства и самовлюб­ленности.</a:t>
            </a:r>
            <a:endParaRPr kumimoji="0" lang="ru-RU" sz="2400" b="1" i="0" u="none" strike="noStrike" normalizeH="0" baseline="0" dirty="0" smtClean="0">
              <a:ln w="11430"/>
              <a:solidFill>
                <a:srgbClr val="18058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Менее 60 баллов</a:t>
            </a:r>
            <a:r>
              <a:rPr kumimoji="0" lang="ru-RU" sz="2400" b="1" i="1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Вы себе не нравитесь. Возьмите себя в руки и набе­ритесь уверенности. Оглянитесь вокруг и поразмыслите - не исключено, что вы себя просто недооцениваете.</a:t>
            </a:r>
            <a:endParaRPr kumimoji="0" lang="ru-RU" sz="2400" b="1" i="0" u="none" strike="noStrike" normalizeH="0" baseline="0" dirty="0" smtClean="0">
              <a:ln w="11430"/>
              <a:solidFill>
                <a:srgbClr val="18058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660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69875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Этап второй</a:t>
            </a:r>
            <a:r>
              <a:rPr kumimoji="0" lang="ru-RU" sz="2800" b="1" i="1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Определение понятия</a:t>
            </a:r>
            <a:endParaRPr kumimoji="0" lang="ru-RU" sz="2800" b="1" i="0" u="none" strike="noStrike" normalizeH="0" baseline="0" dirty="0" smtClean="0">
              <a:ln w="11430"/>
              <a:solidFill>
                <a:srgbClr val="18058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59832" y="2132856"/>
            <a:ext cx="2952328" cy="138499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69875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strike="noStrike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Самооценка –</a:t>
            </a:r>
            <a:r>
              <a:rPr kumimoji="0" lang="ru-RU" sz="2800" b="1" i="1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это мнение человека о</a:t>
            </a:r>
            <a:endParaRPr kumimoji="0" lang="ru-RU" sz="2800" b="1" i="0" strike="noStrike" normalizeH="0" baseline="0" dirty="0" smtClean="0">
              <a:ln w="11430"/>
              <a:solidFill>
                <a:srgbClr val="18058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03848" y="1268760"/>
            <a:ext cx="2664296" cy="461665"/>
          </a:xfrm>
          <a:prstGeom prst="rect">
            <a:avLst/>
          </a:prstGeom>
          <a:noFill/>
          <a:ln w="12700">
            <a:solidFill>
              <a:srgbClr val="18058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69875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normalizeH="0" baseline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Самом себе</a:t>
            </a:r>
            <a:endParaRPr kumimoji="0" lang="ru-RU" sz="2400" b="1" i="0" strike="noStrike" normalizeH="0" baseline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56176" y="2204864"/>
            <a:ext cx="2808312" cy="1200329"/>
          </a:xfrm>
          <a:prstGeom prst="rect">
            <a:avLst/>
          </a:prstGeom>
          <a:noFill/>
          <a:ln w="9525">
            <a:solidFill>
              <a:srgbClr val="18058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69875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normalizeH="0" baseline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Своих возможностях и качествах</a:t>
            </a:r>
            <a:endParaRPr kumimoji="0" lang="ru-RU" sz="2400" b="1" i="0" strike="noStrike" normalizeH="0" baseline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2348880"/>
            <a:ext cx="2664296" cy="830997"/>
          </a:xfrm>
          <a:prstGeom prst="rect">
            <a:avLst/>
          </a:prstGeom>
          <a:noFill/>
          <a:ln w="9525">
            <a:solidFill>
              <a:srgbClr val="18058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69875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normalizeH="0" baseline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Месте среди людей</a:t>
            </a:r>
            <a:endParaRPr kumimoji="0" lang="ru-RU" sz="2400" b="1" i="0" strike="noStrike" normalizeH="0" baseline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69875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Этап третий</a:t>
            </a:r>
            <a:r>
              <a:rPr kumimoji="0" lang="ru-RU" sz="2800" b="1" i="1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normalizeH="0" baseline="0" dirty="0" smtClean="0">
                <a:ln w="11430"/>
                <a:solidFill>
                  <a:srgbClr val="18058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Выявление проблем</a:t>
            </a:r>
            <a:endParaRPr kumimoji="0" lang="ru-RU" sz="2800" b="1" i="0" u="none" strike="noStrike" normalizeH="0" baseline="0" dirty="0" smtClean="0">
              <a:ln w="11430"/>
              <a:solidFill>
                <a:srgbClr val="18058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6288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69875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strike="noStrike" normalizeH="0" baseline="0" dirty="0" smtClean="0">
                <a:ln w="11430"/>
                <a:solidFill>
                  <a:srgbClr val="180589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400" b="1" strike="noStrike" normalizeH="0" baseline="0" dirty="0" smtClean="0">
                <a:ln w="11430"/>
                <a:solidFill>
                  <a:srgbClr val="180589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80% подростков недовольны своей внешностью.</a:t>
            </a:r>
          </a:p>
          <a:p>
            <a:pPr marL="0" marR="0" lvl="0" indent="269875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n w="11430"/>
                <a:solidFill>
                  <a:srgbClr val="180589"/>
                </a:solidFill>
                <a:latin typeface="Georgia" pitchFamily="18" charset="0"/>
                <a:cs typeface="Times New Roman" pitchFamily="18" charset="0"/>
              </a:rPr>
              <a:t>2. Многие молодые люди чувствуют себя неумными.</a:t>
            </a:r>
          </a:p>
          <a:p>
            <a:pPr marL="0" marR="0" lvl="0" indent="269875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strike="noStrike" normalizeH="0" baseline="0" dirty="0" smtClean="0">
                <a:ln w="11430"/>
                <a:solidFill>
                  <a:srgbClr val="180589"/>
                </a:solidFill>
                <a:latin typeface="Georgia" pitchFamily="18" charset="0"/>
                <a:cs typeface="Times New Roman" pitchFamily="18" charset="0"/>
              </a:rPr>
              <a:t>3. Деньги.</a:t>
            </a:r>
            <a:endParaRPr kumimoji="0" lang="ru-RU" sz="2400" b="1" strike="noStrike" normalizeH="0" baseline="0" dirty="0" smtClean="0">
              <a:ln w="11430"/>
              <a:solidFill>
                <a:srgbClr val="180589"/>
              </a:solidFill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692695"/>
            <a:ext cx="8532440" cy="43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normalizeH="0" baseline="0" dirty="0" smtClean="0">
                <a:ln w="11430"/>
                <a:solidFill>
                  <a:srgbClr val="180589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Упражнение «Моя самооценка»</a:t>
            </a:r>
            <a:endParaRPr kumimoji="0" lang="ru-RU" sz="2000" b="1" i="0" u="none" strike="noStrike" normalizeH="0" baseline="0" dirty="0" smtClean="0">
              <a:ln w="11430"/>
              <a:solidFill>
                <a:srgbClr val="180589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1430"/>
                <a:solidFill>
                  <a:srgbClr val="00153E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Число положительных черт, которые вы себе приписываете, по­делите на число слов, помещенных в столбце «Мой идеал». Если результат близок к единице, вы, скорее всего, себя переоцениваете; результат, близкий к нулю, свидетельствует о недооценке и повышенной самокритичности; при результате, близком к 0,5 - нормальная средняя самооценка, и вы достаточно критично себя воспринимаете.</a:t>
            </a:r>
            <a:endParaRPr kumimoji="0" lang="ru-RU" sz="2000" b="1" i="0" u="none" strike="noStrike" normalizeH="0" baseline="0" dirty="0" smtClean="0">
              <a:ln w="11430"/>
              <a:solidFill>
                <a:srgbClr val="00153E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1430"/>
                <a:solidFill>
                  <a:srgbClr val="00153E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Таким же образом делаются выводы и на основании подобного сравнения выделенных отрицательных качеств со столбцом «</a:t>
            </a:r>
            <a:r>
              <a:rPr kumimoji="0" lang="ru-RU" sz="2000" b="1" i="0" u="none" strike="noStrike" normalizeH="0" baseline="0" dirty="0" err="1" smtClean="0">
                <a:ln w="11430"/>
                <a:solidFill>
                  <a:srgbClr val="00153E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Анти­идеал</a:t>
            </a:r>
            <a:r>
              <a:rPr kumimoji="0" lang="ru-RU" sz="2000" b="1" i="0" u="none" strike="noStrike" normalizeH="0" baseline="0" dirty="0" smtClean="0">
                <a:ln w="11430"/>
                <a:solidFill>
                  <a:srgbClr val="00153E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». Здесь результат, близкий к нулю, свидетельствует о завышен­ной самооценке, к единице - о заниженной, к 0,5 - нормальной.</a:t>
            </a:r>
            <a:endParaRPr kumimoji="0" lang="ru-RU" sz="2000" b="1" i="0" u="none" strike="noStrike" normalizeH="0" baseline="0" dirty="0" smtClean="0">
              <a:ln w="11430"/>
              <a:solidFill>
                <a:srgbClr val="00153E"/>
              </a:solidFill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548680"/>
            <a:ext cx="8388424" cy="46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Иногда ваш внутренний голос будет нашептывать вам: «Ты неудачник, ты ничего не стоишь, все смеются над тобой, вечно у тебя ничего не получается, ты не красивый, ты не такой как все, ты всю жизнь будешь неудачником...» </a:t>
            </a:r>
          </a:p>
          <a:p>
            <a:pPr marL="0" marR="0" lvl="0" indent="2286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 верьте этому!</a:t>
            </a:r>
            <a:endParaRPr kumimoji="0" lang="ru-RU" sz="3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174413"/>
            <a:ext cx="648072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Стихотворение Р. Киплинга «Если»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О, если ты покоен, не растерян,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Когда теряют головы вокруг,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если ты себе остался верен,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Когда в тебя не верит лучший друг.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если ждать умеешь без волнения,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 станешь ложью отвечать на ложь,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Не будешь злобен, став для всех мишенью,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Но и святым себя не назовешь.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… И если сможешь быть в толпе собою,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При короле с народом связь хранить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И, уважая мнение любое,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Главы перед молвою не клонить,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если будешь мерить расстоянье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Секундами, пускаясь в дальний бег, -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Земля – твое, мой мальчик, достоянье!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60A74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 более того, ты – человек!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60A74"/>
              </a:solidFill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474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Windows User</cp:lastModifiedBy>
  <cp:revision>5</cp:revision>
  <dcterms:created xsi:type="dcterms:W3CDTF">2014-12-03T12:33:56Z</dcterms:created>
  <dcterms:modified xsi:type="dcterms:W3CDTF">2014-12-03T14:19:27Z</dcterms:modified>
</cp:coreProperties>
</file>