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02424"/>
          </a:xfrm>
        </p:spPr>
        <p:txBody>
          <a:bodyPr/>
          <a:lstStyle/>
          <a:p>
            <a:r>
              <a:rPr lang="ru-RU" sz="3600" dirty="0" smtClean="0">
                <a:solidFill>
                  <a:srgbClr val="FF0000"/>
                </a:solidFill>
                <a:cs typeface="Kokila" pitchFamily="34" charset="0"/>
              </a:rPr>
              <a:t>Прионы, ещё  одна форма жизни</a:t>
            </a:r>
            <a:endParaRPr lang="ru-RU" sz="3600" dirty="0">
              <a:solidFill>
                <a:srgbClr val="FF0000"/>
              </a:solidFill>
              <a:cs typeface="Kokila" pitchFamily="34" charset="0"/>
            </a:endParaRPr>
          </a:p>
        </p:txBody>
      </p:sp>
      <p:pic>
        <p:nvPicPr>
          <p:cNvPr id="4" name="Содержимое 3" descr="прионj.pg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28794" y="1142984"/>
            <a:ext cx="5495912" cy="4064027"/>
          </a:xfrm>
        </p:spPr>
      </p:pic>
      <p:sp>
        <p:nvSpPr>
          <p:cNvPr id="7" name="Прямоугольник 6"/>
          <p:cNvSpPr/>
          <p:nvPr/>
        </p:nvSpPr>
        <p:spPr>
          <a:xfrm>
            <a:off x="1071538" y="5286388"/>
            <a:ext cx="712457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Подготовила: учитель биологии</a:t>
            </a: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МАОУ гимназии Селиванова И.Б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3588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872442" cy="5845894"/>
          </a:xfrm>
        </p:spPr>
        <p:txBody>
          <a:bodyPr/>
          <a:lstStyle/>
          <a:p>
            <a:r>
              <a:rPr lang="ru-RU" sz="2000" b="1" dirty="0" err="1" smtClean="0">
                <a:solidFill>
                  <a:srgbClr val="FFC000"/>
                </a:solidFill>
                <a:cs typeface="David" pitchFamily="34" charset="-79"/>
              </a:rPr>
              <a:t>Прио́ны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( </a:t>
            </a:r>
            <a:r>
              <a:rPr lang="ru-RU" sz="2000" i="1" dirty="0" err="1" smtClean="0">
                <a:solidFill>
                  <a:srgbClr val="FFC000"/>
                </a:solidFill>
                <a:cs typeface="David" pitchFamily="34" charset="-79"/>
              </a:rPr>
              <a:t>prion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от </a:t>
            </a:r>
            <a:r>
              <a:rPr lang="ru-RU" sz="2000" i="1" dirty="0" err="1" smtClean="0">
                <a:solidFill>
                  <a:srgbClr val="FFC000"/>
                </a:solidFill>
                <a:cs typeface="David" pitchFamily="34" charset="-79"/>
              </a:rPr>
              <a:t>protein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— «белок» и </a:t>
            </a:r>
            <a:r>
              <a:rPr lang="ru-RU" sz="2000" i="1" dirty="0" err="1" smtClean="0">
                <a:solidFill>
                  <a:srgbClr val="FFC000"/>
                </a:solidFill>
                <a:cs typeface="David" pitchFamily="34" charset="-79"/>
              </a:rPr>
              <a:t>infection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— «инфекция», слово предложено в 1982 году 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Стенли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Прузинером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) — особый 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класс инфекционных 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агентов, представленных белками с аномальной третичной структурой и не содержащих нуклеиновых кислот.</a:t>
            </a:r>
            <a:b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</a:br>
            <a:r>
              <a:rPr lang="ru-RU" sz="2000" dirty="0" smtClean="0">
                <a:solidFill>
                  <a:srgbClr val="FFC000"/>
                </a:solidFill>
              </a:rPr>
              <a:t>Прионы не являются живыми организмами, но они могут размножаться, используя функции живых клеток (в этом отношении </a:t>
            </a:r>
            <a:r>
              <a:rPr lang="ru-RU" sz="2000" dirty="0" err="1" smtClean="0">
                <a:solidFill>
                  <a:srgbClr val="FFC000"/>
                </a:solidFill>
              </a:rPr>
              <a:t>прионы</a:t>
            </a:r>
            <a:r>
              <a:rPr lang="ru-RU" sz="2000" dirty="0" smtClean="0">
                <a:solidFill>
                  <a:srgbClr val="FFC000"/>
                </a:solidFill>
              </a:rPr>
              <a:t> схожи с вирусами). </a:t>
            </a:r>
            <a:r>
              <a:rPr lang="ru-RU" sz="2000" dirty="0" err="1" smtClean="0">
                <a:solidFill>
                  <a:srgbClr val="FFC000"/>
                </a:solidFill>
              </a:rPr>
              <a:t>Прион</a:t>
            </a:r>
            <a:r>
              <a:rPr lang="ru-RU" sz="2000" dirty="0" smtClean="0">
                <a:solidFill>
                  <a:srgbClr val="FFC000"/>
                </a:solidFill>
              </a:rPr>
              <a:t> — это белок с аномальной трёхмерной (третичной) </a:t>
            </a:r>
            <a:r>
              <a:rPr lang="ru-RU" sz="2000" dirty="0" err="1" smtClean="0">
                <a:solidFill>
                  <a:srgbClr val="FFC000"/>
                </a:solidFill>
              </a:rPr>
              <a:t>структурой,способный</a:t>
            </a:r>
            <a:r>
              <a:rPr lang="ru-RU" sz="2000" dirty="0" smtClean="0">
                <a:solidFill>
                  <a:srgbClr val="FFC000"/>
                </a:solidFill>
              </a:rPr>
              <a:t> катализировать </a:t>
            </a:r>
            <a:r>
              <a:rPr lang="ru-RU" sz="2000" dirty="0" err="1" smtClean="0">
                <a:solidFill>
                  <a:srgbClr val="FFC000"/>
                </a:solidFill>
              </a:rPr>
              <a:t>конформационное</a:t>
            </a:r>
            <a:r>
              <a:rPr lang="ru-RU" sz="2000" dirty="0" smtClean="0">
                <a:solidFill>
                  <a:srgbClr val="FFC000"/>
                </a:solidFill>
              </a:rPr>
              <a:t> </a:t>
            </a:r>
            <a:r>
              <a:rPr lang="ru-RU" sz="2000" dirty="0" err="1" smtClean="0">
                <a:solidFill>
                  <a:srgbClr val="FFC000"/>
                </a:solidFill>
              </a:rPr>
              <a:t>превращениегомологичного</a:t>
            </a:r>
            <a:r>
              <a:rPr lang="ru-RU" sz="2000" dirty="0" smtClean="0">
                <a:solidFill>
                  <a:srgbClr val="FFC000"/>
                </a:solidFill>
              </a:rPr>
              <a:t> ему нормального клеточного белка в себе подобный (</a:t>
            </a:r>
            <a:r>
              <a:rPr lang="ru-RU" sz="2000" dirty="0" err="1" smtClean="0">
                <a:solidFill>
                  <a:srgbClr val="FFC000"/>
                </a:solidFill>
              </a:rPr>
              <a:t>прион</a:t>
            </a:r>
            <a:r>
              <a:rPr lang="ru-RU" sz="2000" dirty="0" smtClean="0">
                <a:solidFill>
                  <a:srgbClr val="FFC000"/>
                </a:solidFill>
              </a:rPr>
              <a:t>). Как правило, при переходе белка в </a:t>
            </a:r>
            <a:r>
              <a:rPr lang="ru-RU" sz="2000" dirty="0" err="1" smtClean="0">
                <a:solidFill>
                  <a:srgbClr val="FFC000"/>
                </a:solidFill>
              </a:rPr>
              <a:t>прионное</a:t>
            </a:r>
            <a:r>
              <a:rPr lang="ru-RU" sz="2000" dirty="0" smtClean="0">
                <a:solidFill>
                  <a:srgbClr val="FFC000"/>
                </a:solidFill>
              </a:rPr>
              <a:t> состояние его </a:t>
            </a:r>
            <a:r>
              <a:rPr lang="ru-RU" sz="2000" dirty="0" err="1" smtClean="0">
                <a:solidFill>
                  <a:srgbClr val="FFC000"/>
                </a:solidFill>
              </a:rPr>
              <a:t>α-спирали </a:t>
            </a:r>
            <a:r>
              <a:rPr lang="ru-RU" sz="2000" dirty="0" smtClean="0">
                <a:solidFill>
                  <a:srgbClr val="FFC000"/>
                </a:solidFill>
              </a:rPr>
              <a:t>превращаются в </a:t>
            </a:r>
            <a:r>
              <a:rPr lang="ru-RU" sz="2000" dirty="0" err="1" smtClean="0">
                <a:solidFill>
                  <a:srgbClr val="FFC000"/>
                </a:solidFill>
              </a:rPr>
              <a:t>β-слои</a:t>
            </a:r>
            <a:r>
              <a:rPr lang="ru-RU" sz="2000" dirty="0" smtClean="0">
                <a:solidFill>
                  <a:srgbClr val="FFC000"/>
                </a:solidFill>
              </a:rPr>
              <a:t>. Появившиеся в результате такого перехода </a:t>
            </a:r>
            <a:r>
              <a:rPr lang="ru-RU" sz="2000" dirty="0" err="1" smtClean="0">
                <a:solidFill>
                  <a:srgbClr val="FFC000"/>
                </a:solidFill>
              </a:rPr>
              <a:t>прионы</a:t>
            </a:r>
            <a:r>
              <a:rPr lang="ru-RU" sz="2000" dirty="0" smtClean="0">
                <a:solidFill>
                  <a:srgbClr val="FFC000"/>
                </a:solidFill>
              </a:rPr>
              <a:t> могут в свою очередь перестраивать новые молекулы белка; таким образом, запускается цепная реакция, в ходе которой образуется огромное количество неправильно свёрнутых молекул. Прионы — единственные известные инфекционные агенты, размножение которых происходит без участия нуклеиновых кислот.</a:t>
            </a:r>
            <a:endParaRPr lang="ru-RU" sz="2000" dirty="0">
              <a:solidFill>
                <a:srgbClr val="FFC000"/>
              </a:solidFill>
              <a:cs typeface="David" pitchFamily="34" charset="-79"/>
            </a:endParaRPr>
          </a:p>
        </p:txBody>
      </p:sp>
    </p:spTree>
    <p:custDataLst>
      <p:tags r:id="rId1"/>
    </p:custDataLst>
  </p:cSld>
  <p:clrMapOvr>
    <a:masterClrMapping/>
  </p:clrMapOvr>
  <p:transition advTm="3594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Прионные болезни</a:t>
            </a:r>
            <a:br>
              <a:rPr lang="ru-RU" dirty="0" smtClean="0">
                <a:solidFill>
                  <a:srgbClr val="FFC000"/>
                </a:solidFill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Содержимое 3" descr=",болезнь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00166" y="1714488"/>
            <a:ext cx="6464554" cy="4286280"/>
          </a:xfrm>
        </p:spPr>
      </p:pic>
    </p:spTree>
    <p:custDataLst>
      <p:tags r:id="rId1"/>
    </p:custDataLst>
  </p:cSld>
  <p:clrMapOvr>
    <a:masterClrMapping/>
  </p:clrMapOvr>
  <p:transition advTm="53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3929090" cy="6143668"/>
          </a:xfrm>
        </p:spPr>
        <p:txBody>
          <a:bodyPr/>
          <a:lstStyle/>
          <a:p>
            <a:r>
              <a:rPr lang="ru-RU" sz="2400" dirty="0" smtClean="0">
                <a:solidFill>
                  <a:srgbClr val="FFC000"/>
                </a:solidFill>
                <a:cs typeface="David" pitchFamily="34" charset="-79"/>
              </a:rPr>
              <a:t>В 1920-х годах </a:t>
            </a:r>
            <a:r>
              <a:rPr lang="ru-RU" sz="2400" dirty="0" err="1" smtClean="0">
                <a:solidFill>
                  <a:srgbClr val="FFC000"/>
                </a:solidFill>
                <a:cs typeface="David" pitchFamily="34" charset="-79"/>
              </a:rPr>
              <a:t>Ганс</a:t>
            </a:r>
            <a:r>
              <a:rPr lang="ru-RU" sz="2400" dirty="0" smtClean="0">
                <a:solidFill>
                  <a:srgbClr val="FFC000"/>
                </a:solidFill>
                <a:cs typeface="David" pitchFamily="34" charset="-79"/>
              </a:rPr>
              <a:t> Герхард   </a:t>
            </a:r>
            <a:r>
              <a:rPr lang="ru-RU" sz="2400" dirty="0" err="1" smtClean="0">
                <a:solidFill>
                  <a:srgbClr val="FFC000"/>
                </a:solidFill>
                <a:cs typeface="David" pitchFamily="34" charset="-79"/>
              </a:rPr>
              <a:t>Крейтцфельдт</a:t>
            </a:r>
            <a:r>
              <a:rPr lang="ru-RU" sz="2400" dirty="0" smtClean="0">
                <a:solidFill>
                  <a:srgbClr val="FFC000"/>
                </a:solidFill>
                <a:cs typeface="David" pitchFamily="34" charset="-79"/>
              </a:rPr>
              <a:t> и Альфонс Мария </a:t>
            </a:r>
            <a:r>
              <a:rPr lang="ru-RU" sz="2400" dirty="0" err="1" smtClean="0">
                <a:solidFill>
                  <a:srgbClr val="FFC000"/>
                </a:solidFill>
                <a:cs typeface="David" pitchFamily="34" charset="-79"/>
              </a:rPr>
              <a:t>Якоб</a:t>
            </a:r>
            <a:r>
              <a:rPr lang="ru-RU" sz="2400" dirty="0" smtClean="0">
                <a:solidFill>
                  <a:srgbClr val="FFC000"/>
                </a:solidFill>
                <a:cs typeface="David" pitchFamily="34" charset="-79"/>
              </a:rPr>
              <a:t> исследовали новое неизлечимое заболевание нервной системы человека, главным признаком которого было образование полостей в ткани мозга. Впоследствии эта болезнь была названа их именем.</a:t>
            </a:r>
            <a:endParaRPr lang="ru-RU" sz="2400" dirty="0">
              <a:solidFill>
                <a:srgbClr val="FFC000"/>
              </a:solidFill>
              <a:cs typeface="David" pitchFamily="34" charset="-79"/>
            </a:endParaRPr>
          </a:p>
        </p:txBody>
      </p:sp>
      <p:pic>
        <p:nvPicPr>
          <p:cNvPr id="4" name="Содержимое 3" descr="олости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14942" y="357166"/>
            <a:ext cx="3582105" cy="5572164"/>
          </a:xfrm>
        </p:spPr>
      </p:pic>
    </p:spTree>
    <p:custDataLst>
      <p:tags r:id="rId1"/>
    </p:custDataLst>
  </p:cSld>
  <p:clrMapOvr>
    <a:masterClrMapping/>
  </p:clrMapOvr>
  <p:transition advTm="1358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29566" cy="5988770"/>
          </a:xfrm>
        </p:spPr>
        <p:txBody>
          <a:bodyPr/>
          <a:lstStyle/>
          <a:p>
            <a:r>
              <a:rPr lang="ru-RU" sz="2000" dirty="0" smtClean="0">
                <a:solidFill>
                  <a:srgbClr val="FFC000"/>
                </a:solidFill>
              </a:rPr>
              <a:t>В 1957 году </a:t>
            </a:r>
            <a:r>
              <a:rPr lang="ru-RU" sz="2000" dirty="0" err="1" smtClean="0">
                <a:solidFill>
                  <a:srgbClr val="FFC000"/>
                </a:solidFill>
              </a:rPr>
              <a:t>Карлтон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</a:rPr>
              <a:t>Гайдушек</a:t>
            </a:r>
            <a:r>
              <a:rPr lang="ru-RU" sz="2000" dirty="0" smtClean="0">
                <a:solidFill>
                  <a:srgbClr val="FFC000"/>
                </a:solidFill>
              </a:rPr>
              <a:t> и Винсент Зига описали </a:t>
            </a:r>
            <a:r>
              <a:rPr lang="ru-RU" sz="2000" dirty="0" err="1" smtClean="0">
                <a:solidFill>
                  <a:srgbClr val="FFC000"/>
                </a:solidFill>
              </a:rPr>
              <a:t>нейрологический</a:t>
            </a:r>
            <a:r>
              <a:rPr lang="ru-RU" sz="2000" dirty="0" smtClean="0">
                <a:solidFill>
                  <a:srgbClr val="FFC000"/>
                </a:solidFill>
              </a:rPr>
              <a:t> синдром, распространённый у народа форе, живущего в высокогорьях </a:t>
            </a:r>
            <a:r>
              <a:rPr lang="ru-RU" sz="2000" dirty="0" err="1" smtClean="0">
                <a:solidFill>
                  <a:srgbClr val="FFC000"/>
                </a:solidFill>
              </a:rPr>
              <a:t>Папуа-Новой</a:t>
            </a:r>
            <a:r>
              <a:rPr lang="ru-RU" sz="2000" dirty="0" smtClean="0">
                <a:solidFill>
                  <a:srgbClr val="FFC000"/>
                </a:solidFill>
              </a:rPr>
              <a:t> Гвинеи. Эта болезнь характеризовалась тремором, атаксией, на ранних стадиях — </a:t>
            </a:r>
            <a:r>
              <a:rPr lang="ru-RU" sz="2000" dirty="0" err="1" smtClean="0">
                <a:solidFill>
                  <a:srgbClr val="FFC000"/>
                </a:solidFill>
              </a:rPr>
              <a:t>атетоидными</a:t>
            </a:r>
            <a:r>
              <a:rPr lang="ru-RU" sz="2000" dirty="0" smtClean="0">
                <a:solidFill>
                  <a:srgbClr val="FFC000"/>
                </a:solidFill>
              </a:rPr>
              <a:t> движениями. К этим симптомам впоследствии прибавлялась слабость, деменция, болезнь неизбежно заканчивалась летальным исходом. На языке форе эта болезнь называется «куру», что в переводе означает «дрожь» или «порча»; под этим названием эта болезнь известна и сегодня. Оказалось, что причиной распространения куру был нередкий среди форе ритуальный каннибализм. В ходе религиозных ритуалов они поедали органы убитых родичей. Мозг при этом ели дети, поскольку считалось, что от него у детей «прибавлялось ума». Инкубационный период заболевания может составлять до 50 лет, однако у девушек, особенно подверженных куру, он может составлять всего лишь четыре года или менее. За открытие инфекционного характера болезни куру </a:t>
            </a:r>
            <a:r>
              <a:rPr lang="ru-RU" sz="2000" dirty="0" err="1" smtClean="0">
                <a:solidFill>
                  <a:srgbClr val="FFC000"/>
                </a:solidFill>
              </a:rPr>
              <a:t>Карлтон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</a:rPr>
              <a:t>Гайдушек</a:t>
            </a:r>
            <a:r>
              <a:rPr lang="ru-RU" sz="2000" dirty="0" smtClean="0">
                <a:solidFill>
                  <a:srgbClr val="FFC000"/>
                </a:solidFill>
              </a:rPr>
              <a:t> был удостоен Нобелевской премии по физиологии или медицине в 1976 году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466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143932" cy="3214710"/>
          </a:xfrm>
        </p:spPr>
        <p:txBody>
          <a:bodyPr/>
          <a:lstStyle/>
          <a:p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Инфекционная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изоформа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PrP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—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PrP</a:t>
            </a:r>
            <a:r>
              <a:rPr lang="ru-RU" sz="2000" baseline="30000" dirty="0" err="1" smtClean="0">
                <a:solidFill>
                  <a:srgbClr val="FFC000"/>
                </a:solidFill>
                <a:cs typeface="David" pitchFamily="34" charset="-79"/>
              </a:rPr>
              <a:t>Sc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— способна превращать нормальный белок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PrP</a:t>
            </a:r>
            <a:r>
              <a:rPr lang="ru-RU" sz="2000" baseline="30000" dirty="0" err="1" smtClean="0">
                <a:solidFill>
                  <a:srgbClr val="FFC000"/>
                </a:solidFill>
                <a:cs typeface="David" pitchFamily="34" charset="-79"/>
              </a:rPr>
              <a:t>C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в инфекционную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изоформу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, изменяя его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конформацию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 (то есть третичную структуру); это, в свою очередь, изменяет взаимодействия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PrP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 с другими белками. Хотя точная пространственная структура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PrP</a:t>
            </a:r>
            <a:r>
              <a:rPr lang="ru-RU" sz="2000" baseline="30000" dirty="0" err="1" smtClean="0">
                <a:solidFill>
                  <a:srgbClr val="FFC000"/>
                </a:solidFill>
                <a:cs typeface="David" pitchFamily="34" charset="-79"/>
              </a:rPr>
              <a:t>Sc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 неизвестна, установлено, что в ней вместо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α-спиралей 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преобладают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β-слои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. Такие ненормальные </a:t>
            </a:r>
            <a:r>
              <a:rPr lang="ru-RU" sz="2000" dirty="0" err="1" smtClean="0">
                <a:solidFill>
                  <a:srgbClr val="FFC000"/>
                </a:solidFill>
                <a:cs typeface="David" pitchFamily="34" charset="-79"/>
              </a:rPr>
              <a:t>изоформы</a:t>
            </a:r>
            <a:r>
              <a:rPr lang="ru-RU" sz="2000" dirty="0" smtClean="0">
                <a:solidFill>
                  <a:srgbClr val="FFC000"/>
                </a:solidFill>
                <a:cs typeface="David" pitchFamily="34" charset="-79"/>
              </a:rPr>
              <a:t> объединяются в высокоструктурированные амилоидные волокна, которые, скапливаясь, формируют бляшки. Неясно, являются ли эти образования причиной повреждения клеток или всего лишь побочным продуктом патологического процесса</a:t>
            </a:r>
            <a:endParaRPr lang="ru-RU" sz="2000" dirty="0">
              <a:solidFill>
                <a:srgbClr val="FFC000"/>
              </a:solidFill>
              <a:cs typeface="David" pitchFamily="34" charset="-79"/>
            </a:endParaRPr>
          </a:p>
        </p:txBody>
      </p:sp>
      <p:pic>
        <p:nvPicPr>
          <p:cNvPr id="4" name="Содержимое 3" descr="болезнь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28860" y="3714751"/>
            <a:ext cx="4214842" cy="3116723"/>
          </a:xfrm>
        </p:spPr>
      </p:pic>
    </p:spTree>
    <p:custDataLst>
      <p:tags r:id="rId1"/>
    </p:custDataLst>
  </p:cSld>
  <p:clrMapOvr>
    <a:masterClrMapping/>
  </p:clrMapOvr>
  <p:transition advTm="4382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35</TotalTime>
  <Words>22</Words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Прионы, ещё  одна форма жизни</vt:lpstr>
      <vt:lpstr>Прио́ны ( prion от protein — «белок» и infection — «инфекция», слово предложено в 1982 году Стенли Прузинером) — особый класс инфекционных агентов, представленных белками с аномальной третичной структурой и не содержащих нуклеиновых кислот. Прионы не являются живыми организмами, но они могут размножаться, используя функции живых клеток (в этом отношении прионы схожи с вирусами). Прион — это белок с аномальной трёхмерной (третичной) структурой,способный катализировать конформационное превращениегомологичного ему нормального клеточного белка в себе подобный (прион). Как правило, при переходе белка в прионное состояние его α-спирали превращаются в β-слои. Появившиеся в результате такого перехода прионы могут в свою очередь перестраивать новые молекулы белка; таким образом, запускается цепная реакция, в ходе которой образуется огромное количество неправильно свёрнутых молекул. Прионы — единственные известные инфекционные агенты, размножение которых происходит без участия нуклеиновых кислот.</vt:lpstr>
      <vt:lpstr>Прионные болезни </vt:lpstr>
      <vt:lpstr>В 1920-х годах Ганс Герхард   Крейтцфельдт и Альфонс Мария Якоб исследовали новое неизлечимое заболевание нервной системы человека, главным признаком которого было образование полостей в ткани мозга. Впоследствии эта болезнь была названа их именем.</vt:lpstr>
      <vt:lpstr>В 1957 году Карлтон Гайдушек и Винсент Зига описали нейрологический синдром, распространённый у народа форе, живущего в высокогорьях Папуа-Новой Гвинеи. Эта болезнь характеризовалась тремором, атаксией, на ранних стадиях — атетоидными движениями. К этим симптомам впоследствии прибавлялась слабость, деменция, болезнь неизбежно заканчивалась летальным исходом. На языке форе эта болезнь называется «куру», что в переводе означает «дрожь» или «порча»; под этим названием эта болезнь известна и сегодня. Оказалось, что причиной распространения куру был нередкий среди форе ритуальный каннибализм. В ходе религиозных ритуалов они поедали органы убитых родичей. Мозг при этом ели дети, поскольку считалось, что от него у детей «прибавлялось ума». Инкубационный период заболевания может составлять до 50 лет, однако у девушек, особенно подверженных куру, он может составлять всего лишь четыре года или менее. За открытие инфекционного характера болезни куру Карлтон Гайдушек был удостоен Нобелевской премии по физиологии или медицине в 1976 году</vt:lpstr>
      <vt:lpstr>Инфекционная изоформа PrP — PrPSc — способна превращать нормальный белок PrPC в инфекционную изоформу, изменяя его конформацию (то есть третичную структуру); это, в свою очередь, изменяет взаимодействия PrP с другими белками. Хотя точная пространственная структура PrPSc неизвестна, установлено, что в ней вместо α-спиралей преобладают β-слои. Такие ненормальные изоформы объединяются в высокоструктурированные амилоидные волокна, которые, скапливаясь, формируют бляшки. Неясно, являются ли эти образования причиной повреждения клеток или всего лишь побочным продуктом патологического процесса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Прионы, ещё  одна форма жизни</dc:title>
  <dc:creator>Hanter</dc:creator>
  <cp:lastModifiedBy>Гимназия</cp:lastModifiedBy>
  <cp:revision>6</cp:revision>
  <dcterms:created xsi:type="dcterms:W3CDTF">2013-12-17T15:41:00Z</dcterms:created>
  <dcterms:modified xsi:type="dcterms:W3CDTF">2015-04-08T19:33:44Z</dcterms:modified>
</cp:coreProperties>
</file>