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83" r:id="rId26"/>
    <p:sldId id="277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mya-rastet.ru/razd/deti_dozhdja_ili_rannijj_detskijj_autiz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99792" y="0"/>
            <a:ext cx="6444208" cy="836712"/>
          </a:xfrm>
        </p:spPr>
        <p:txBody>
          <a:bodyPr/>
          <a:lstStyle/>
          <a:p>
            <a:pPr algn="ctr"/>
            <a:r>
              <a:rPr lang="ru-RU" sz="1600" dirty="0" smtClean="0"/>
              <a:t>Департамент образования г. Москвы</a:t>
            </a:r>
            <a:br>
              <a:rPr lang="ru-RU" sz="1600" dirty="0" smtClean="0"/>
            </a:br>
            <a:r>
              <a:rPr lang="ru-RU" sz="1600" dirty="0" smtClean="0"/>
              <a:t>ГБОУ </a:t>
            </a:r>
            <a:r>
              <a:rPr lang="ru-RU" sz="1600" dirty="0" err="1" smtClean="0"/>
              <a:t>Сош</a:t>
            </a:r>
            <a:r>
              <a:rPr lang="ru-RU" sz="1600" dirty="0" smtClean="0"/>
              <a:t> № 1034 Дошкольное отделение № 1</a:t>
            </a:r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627784" y="2522512"/>
            <a:ext cx="65162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Презентация </a:t>
            </a:r>
            <a:endParaRPr kumimoji="0" lang="ru-RU" sz="2000" i="0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На тему:</a:t>
            </a:r>
            <a:r>
              <a:rPr kumimoji="0" lang="ru-RU" sz="1200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kumimoji="0" lang="ru-RU" sz="2000" i="0" u="none" strike="noStrike" normalizeH="0" baseline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Аутичность</a:t>
            </a:r>
            <a:r>
              <a:rPr kumimoji="0" lang="ru-RU" sz="2000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дошкольников- психологическая характеристика и проявление в обществе"</a:t>
            </a:r>
            <a:r>
              <a:rPr kumimoji="0" lang="ru-RU" sz="2000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i="0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563888" y="4996626"/>
            <a:ext cx="54360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			     Воспитатель	                   </a:t>
            </a:r>
            <a:r>
              <a:rPr kumimoji="0" lang="ru-RU" i="0" u="sng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Тимошенко Ю.А.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6488668"/>
            <a:ext cx="644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2013-2014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уч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год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96200" cy="6455736"/>
          </a:xfrm>
        </p:spPr>
        <p:txBody>
          <a:bodyPr/>
          <a:lstStyle/>
          <a:p>
            <a:r>
              <a:rPr lang="ru-RU" b="1" dirty="0" smtClean="0"/>
              <a:t>Третья форма </a:t>
            </a:r>
            <a:r>
              <a:rPr lang="ru-RU" dirty="0" smtClean="0"/>
              <a:t>проявления аутизма: </a:t>
            </a:r>
            <a:r>
              <a:rPr lang="ru-RU" dirty="0" err="1" smtClean="0"/>
              <a:t>захваченность</a:t>
            </a:r>
            <a:r>
              <a:rPr lang="ru-RU" dirty="0" smtClean="0"/>
              <a:t> </a:t>
            </a:r>
            <a:r>
              <a:rPr lang="ru-RU" dirty="0" err="1" smtClean="0"/>
              <a:t>аутистическими</a:t>
            </a:r>
            <a:r>
              <a:rPr lang="ru-RU" dirty="0" smtClean="0"/>
              <a:t> интересами. Дети этой группы отличаются конфликтностью, неумением учитывать интересы другого, поглощенностью одними и теми же занятиями и интересами. </a:t>
            </a:r>
            <a:endParaRPr lang="ru-RU" dirty="0"/>
          </a:p>
        </p:txBody>
      </p:sp>
      <p:pic>
        <p:nvPicPr>
          <p:cNvPr id="4" name="Рисунок 3" descr="C:\Users\Ирина\Documents\autism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143250" cy="235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g_hi" descr="http://t1.gstatic.com/images?q=tbn:ANd9GcRRh37YuYnfZMFQZ2ASzu7hFSyGr-_cV5kIbUIh_YeWfvQ_sEgq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2644140" cy="233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Это очень "речевые" дети, они обладают большим словарным запасом, однако они говорят сложными, "книжными" фразами, их речь производит неестественно взрослое впечатление.</a:t>
            </a:r>
            <a:endParaRPr lang="ru-RU" dirty="0"/>
          </a:p>
        </p:txBody>
      </p:sp>
      <p:pic>
        <p:nvPicPr>
          <p:cNvPr id="4" name="Рисунок 3" descr="http://t3.gstatic.com/images?q=tbn:ANd9GcSA58co6usZklzlzfAJbZ_ZUyAeLidxjDGXEw0gyuTRY7K8on_t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2664296" cy="193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рина\Documents\thumb.jpe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4311182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4846320"/>
          </a:xfrm>
        </p:spPr>
        <p:txBody>
          <a:bodyPr/>
          <a:lstStyle/>
          <a:p>
            <a:r>
              <a:rPr lang="ru-RU" b="1" dirty="0" smtClean="0"/>
              <a:t>Четвертая форма: </a:t>
            </a:r>
            <a:r>
              <a:rPr lang="ru-RU" dirty="0" smtClean="0"/>
              <a:t>чрезвычайная трудность организации общения и взаимодействия.</a:t>
            </a:r>
            <a:endParaRPr lang="ru-RU" dirty="0"/>
          </a:p>
        </p:txBody>
      </p:sp>
      <p:pic>
        <p:nvPicPr>
          <p:cNvPr id="4" name="il_fi" descr="http://rostemo.org/data/upload/all/untitled000.bmp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7527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рина\Documents\sonya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072289" cy="472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Центральная проблема детей этой группы - недостаточность возможностей в организации взаимодействия с другими людьми.</a:t>
            </a:r>
          </a:p>
          <a:p>
            <a:endParaRPr lang="ru-RU" dirty="0"/>
          </a:p>
        </p:txBody>
      </p:sp>
      <p:pic>
        <p:nvPicPr>
          <p:cNvPr id="4" name="rg_hi" descr="http://t1.gstatic.com/images?q=tbn:ANd9GcSnKbzqoFGFrLzADfOvhbPhulnYKSq215-v7Ho5OgpqDZCXNCc7JA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рина\Documents\Аutizzm_ОС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3332187" cy="2356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Речь этих детей бедна и грамматична, они могут теряться в простейших социальных ситуациях. Это наиболее легкий вариант аутизма.</a:t>
            </a:r>
            <a:endParaRPr lang="ru-RU" dirty="0"/>
          </a:p>
        </p:txBody>
      </p:sp>
      <p:pic>
        <p:nvPicPr>
          <p:cNvPr id="5" name="Рисунок 4" descr="C:\Users\Ирина\Documents\triste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030838" cy="4120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96200" cy="6455736"/>
          </a:xfrm>
        </p:spPr>
        <p:txBody>
          <a:bodyPr/>
          <a:lstStyle/>
          <a:p>
            <a:r>
              <a:rPr lang="ru-RU" dirty="0" smtClean="0"/>
              <a:t>Успех социальной адаптации </a:t>
            </a:r>
            <a:r>
              <a:rPr lang="ru-RU" dirty="0" err="1" smtClean="0"/>
              <a:t>аутичного</a:t>
            </a:r>
            <a:r>
              <a:rPr lang="ru-RU" dirty="0" smtClean="0"/>
              <a:t> ребенка, занимающегося в коррекционной группе либо другом специальном учреждении или на дому, тесно связан с возможностью координации действий родителей, врача, психолога и педагога.</a:t>
            </a:r>
            <a:endParaRPr lang="ru-RU" dirty="0"/>
          </a:p>
        </p:txBody>
      </p:sp>
      <p:pic>
        <p:nvPicPr>
          <p:cNvPr id="4" name="rg_hi" descr="http://t0.gstatic.com/images?q=tbn:ANd9GcT5SAy7VNJpxVHPpNiCkIhOc9j496V4qxE7KLWSvKEHD-PiZQx7Ow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4811638" cy="338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96200" cy="6455736"/>
          </a:xfrm>
        </p:spPr>
        <p:txBody>
          <a:bodyPr/>
          <a:lstStyle/>
          <a:p>
            <a:r>
              <a:rPr lang="ru-RU" dirty="0" smtClean="0"/>
              <a:t>Что делать родителям, если ребенку поставлен диагноз «аутизм»?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3608" y="1772816"/>
            <a:ext cx="6191994" cy="4693827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Родители должны создать ребенку эмоциональный психологический комфорт, чувство уверенности и защищенности, а затем, постепенно, осторожно обучать новым навыкам и формам поведения.</a:t>
            </a:r>
          </a:p>
          <a:p>
            <a:endParaRPr lang="ru-RU" dirty="0"/>
          </a:p>
        </p:txBody>
      </p:sp>
      <p:pic>
        <p:nvPicPr>
          <p:cNvPr id="4" name="Рисунок 3" descr="C:\Users\Ирина\Documents\rubric_issue_81468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5934075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- на начальных этапах обучения главной задачей является формирование установки на выполнение задания, усидчивости, концентрации внимания;</a:t>
            </a:r>
          </a:p>
          <a:p>
            <a:endParaRPr lang="ru-RU" dirty="0"/>
          </a:p>
        </p:txBody>
      </p:sp>
      <p:pic>
        <p:nvPicPr>
          <p:cNvPr id="4" name="Рисунок 3" descr="C:\Users\Ирина\Documents\autism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6025505" cy="3454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- при обучении навыкам бытового поведения необходимы четкая схема действий, зрительная организация материалов, отсутствие отвлекающих предметов, повторение стереотипной бытовой ситуации изо дня в день;</a:t>
            </a:r>
          </a:p>
          <a:p>
            <a:endParaRPr lang="ru-RU" dirty="0"/>
          </a:p>
        </p:txBody>
      </p:sp>
      <p:pic>
        <p:nvPicPr>
          <p:cNvPr id="4" name="Рисунок 3" descr="C:\Users\Ирина\Documents\040408_eduquer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5148461" cy="3547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620688"/>
            <a:ext cx="7696200" cy="6455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u="sng" dirty="0" smtClean="0"/>
              <a:t>План </a:t>
            </a:r>
          </a:p>
          <a:p>
            <a:pPr algn="ctr">
              <a:buNone/>
            </a:pPr>
            <a:endParaRPr lang="ru-RU" sz="4000" b="1" u="sng" dirty="0" smtClean="0"/>
          </a:p>
          <a:p>
            <a:r>
              <a:rPr lang="ru-RU" sz="3600" dirty="0" smtClean="0"/>
              <a:t>1.Определения термина «аутизм».</a:t>
            </a:r>
          </a:p>
          <a:p>
            <a:r>
              <a:rPr lang="ru-RU" sz="3600" dirty="0" smtClean="0"/>
              <a:t>2. Основные формы проявления аутизма.</a:t>
            </a:r>
          </a:p>
          <a:p>
            <a:r>
              <a:rPr lang="ru-RU" sz="3600" dirty="0" smtClean="0"/>
              <a:t>3. Методы коррекции.</a:t>
            </a:r>
          </a:p>
          <a:p>
            <a:pPr algn="ctr"/>
            <a:endParaRPr lang="ru-RU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 - родители должны научиться понимать своего ребенка. При помощи игр налаживать контакт с ним. Необходимо, чтобы игры и манипуляции с предметами превратились в ритуал, а маленькие </a:t>
            </a:r>
            <a:r>
              <a:rPr lang="ru-RU" dirty="0" err="1" smtClean="0"/>
              <a:t>аутисты</a:t>
            </a:r>
            <a:r>
              <a:rPr lang="ru-RU" dirty="0" smtClean="0"/>
              <a:t> любят ритуалы;</a:t>
            </a:r>
            <a:endParaRPr lang="ru-RU" dirty="0"/>
          </a:p>
        </p:txBody>
      </p:sp>
      <p:pic>
        <p:nvPicPr>
          <p:cNvPr id="4" name="Рисунок 3" descr="C:\Users\Ирина\Documents\1274297119_dd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880320" cy="297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рина\Documents\autism_60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61048"/>
            <a:ext cx="3312368" cy="24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 - в качестве подкрепления желаемого поведения ребенка можно использовать самые разнообразные развлечения, лакомства, любимые ребенком формы контакта, обычную похвалу;</a:t>
            </a:r>
          </a:p>
          <a:p>
            <a:endParaRPr lang="ru-RU" dirty="0"/>
          </a:p>
        </p:txBody>
      </p:sp>
      <p:pic>
        <p:nvPicPr>
          <p:cNvPr id="4" name="Рисунок 3" descr="C:\Users\Ирина\Documents\3168322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5619750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 - необходимо учитывать возрастные особенности. Следует чутко дозировать нагрузку, приспосабливая ее к внутреннему ритму ребенка;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55576" y="2348880"/>
            <a:ext cx="6679679" cy="381277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Ирина\Documents\pediatric_occupational_therapy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3438202" cy="4057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- не стоит пытаться научить ребенка всему сразу, лучше сначала сосредоточиться на одном, наиболее доступном ему навыке, постепенно подключая его </a:t>
            </a:r>
          </a:p>
          <a:p>
            <a:pPr>
              <a:buNone/>
            </a:pPr>
            <a:r>
              <a:rPr lang="ru-RU" dirty="0" smtClean="0"/>
              <a:t>   к наиболее простым </a:t>
            </a:r>
          </a:p>
          <a:p>
            <a:pPr>
              <a:buNone/>
            </a:pPr>
            <a:r>
              <a:rPr lang="ru-RU" dirty="0" smtClean="0"/>
              <a:t>   операциям в других, </a:t>
            </a:r>
          </a:p>
          <a:p>
            <a:pPr>
              <a:buNone/>
            </a:pPr>
            <a:r>
              <a:rPr lang="ru-RU" dirty="0" smtClean="0"/>
              <a:t>   часто повторяющихся </a:t>
            </a:r>
          </a:p>
          <a:p>
            <a:pPr>
              <a:buNone/>
            </a:pPr>
            <a:r>
              <a:rPr lang="ru-RU" dirty="0" smtClean="0"/>
              <a:t>   ситуациях;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- близких не должно огорчать и раздражать то, что ребенку, казалось бы уже усвоившему необходимый навык, еще долго будет требоваться внешняя организация;</a:t>
            </a:r>
            <a:endParaRPr lang="ru-RU" dirty="0"/>
          </a:p>
        </p:txBody>
      </p:sp>
      <p:pic>
        <p:nvPicPr>
          <p:cNvPr id="4" name="rg_hi" descr="http://t2.gstatic.com/images?q=tbn:ANd9GcRLuFosoLz4BSYssumG8IqDpiR2Dt3epVStMRIilYC96OXF6bCkM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5526230" cy="370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- процесс освоения </a:t>
            </a:r>
            <a:r>
              <a:rPr lang="ru-RU" dirty="0" err="1" smtClean="0"/>
              <a:t>аутичным</a:t>
            </a:r>
            <a:r>
              <a:rPr lang="ru-RU" dirty="0" smtClean="0"/>
              <a:t> ребенком необходимых бытовых навыков является длительным и постепенным и требует большого терпения от взрослых.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71600" y="2276872"/>
            <a:ext cx="6192688" cy="430872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Родители должны всегда твердо верить в успех, проявлять терпение и заботу к своему малышу.</a:t>
            </a:r>
          </a:p>
          <a:p>
            <a:endParaRPr lang="ru-RU" dirty="0"/>
          </a:p>
        </p:txBody>
      </p:sp>
      <p:pic>
        <p:nvPicPr>
          <p:cNvPr id="4" name="rg_hi" descr="http://t0.gstatic.com/images?q=tbn:ANd9GcRTOBCONMYNY6PP6on3keRggFrcKStr1vjlB996H9upeRGS9GkTu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рина\Documents\boymakingwish-w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49080"/>
            <a:ext cx="4104456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96200" cy="645573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u="sng" dirty="0" smtClean="0"/>
              <a:t>Список используемой литературы</a:t>
            </a:r>
          </a:p>
          <a:p>
            <a:r>
              <a:rPr lang="ru-RU" b="1" dirty="0" smtClean="0"/>
              <a:t>1</a:t>
            </a:r>
            <a:r>
              <a:rPr lang="ru-RU" dirty="0" smtClean="0"/>
              <a:t>. Клюева Н.В., Касаткина Ю.В. Учим детей общению. Характер, коммуникабельность. Популярное пособие для родителей и педагогов. – Ярославль: Академия развития, 1997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2</a:t>
            </a:r>
            <a:r>
              <a:rPr lang="ru-RU" dirty="0" smtClean="0"/>
              <a:t>. Лебединский В.В., Никольская О.С., </a:t>
            </a:r>
            <a:r>
              <a:rPr lang="ru-RU" dirty="0" err="1" smtClean="0"/>
              <a:t>Баенская</a:t>
            </a:r>
            <a:r>
              <a:rPr lang="ru-RU" dirty="0" smtClean="0"/>
              <a:t> Е.Р., </a:t>
            </a:r>
            <a:r>
              <a:rPr lang="ru-RU" dirty="0" err="1" smtClean="0"/>
              <a:t>Либлинг</a:t>
            </a:r>
            <a:r>
              <a:rPr lang="ru-RU" dirty="0" smtClean="0"/>
              <a:t> М.М. Эмоциональные нарушения в детском возрасте и их коррекция. М., 1990.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3</a:t>
            </a:r>
            <a:r>
              <a:rPr lang="ru-RU" dirty="0" smtClean="0"/>
              <a:t>. Лютова Е.К., Монина Г.Б. Шпаргалка для взрослых: </a:t>
            </a:r>
            <a:r>
              <a:rPr lang="ru-RU" dirty="0" err="1" smtClean="0"/>
              <a:t>психокоррекционная</a:t>
            </a:r>
            <a:r>
              <a:rPr lang="ru-RU" dirty="0" smtClean="0"/>
              <a:t> работа с </a:t>
            </a:r>
            <a:r>
              <a:rPr lang="ru-RU" dirty="0" err="1" smtClean="0"/>
              <a:t>гиперактивными</a:t>
            </a:r>
            <a:r>
              <a:rPr lang="ru-RU" dirty="0" smtClean="0"/>
              <a:t>, агрессивными, тревожными и </a:t>
            </a:r>
            <a:r>
              <a:rPr lang="ru-RU" dirty="0" err="1" smtClean="0"/>
              <a:t>аутичными</a:t>
            </a:r>
            <a:r>
              <a:rPr lang="ru-RU" dirty="0" smtClean="0"/>
              <a:t> детьми. – М.: Генезис, 2000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4</a:t>
            </a:r>
            <a:r>
              <a:rPr lang="ru-RU" dirty="0" smtClean="0"/>
              <a:t>. Никольская О.С., </a:t>
            </a:r>
            <a:r>
              <a:rPr lang="ru-RU" dirty="0" err="1" smtClean="0"/>
              <a:t>Баенская</a:t>
            </a:r>
            <a:r>
              <a:rPr lang="ru-RU" dirty="0" smtClean="0"/>
              <a:t> Е.Р., </a:t>
            </a:r>
            <a:r>
              <a:rPr lang="ru-RU" dirty="0" err="1" smtClean="0"/>
              <a:t>Либлинг</a:t>
            </a:r>
            <a:r>
              <a:rPr lang="ru-RU" dirty="0" smtClean="0"/>
              <a:t> М.М. </a:t>
            </a:r>
            <a:r>
              <a:rPr lang="ru-RU" dirty="0" err="1" smtClean="0"/>
              <a:t>Аутичный</a:t>
            </a:r>
            <a:r>
              <a:rPr lang="ru-RU" dirty="0" smtClean="0"/>
              <a:t> ребенок: Пути помощи. М., 1997</a:t>
            </a:r>
          </a:p>
          <a:p>
            <a:r>
              <a:rPr lang="ru-RU" b="1" dirty="0" smtClean="0"/>
              <a:t>5</a:t>
            </a:r>
            <a:r>
              <a:rPr lang="ru-RU" dirty="0" smtClean="0"/>
              <a:t>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http://www.semya-rastet.ru/razd/deti_dozhdja_ili_rannijj_detskijj_autizm/</a:t>
            </a:r>
            <a:endParaRPr lang="ru-RU" sz="22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96200" cy="6455736"/>
          </a:xfrm>
        </p:spPr>
        <p:txBody>
          <a:bodyPr/>
          <a:lstStyle/>
          <a:p>
            <a:r>
              <a:rPr lang="ru-RU" dirty="0" smtClean="0"/>
              <a:t>"</a:t>
            </a:r>
            <a:r>
              <a:rPr lang="ru-RU" dirty="0" err="1" smtClean="0"/>
              <a:t>Аутичность</a:t>
            </a:r>
            <a:r>
              <a:rPr lang="ru-RU" dirty="0" smtClean="0"/>
              <a:t> (от греческого - "сам") - обозначает крайние формы нарушения контактов, уход от реальности в мир собственных переживаний".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5292452" cy="40939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932040" y="2492896"/>
            <a:ext cx="3024336" cy="390849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028384" cy="6455736"/>
          </a:xfrm>
        </p:spPr>
        <p:txBody>
          <a:bodyPr/>
          <a:lstStyle/>
          <a:p>
            <a:r>
              <a:rPr lang="ru-RU" dirty="0" smtClean="0"/>
              <a:t>Их называют «детьми дождя», «детьми Снежной королевы». В их сердце и мозг словно вонзились осколки сказочного ледяного зеркала. На всё море любви и нежности, которое изливают на них близкие, маленькие </a:t>
            </a:r>
            <a:r>
              <a:rPr lang="ru-RU" dirty="0" err="1" smtClean="0"/>
              <a:t>Каи</a:t>
            </a:r>
            <a:r>
              <a:rPr lang="ru-RU" dirty="0" smtClean="0"/>
              <a:t> и «ледяные принцессы»,</a:t>
            </a:r>
          </a:p>
          <a:p>
            <a:pPr>
              <a:buNone/>
            </a:pPr>
            <a:r>
              <a:rPr lang="ru-RU" dirty="0" smtClean="0"/>
              <a:t>   кажется, не отвечают и </a:t>
            </a:r>
          </a:p>
          <a:p>
            <a:pPr>
              <a:buNone/>
            </a:pPr>
            <a:r>
              <a:rPr lang="ru-RU" dirty="0" smtClean="0"/>
              <a:t>   каплей взаимности.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11560" y="4221088"/>
            <a:ext cx="2857500" cy="228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96200" cy="6455736"/>
          </a:xfrm>
        </p:spPr>
        <p:txBody>
          <a:bodyPr/>
          <a:lstStyle/>
          <a:p>
            <a:r>
              <a:rPr lang="ru-RU" dirty="0" smtClean="0"/>
              <a:t>Для аутизма характерно аномальное развитие всех областей психики: интеллектуальной и эмоциональной сфер, восприятия, моторики, внимания, памяти, речи.</a:t>
            </a:r>
          </a:p>
          <a:p>
            <a:endParaRPr lang="ru-RU" dirty="0"/>
          </a:p>
        </p:txBody>
      </p:sp>
      <p:pic>
        <p:nvPicPr>
          <p:cNvPr id="4" name="Рисунок 3" descr="http://t3.gstatic.com/images?q=tbn:ANd9GcRWtjW-b6z7S3H3L_s62dSnNsbl07YWPSmT6IQb0fi-vBMQhNjQbA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410994" cy="436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Многие психологи выделяют четыре основных формы проявления аутизма. </a:t>
            </a:r>
            <a:r>
              <a:rPr lang="ru-RU" b="1" dirty="0" smtClean="0"/>
              <a:t>Первая форма </a:t>
            </a:r>
            <a:r>
              <a:rPr lang="ru-RU" dirty="0" smtClean="0"/>
              <a:t>и наиболее глубокая форма аутизма, проявляющаяся в полной отрешенности от происходящего вокруг.</a:t>
            </a:r>
            <a:endParaRPr lang="ru-RU" dirty="0"/>
          </a:p>
        </p:txBody>
      </p:sp>
      <p:pic>
        <p:nvPicPr>
          <p:cNvPr id="4" name="il_fi" descr="http://bubblesmile.narod.ru/Bab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5294620" cy="411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96200" cy="6455736"/>
          </a:xfrm>
        </p:spPr>
        <p:txBody>
          <a:bodyPr/>
          <a:lstStyle/>
          <a:p>
            <a:r>
              <a:rPr lang="ru-RU" dirty="0" smtClean="0"/>
              <a:t>Дети  полностью отказываются от активных контактов с внешним миром;  не откликаются на просьбы и ничего не просят сами, у них не формируется целенаправленное поведение. Они не используют речь, мимику и жесты. </a:t>
            </a:r>
            <a:endParaRPr lang="ru-RU" dirty="0"/>
          </a:p>
        </p:txBody>
      </p:sp>
      <p:pic>
        <p:nvPicPr>
          <p:cNvPr id="4" name="Рисунок 3" descr="C:\Users\Ирина\Documents\147000-autistic-child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5934075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b="1" dirty="0" smtClean="0"/>
              <a:t>Вторая форма </a:t>
            </a:r>
            <a:r>
              <a:rPr lang="ru-RU" dirty="0" smtClean="0"/>
              <a:t>- активное отвержение. Дети этой группы более активны и менее ранимы в контактах со средой, однако для них характерно неприятие большей части мира. </a:t>
            </a:r>
            <a:endParaRPr lang="ru-RU" dirty="0"/>
          </a:p>
        </p:txBody>
      </p:sp>
      <p:pic>
        <p:nvPicPr>
          <p:cNvPr id="4" name="Рисунок 3" descr="C:\Users\Ирина\Documents\040408_eduquer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248275" cy="411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/>
          <a:lstStyle/>
          <a:p>
            <a:r>
              <a:rPr lang="ru-RU" dirty="0" smtClean="0"/>
              <a:t>Они могут пользоваться речью, однако их речевое развитие специфично: они усваивают, прежде всего, речевые штампы, жестко связывая их с конкретной ситуацией.</a:t>
            </a:r>
            <a:endParaRPr lang="ru-RU" dirty="0"/>
          </a:p>
        </p:txBody>
      </p:sp>
      <p:pic>
        <p:nvPicPr>
          <p:cNvPr id="4" name="Рисунок 3" descr="C:\Users\Ирина\Documents\li-autism-620-cp0029408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6697588" cy="3900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</TotalTime>
  <Words>758</Words>
  <Application>Microsoft Office PowerPoint</Application>
  <PresentationFormat>Экран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Департамент образования г. Москвы ГБОУ Сош № 1034 Дошкольное отделение №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Татарин</cp:lastModifiedBy>
  <cp:revision>7</cp:revision>
  <dcterms:created xsi:type="dcterms:W3CDTF">2012-09-24T09:45:20Z</dcterms:created>
  <dcterms:modified xsi:type="dcterms:W3CDTF">2014-05-21T17:08:05Z</dcterms:modified>
</cp:coreProperties>
</file>