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62" r:id="rId7"/>
    <p:sldId id="263" r:id="rId8"/>
    <p:sldId id="264" r:id="rId9"/>
    <p:sldId id="265" r:id="rId10"/>
    <p:sldId id="268" r:id="rId11"/>
    <p:sldId id="269" r:id="rId12"/>
    <p:sldId id="271" r:id="rId13"/>
    <p:sldId id="272"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24.02.2014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24.02.2014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24.02.2014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24.02.2014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24.02.2014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084;&#1073;&#1086;&#1091;&#1089;&#1086;&#1096;3.&#1088;&#1092;/images/stories/dokum/foto/fantazia/54.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084;&#1073;&#1086;&#1091;&#1089;&#1086;&#1096;3.&#1088;&#1092;/images/stories/dokum/foto/fantazia/50.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1084;&#1073;&#1086;&#1091;&#1089;&#1086;&#1096;3.&#1088;&#1092;/images/stories/dokum/foto/fantazia/53.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02624" cy="2808311"/>
          </a:xfrm>
        </p:spPr>
        <p:txBody>
          <a:bodyPr>
            <a:normAutofit fontScale="90000"/>
          </a:bodyPr>
          <a:lstStyle/>
          <a:p>
            <a:r>
              <a:rPr lang="ru-RU" dirty="0" smtClean="0">
                <a:solidFill>
                  <a:srgbClr val="002060"/>
                </a:solidFill>
              </a:rPr>
              <a:t>Использование современных технологий в художественно-эстетическом направлении</a:t>
            </a:r>
            <a:endParaRPr lang="ru-RU" dirty="0">
              <a:solidFill>
                <a:srgbClr val="002060"/>
              </a:solidFill>
            </a:endParaRPr>
          </a:p>
        </p:txBody>
      </p:sp>
      <p:sp>
        <p:nvSpPr>
          <p:cNvPr id="3" name="Подзаголовок 2"/>
          <p:cNvSpPr>
            <a:spLocks noGrp="1"/>
          </p:cNvSpPr>
          <p:nvPr>
            <p:ph type="subTitle" idx="1"/>
          </p:nvPr>
        </p:nvSpPr>
        <p:spPr>
          <a:xfrm>
            <a:off x="4499992" y="4437112"/>
            <a:ext cx="4176464" cy="864096"/>
          </a:xfrm>
        </p:spPr>
        <p:txBody>
          <a:bodyPr>
            <a:normAutofit fontScale="92500" lnSpcReduction="20000"/>
          </a:bodyPr>
          <a:lstStyle/>
          <a:p>
            <a:r>
              <a:rPr lang="ru-RU" dirty="0" smtClean="0"/>
              <a:t>Педагог дополнительного образования</a:t>
            </a:r>
          </a:p>
          <a:p>
            <a:r>
              <a:rPr lang="ru-RU" dirty="0" err="1" smtClean="0"/>
              <a:t>Чульдум</a:t>
            </a:r>
            <a:r>
              <a:rPr lang="ru-RU" dirty="0" smtClean="0"/>
              <a:t> Ч.Д.</a:t>
            </a:r>
            <a:endParaRPr lang="ru-RU"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485800"/>
          </a:xfrm>
        </p:spPr>
        <p:txBody>
          <a:bodyPr>
            <a:normAutofit fontScale="90000"/>
          </a:bodyPr>
          <a:lstStyle/>
          <a:p>
            <a:pPr algn="ctr"/>
            <a:r>
              <a:rPr lang="ru-RU" b="1" i="1" dirty="0" smtClean="0"/>
              <a:t>технологии</a:t>
            </a:r>
            <a:endParaRPr lang="ru-RU" dirty="0"/>
          </a:p>
        </p:txBody>
      </p:sp>
      <p:sp>
        <p:nvSpPr>
          <p:cNvPr id="3" name="Содержимое 2"/>
          <p:cNvSpPr>
            <a:spLocks noGrp="1"/>
          </p:cNvSpPr>
          <p:nvPr>
            <p:ph idx="1"/>
          </p:nvPr>
        </p:nvSpPr>
        <p:spPr/>
        <p:txBody>
          <a:bodyPr>
            <a:normAutofit/>
          </a:bodyPr>
          <a:lstStyle/>
          <a:p>
            <a:r>
              <a:rPr lang="ru-RU" dirty="0" smtClean="0"/>
              <a:t>Использование технологии мультимедиа базируется на подходах, в основе которых лежат естественное для детского возраста любопытство и средства для удовлетворения этого любопытства. Использование электронных презентаций помогает преподносить учебный материал разнообразно и интересно, повышает степень восприятия представляемой информации. </a:t>
            </a:r>
          </a:p>
          <a:p>
            <a:r>
              <a:rPr lang="ru-RU" dirty="0" smtClean="0"/>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Исследовательские и проектные методы</a:t>
            </a:r>
            <a:endParaRPr lang="ru-RU" dirty="0"/>
          </a:p>
        </p:txBody>
      </p:sp>
      <p:sp>
        <p:nvSpPr>
          <p:cNvPr id="3" name="Содержимое 2"/>
          <p:cNvSpPr>
            <a:spLocks noGrp="1"/>
          </p:cNvSpPr>
          <p:nvPr>
            <p:ph idx="1"/>
          </p:nvPr>
        </p:nvSpPr>
        <p:spPr>
          <a:xfrm>
            <a:off x="539552" y="1556792"/>
            <a:ext cx="8147248" cy="3312368"/>
          </a:xfrm>
        </p:spPr>
        <p:txBody>
          <a:bodyPr>
            <a:normAutofit/>
          </a:bodyPr>
          <a:lstStyle/>
          <a:p>
            <a:r>
              <a:rPr lang="ru-RU" dirty="0" smtClean="0"/>
              <a:t>П</a:t>
            </a:r>
            <a:r>
              <a:rPr lang="ru-RU" dirty="0" smtClean="0"/>
              <a:t>роводятся </a:t>
            </a:r>
            <a:r>
              <a:rPr lang="ru-RU" b="1" i="1" dirty="0" smtClean="0"/>
              <a:t>интегрированные занятия</a:t>
            </a:r>
            <a:r>
              <a:rPr lang="ru-RU" dirty="0" smtClean="0"/>
              <a:t>, основанные на </a:t>
            </a:r>
            <a:r>
              <a:rPr lang="ru-RU" dirty="0" err="1" smtClean="0"/>
              <a:t>межпредметных</a:t>
            </a:r>
            <a:r>
              <a:rPr lang="ru-RU" dirty="0" smtClean="0"/>
              <a:t> связях: занятия-соревнования (конкурсы, турниры, викторины); занятия, основанные на методах общественной практики (репортаж, интервью, изобретение, комментарий, аукцион, устный журнал, газета и так далее); занятия-фантазии (сказка, сюрприз, приключение). </a:t>
            </a:r>
          </a:p>
        </p:txBody>
      </p:sp>
      <p:pic>
        <p:nvPicPr>
          <p:cNvPr id="2050" name="Picture 2" descr="http://go2.imgsmail.ru/imgpreview?key=http%3A//chayka.dnepredu.com/uploads/editor/3013/100072/sitepage_18/images/img_2811.jpg&amp;mb=imgdb_preview_1256"/>
          <p:cNvPicPr>
            <a:picLocks noChangeAspect="1" noChangeArrowheads="1"/>
          </p:cNvPicPr>
          <p:nvPr/>
        </p:nvPicPr>
        <p:blipFill>
          <a:blip r:embed="rId2" cstate="print"/>
          <a:srcRect/>
          <a:stretch>
            <a:fillRect/>
          </a:stretch>
        </p:blipFill>
        <p:spPr bwMode="auto">
          <a:xfrm>
            <a:off x="3923928" y="4653136"/>
            <a:ext cx="3240360" cy="186384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idx="1"/>
          </p:nvPr>
        </p:nvSpPr>
        <p:spPr>
          <a:xfrm>
            <a:off x="457200" y="1628800"/>
            <a:ext cx="7239000" cy="4826936"/>
          </a:xfrm>
        </p:spPr>
        <p:txBody>
          <a:bodyPr/>
          <a:lstStyle/>
          <a:p>
            <a:r>
              <a:rPr lang="ru-RU" dirty="0" smtClean="0"/>
              <a:t>Благодаря современным образовательным технологиям закладываются основы для успешной адаптации и самореализации в дальнейшей жизни будущего </a:t>
            </a:r>
            <a:r>
              <a:rPr lang="ru-RU" dirty="0" err="1" smtClean="0"/>
              <a:t>поколения.Об</a:t>
            </a:r>
            <a:r>
              <a:rPr lang="ru-RU" dirty="0" smtClean="0"/>
              <a:t> </a:t>
            </a:r>
            <a:r>
              <a:rPr lang="ru-RU" dirty="0" smtClean="0"/>
              <a:t>эффективности использования современных образовательных технологий  свидетельствует позитивная динамика результатов образовательной деятельности. </a:t>
            </a:r>
            <a:r>
              <a:rPr lang="ru-RU" dirty="0" smtClean="0"/>
              <a:t>Таким </a:t>
            </a:r>
            <a:r>
              <a:rPr lang="ru-RU" dirty="0" smtClean="0"/>
              <a:t>образом, принципиально важным остается то, что  поддерживается инновационный дух и творческий поиск.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idx="1"/>
          </p:nvPr>
        </p:nvSpPr>
        <p:spPr/>
        <p:txBody>
          <a:bodyPr>
            <a:normAutofit fontScale="92500" lnSpcReduction="20000"/>
          </a:bodyPr>
          <a:lstStyle/>
          <a:p>
            <a:pPr fontAlgn="base"/>
            <a:r>
              <a:rPr lang="ru-RU" dirty="0" smtClean="0"/>
              <a:t>В</a:t>
            </a:r>
            <a:r>
              <a:rPr lang="ru-RU" dirty="0" smtClean="0"/>
              <a:t> </a:t>
            </a:r>
            <a:r>
              <a:rPr lang="ru-RU" dirty="0" smtClean="0"/>
              <a:t>современном образовании провозглашен сегодня принцип вариативности, который дает возможность педагогическим коллективам учебных заведений выбирать и конструировать педагогический процесс по любой модели, включая авторские. В этом направлении идет и прогресс образования: разработка различных вариантов его содержания, научная разработка и практическое обоснование новых идей и технологий.</a:t>
            </a:r>
          </a:p>
          <a:p>
            <a:pPr fontAlgn="base"/>
            <a:r>
              <a:rPr lang="ru-RU" dirty="0" smtClean="0"/>
              <a:t>В этих условиях учителю, руководителю необходимо ориентироваться в широком спектре современных инновационных технологий, идей, школ, направлений, не тратить время на открытие уже известного.</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3685024"/>
          </a:xfrm>
        </p:spPr>
        <p:txBody>
          <a:bodyPr>
            <a:normAutofit/>
          </a:bodyPr>
          <a:lstStyle/>
          <a:p>
            <a:pPr algn="ctr"/>
            <a:r>
              <a:rPr lang="ru-RU" dirty="0" smtClean="0"/>
              <a:t>СПАСИБО</a:t>
            </a:r>
            <a:br>
              <a:rPr lang="ru-RU" dirty="0" smtClean="0"/>
            </a:br>
            <a:r>
              <a:rPr lang="ru-RU" dirty="0" smtClean="0"/>
              <a:t>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20688"/>
            <a:ext cx="8064896" cy="1512168"/>
          </a:xfrm>
        </p:spPr>
        <p:txBody>
          <a:bodyPr>
            <a:normAutofit fontScale="90000"/>
          </a:bodyPr>
          <a:lstStyle/>
          <a:p>
            <a:pPr algn="ctr"/>
            <a:r>
              <a:rPr lang="ru-RU" b="1" i="1" dirty="0" smtClean="0"/>
              <a:t>Личностно- ориентированные технологии и технология развивающего обучения</a:t>
            </a:r>
            <a:endParaRPr lang="ru-RU" b="1" i="1" dirty="0"/>
          </a:p>
        </p:txBody>
      </p:sp>
      <p:sp>
        <p:nvSpPr>
          <p:cNvPr id="3" name="Содержимое 2"/>
          <p:cNvSpPr>
            <a:spLocks noGrp="1"/>
          </p:cNvSpPr>
          <p:nvPr>
            <p:ph idx="1"/>
          </p:nvPr>
        </p:nvSpPr>
        <p:spPr>
          <a:xfrm>
            <a:off x="539552" y="2348880"/>
            <a:ext cx="8147248" cy="3777283"/>
          </a:xfrm>
        </p:spPr>
        <p:txBody>
          <a:bodyPr/>
          <a:lstStyle/>
          <a:p>
            <a:r>
              <a:rPr lang="ru-RU" dirty="0" smtClean="0"/>
              <a:t>Основной путь реализации личностно-ориентированных технологий – разработка и внедрение интегрированных программ, переход от</a:t>
            </a:r>
            <a:r>
              <a:rPr lang="ru-RU" b="1" dirty="0" smtClean="0"/>
              <a:t> </a:t>
            </a:r>
            <a:r>
              <a:rPr lang="ru-RU" dirty="0" smtClean="0"/>
              <a:t>программирования знаний, умений и навыков к прогнозированию путей развития личности ребенка.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t>Технология дифференцированного обучения</a:t>
            </a:r>
            <a:endParaRPr lang="ru-RU" b="1" i="1" dirty="0"/>
          </a:p>
        </p:txBody>
      </p:sp>
      <p:sp>
        <p:nvSpPr>
          <p:cNvPr id="3" name="Содержимое 2"/>
          <p:cNvSpPr>
            <a:spLocks noGrp="1"/>
          </p:cNvSpPr>
          <p:nvPr>
            <p:ph idx="1"/>
          </p:nvPr>
        </p:nvSpPr>
        <p:spPr/>
        <p:txBody>
          <a:bodyPr>
            <a:normAutofit/>
          </a:bodyPr>
          <a:lstStyle/>
          <a:p>
            <a:r>
              <a:rPr lang="ru-RU" dirty="0" smtClean="0"/>
              <a:t>. При формировании групп учитываются личностное отношение обучающихся к учебе, степень </a:t>
            </a:r>
            <a:r>
              <a:rPr lang="ru-RU" dirty="0" err="1" smtClean="0"/>
              <a:t>обученности</a:t>
            </a:r>
            <a:r>
              <a:rPr lang="ru-RU" dirty="0" smtClean="0"/>
              <a:t>, </a:t>
            </a:r>
            <a:r>
              <a:rPr lang="ru-RU" dirty="0" err="1" smtClean="0"/>
              <a:t>обучаемости</a:t>
            </a:r>
            <a:r>
              <a:rPr lang="ru-RU" dirty="0" smtClean="0"/>
              <a:t>, интерес к изучению предметной области, к личности педагога.</a:t>
            </a:r>
          </a:p>
          <a:p>
            <a:r>
              <a:rPr lang="ru-RU" dirty="0" smtClean="0"/>
              <a:t> Создаются </a:t>
            </a:r>
            <a:r>
              <a:rPr lang="ru-RU" dirty="0" err="1" smtClean="0"/>
              <a:t>разноуровневые</a:t>
            </a:r>
            <a:r>
              <a:rPr lang="ru-RU" dirty="0" smtClean="0"/>
              <a:t> программы, дидактический материал, различающийся по содержанию, объему, сложности, методам и приемам выполнения заданий.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t>Модульные технологии</a:t>
            </a:r>
            <a:endParaRPr lang="ru-RU" b="1" i="1" dirty="0"/>
          </a:p>
        </p:txBody>
      </p:sp>
      <p:sp>
        <p:nvSpPr>
          <p:cNvPr id="3" name="Содержимое 2"/>
          <p:cNvSpPr>
            <a:spLocks noGrp="1"/>
          </p:cNvSpPr>
          <p:nvPr>
            <p:ph idx="1"/>
          </p:nvPr>
        </p:nvSpPr>
        <p:spPr/>
        <p:txBody>
          <a:bodyPr/>
          <a:lstStyle/>
          <a:p>
            <a:r>
              <a:rPr lang="ru-RU" dirty="0" smtClean="0"/>
              <a:t>Важными аспектами которой является разработка специальных инструкций  (например, технологических карт) для самостоятельной работы обучающихся с четким указанием цели усвоения определенного учебного материала, использование источников информации и разъяснение способов овладения этой информацией.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t>Обучение через открытие</a:t>
            </a:r>
            <a:endParaRPr lang="ru-RU" b="1" i="1" dirty="0"/>
          </a:p>
        </p:txBody>
      </p:sp>
      <p:sp>
        <p:nvSpPr>
          <p:cNvPr id="3" name="Содержимое 2"/>
          <p:cNvSpPr>
            <a:spLocks noGrp="1"/>
          </p:cNvSpPr>
          <p:nvPr>
            <p:ph idx="1"/>
          </p:nvPr>
        </p:nvSpPr>
        <p:spPr/>
        <p:txBody>
          <a:bodyPr>
            <a:normAutofit/>
          </a:bodyPr>
          <a:lstStyle/>
          <a:p>
            <a:r>
              <a:rPr lang="ru-RU" dirty="0" smtClean="0"/>
              <a:t>активно используют  технологию проблемного обучения, создавая на занятии проблемные ситуации, в результате чего происходит овладение знаниями, умениями и навыками. </a:t>
            </a:r>
          </a:p>
          <a:p>
            <a:r>
              <a:rPr lang="ru-RU" dirty="0" smtClean="0"/>
              <a:t>Образовательный процесс строится как поиск новых познавательных ориентиров. Ребенок самостоятельно постигает ведущие понятия и идеи, а не получает их от педагога в готовом виде.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48072"/>
          </a:xfrm>
        </p:spPr>
        <p:txBody>
          <a:bodyPr/>
          <a:lstStyle/>
          <a:p>
            <a:pPr algn="ctr"/>
            <a:r>
              <a:rPr lang="ru-RU" b="1" i="1" dirty="0" smtClean="0"/>
              <a:t>Игровые технологии</a:t>
            </a:r>
            <a:endParaRPr lang="ru-RU" b="1" i="1" dirty="0"/>
          </a:p>
        </p:txBody>
      </p:sp>
      <p:sp>
        <p:nvSpPr>
          <p:cNvPr id="3" name="Содержимое 2"/>
          <p:cNvSpPr>
            <a:spLocks noGrp="1"/>
          </p:cNvSpPr>
          <p:nvPr>
            <p:ph idx="1"/>
          </p:nvPr>
        </p:nvSpPr>
        <p:spPr>
          <a:xfrm>
            <a:off x="467544" y="1052736"/>
            <a:ext cx="8219256" cy="4104456"/>
          </a:xfrm>
        </p:spPr>
        <p:txBody>
          <a:bodyPr>
            <a:normAutofit lnSpcReduction="10000"/>
          </a:bodyPr>
          <a:lstStyle/>
          <a:p>
            <a:pPr>
              <a:buFont typeface="Wingdings" pitchFamily="2" charset="2"/>
              <a:buChar char="§"/>
            </a:pPr>
            <a:r>
              <a:rPr lang="ru-RU" sz="2000" dirty="0" smtClean="0"/>
              <a:t>Применяются  в работе с обучающимися различного возраста, от самых маленьких до </a:t>
            </a:r>
            <a:r>
              <a:rPr lang="ru-RU" sz="2000" dirty="0" err="1" smtClean="0"/>
              <a:t>старшекласcников</a:t>
            </a:r>
            <a:r>
              <a:rPr lang="ru-RU" sz="2000" dirty="0" smtClean="0"/>
              <a:t>, и используются как при организации учебных занятий, так и в </a:t>
            </a:r>
            <a:r>
              <a:rPr lang="ru-RU" sz="2000" dirty="0" err="1" smtClean="0"/>
              <a:t>культурно-досуговой</a:t>
            </a:r>
            <a:r>
              <a:rPr lang="ru-RU" sz="2000" dirty="0" smtClean="0"/>
              <a:t> деятельности. Именно через использование различных игр на занятиях ребенок по-другому начинает воспринимать, понимать и творчески проявлять свое отношение к окружающему миру. </a:t>
            </a:r>
          </a:p>
          <a:p>
            <a:pPr>
              <a:buFont typeface="Wingdings" pitchFamily="2" charset="2"/>
              <a:buChar char="§"/>
            </a:pPr>
            <a:r>
              <a:rPr lang="ru-RU" sz="2000" dirty="0" smtClean="0"/>
              <a:t>Умелое использование педагогами  игр и нетрадиционных форм в обучении изобразительному и декоративно-прикладному искусствам с учетом возрастных особенностей, индивидуальных возможностей и желания детей формирует способность к углубленному познанию и обобщенному отражению окружающей действительности, тем самым создавая условия для развития творческой личности. </a:t>
            </a:r>
          </a:p>
          <a:p>
            <a:endParaRPr lang="ru-RU" sz="2000" dirty="0"/>
          </a:p>
        </p:txBody>
      </p:sp>
      <p:pic>
        <p:nvPicPr>
          <p:cNvPr id="4" name="Рисунок 3" descr="http://xn--3-9sb6ajarn6b.xn--p1ai/plugins/content/mavikthumbnails/thumbnails/120x82-images-stories-dokum-foto-fantazia-54.jpg">
            <a:hlinkClick r:id="rId2"/>
          </p:cNvPr>
          <p:cNvPicPr/>
          <p:nvPr/>
        </p:nvPicPr>
        <p:blipFill>
          <a:blip r:embed="rId3" cstate="print"/>
          <a:srcRect/>
          <a:stretch>
            <a:fillRect/>
          </a:stretch>
        </p:blipFill>
        <p:spPr bwMode="auto">
          <a:xfrm>
            <a:off x="4788024" y="4509120"/>
            <a:ext cx="3096344" cy="208823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err="1" smtClean="0"/>
              <a:t>Здоровьесберегающие</a:t>
            </a:r>
            <a:r>
              <a:rPr lang="ru-RU" b="1" dirty="0" smtClean="0"/>
              <a:t> </a:t>
            </a:r>
            <a:br>
              <a:rPr lang="ru-RU" b="1" dirty="0" smtClean="0"/>
            </a:br>
            <a:r>
              <a:rPr lang="ru-RU" b="1" i="1" dirty="0" smtClean="0"/>
              <a:t>технологии</a:t>
            </a:r>
            <a:endParaRPr lang="ru-RU" b="1" i="1" dirty="0"/>
          </a:p>
        </p:txBody>
      </p:sp>
      <p:sp>
        <p:nvSpPr>
          <p:cNvPr id="3" name="Содержимое 2"/>
          <p:cNvSpPr>
            <a:spLocks noGrp="1"/>
          </p:cNvSpPr>
          <p:nvPr>
            <p:ph idx="1"/>
          </p:nvPr>
        </p:nvSpPr>
        <p:spPr>
          <a:xfrm>
            <a:off x="457200" y="2249424"/>
            <a:ext cx="8229600" cy="2619736"/>
          </a:xfrm>
        </p:spPr>
        <p:txBody>
          <a:bodyPr>
            <a:normAutofit fontScale="70000" lnSpcReduction="20000"/>
          </a:bodyPr>
          <a:lstStyle/>
          <a:p>
            <a:r>
              <a:rPr lang="ru-RU" dirty="0" smtClean="0"/>
              <a:t>Целью является повышение качества образовательного процесса, создание благоприятной психологической атмосферы на занятиях, сохранение и укрепление психического и физического здоровья обучающихся и педагогов. </a:t>
            </a:r>
          </a:p>
          <a:p>
            <a:r>
              <a:rPr lang="ru-RU" dirty="0" smtClean="0"/>
              <a:t>Это комплекс оздоровительных мероприятий и методических приемов, способствующих формированию понятия ценности здоровья и основ здорового образа жизни у детей, бережного отношения к своему физическому и психическому состоянию, профилактике стресса и усталости, позволяющие снизить утомляемость детей, повысить их работоспособность и улучшить эмоциональный климат на занятиях. </a:t>
            </a:r>
            <a:endParaRPr lang="ru-RU" dirty="0"/>
          </a:p>
        </p:txBody>
      </p:sp>
      <p:pic>
        <p:nvPicPr>
          <p:cNvPr id="4" name="Рисунок 3" descr="http://xn--3-9sb6ajarn6b.xn--p1ai/plugins/content/mavikthumbnails/thumbnails/120x102-images-stories-dokum-foto-fantazia-50.jpg">
            <a:hlinkClick r:id="rId2"/>
          </p:cNvPr>
          <p:cNvPicPr/>
          <p:nvPr/>
        </p:nvPicPr>
        <p:blipFill>
          <a:blip r:embed="rId3" cstate="print"/>
          <a:srcRect/>
          <a:stretch>
            <a:fillRect/>
          </a:stretch>
        </p:blipFill>
        <p:spPr bwMode="auto">
          <a:xfrm>
            <a:off x="3635896" y="4653136"/>
            <a:ext cx="2592288" cy="18722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t>Информационно-коммуникационные технологии</a:t>
            </a:r>
            <a:r>
              <a:rPr lang="ru-RU" b="1" dirty="0" smtClean="0"/>
              <a:t> </a:t>
            </a:r>
            <a:endParaRPr lang="ru-RU" b="1" dirty="0"/>
          </a:p>
        </p:txBody>
      </p:sp>
      <p:sp>
        <p:nvSpPr>
          <p:cNvPr id="3" name="Содержимое 2"/>
          <p:cNvSpPr>
            <a:spLocks noGrp="1"/>
          </p:cNvSpPr>
          <p:nvPr>
            <p:ph idx="1"/>
          </p:nvPr>
        </p:nvSpPr>
        <p:spPr>
          <a:xfrm>
            <a:off x="457200" y="2249424"/>
            <a:ext cx="7859216" cy="2475720"/>
          </a:xfrm>
        </p:spPr>
        <p:txBody>
          <a:bodyPr>
            <a:normAutofit fontScale="92500" lnSpcReduction="20000"/>
          </a:bodyPr>
          <a:lstStyle/>
          <a:p>
            <a:r>
              <a:rPr lang="ru-RU" sz="2400" dirty="0" err="1" smtClean="0"/>
              <a:t>Мультимедийные</a:t>
            </a:r>
            <a:r>
              <a:rPr lang="ru-RU" sz="2400" dirty="0" smtClean="0"/>
              <a:t> презентации – это удобный и эффективный способ представления информации с помощью компьютерных приложений. Он сочетает  в себе динамику, звук, изображение, то есть те факторы, которые наиболее долго удерживают внимание ребенка. Одновременное воздействие на два важнейших органа восприятия – слух и зрение, позволяет достичь гораздо большего эффекта</a:t>
            </a:r>
            <a:endParaRPr lang="ru-RU" sz="2400" dirty="0"/>
          </a:p>
        </p:txBody>
      </p:sp>
      <p:pic>
        <p:nvPicPr>
          <p:cNvPr id="4" name="Рисунок 3" descr="http://xn--3-9sb6ajarn6b.xn--p1ai/plugins/content/mavikthumbnails/thumbnails/120x72-images-stories-dokum-foto-fantazia-53.jpg">
            <a:hlinkClick r:id="rId2"/>
          </p:cNvPr>
          <p:cNvPicPr/>
          <p:nvPr/>
        </p:nvPicPr>
        <p:blipFill>
          <a:blip r:embed="rId3" cstate="print"/>
          <a:srcRect/>
          <a:stretch>
            <a:fillRect/>
          </a:stretch>
        </p:blipFill>
        <p:spPr bwMode="auto">
          <a:xfrm>
            <a:off x="3995936" y="4509120"/>
            <a:ext cx="3744416" cy="201622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432048"/>
          </a:xfrm>
        </p:spPr>
        <p:txBody>
          <a:bodyPr>
            <a:normAutofit fontScale="90000"/>
          </a:bodyPr>
          <a:lstStyle/>
          <a:p>
            <a:pPr algn="ctr"/>
            <a:r>
              <a:rPr lang="ru-RU" b="1" i="1" dirty="0" smtClean="0"/>
              <a:t>технологии</a:t>
            </a:r>
            <a:endParaRPr lang="ru-RU" dirty="0"/>
          </a:p>
        </p:txBody>
      </p:sp>
      <p:sp>
        <p:nvSpPr>
          <p:cNvPr id="3" name="Содержимое 2"/>
          <p:cNvSpPr>
            <a:spLocks noGrp="1"/>
          </p:cNvSpPr>
          <p:nvPr>
            <p:ph idx="1"/>
          </p:nvPr>
        </p:nvSpPr>
        <p:spPr>
          <a:xfrm>
            <a:off x="457200" y="1124744"/>
            <a:ext cx="7239000" cy="5184576"/>
          </a:xfrm>
        </p:spPr>
        <p:txBody>
          <a:bodyPr>
            <a:normAutofit lnSpcReduction="10000"/>
          </a:bodyPr>
          <a:lstStyle/>
          <a:p>
            <a:r>
              <a:rPr lang="ru-RU" dirty="0" smtClean="0"/>
              <a:t>Облегчение процесса восприятия и запоминания информации с помощью ярких образов – это основа любой современной презентации. Более того, презентация дает возможность педагогу скомпоновать учебный материал, исходя из особенностей конкретной группы, темы, что позволяет построить занятия так, чтобы добиться максимального учебного эффекта. Презентация с использованием анимационных эффектов помогает не только составить яркий эмоциональный образ, но и усиливает активизацию познавательной деятельности ребенка.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85</TotalTime>
  <Words>708</Words>
  <Application>Microsoft Office PowerPoint</Application>
  <PresentationFormat>Экран (4:3)</PresentationFormat>
  <Paragraphs>34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Использование современных технологий в художественно-эстетическом направлении</vt:lpstr>
      <vt:lpstr>Личностно- ориентированные технологии и технология развивающего обучения</vt:lpstr>
      <vt:lpstr>Технология дифференцированного обучения</vt:lpstr>
      <vt:lpstr>Модульные технологии</vt:lpstr>
      <vt:lpstr>Обучение через открытие</vt:lpstr>
      <vt:lpstr>Игровые технологии</vt:lpstr>
      <vt:lpstr>Здоровьесберегающие  технологии</vt:lpstr>
      <vt:lpstr>Информационно-коммуникационные технологии </vt:lpstr>
      <vt:lpstr>технологии</vt:lpstr>
      <vt:lpstr>технологии</vt:lpstr>
      <vt:lpstr>Исследовательские и проектные методы</vt:lpstr>
      <vt:lpstr>Заключение</vt:lpstr>
      <vt:lpstr>Заключение</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современных технологий в художественно-эстетическом направлении</dc:title>
  <dc:creator>HOME</dc:creator>
  <cp:lastModifiedBy>HOME</cp:lastModifiedBy>
  <cp:revision>9</cp:revision>
  <dcterms:created xsi:type="dcterms:W3CDTF">2014-02-24T09:46:32Z</dcterms:created>
  <dcterms:modified xsi:type="dcterms:W3CDTF">2014-02-24T14:17:26Z</dcterms:modified>
</cp:coreProperties>
</file>