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21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Рисунок 7" descr="0i4l2h0mas.jpg"/>
          <p:cNvPicPr>
            <a:picLocks noChangeAspect="1"/>
          </p:cNvPicPr>
          <p:nvPr userDrawn="1"/>
        </p:nvPicPr>
        <p:blipFill>
          <a:blip r:embed="rId2">
            <a:duotone>
              <a:schemeClr val="accent4">
                <a:shade val="45000"/>
                <a:satMod val="135000"/>
              </a:schemeClr>
              <a:prstClr val="white"/>
            </a:duotone>
          </a:blip>
          <a:stretch>
            <a:fillRect/>
          </a:stretch>
        </p:blipFill>
        <p:spPr>
          <a:xfrm>
            <a:off x="-33" y="-22"/>
            <a:ext cx="9144033" cy="6858022"/>
          </a:xfrm>
          <a:prstGeom prst="rect">
            <a:avLst/>
          </a:prstGeom>
        </p:spPr>
      </p:pic>
      <p:sp>
        <p:nvSpPr>
          <p:cNvPr id="2" name="Заголовок 1"/>
          <p:cNvSpPr>
            <a:spLocks noGrp="1"/>
          </p:cNvSpPr>
          <p:nvPr>
            <p:ph type="ctrTitle"/>
          </p:nvPr>
        </p:nvSpPr>
        <p:spPr>
          <a:xfrm>
            <a:off x="685800" y="2130425"/>
            <a:ext cx="7772400" cy="1470025"/>
          </a:xfrm>
        </p:spPr>
        <p:txBody>
          <a:bodyPr/>
          <a:lstStyle>
            <a:lvl1pPr>
              <a:defRPr>
                <a:solidFill>
                  <a:srgbClr val="7030A0"/>
                </a:solidFill>
              </a:defRPr>
            </a:lvl1p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b="1">
                <a:solidFill>
                  <a:schemeClr val="accent4">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4" name="Дата 3"/>
          <p:cNvSpPr>
            <a:spLocks noGrp="1"/>
          </p:cNvSpPr>
          <p:nvPr>
            <p:ph type="dt" sz="half" idx="10"/>
          </p:nvPr>
        </p:nvSpPr>
        <p:spPr/>
        <p:txBody>
          <a:bodyPr/>
          <a:lstStyle/>
          <a:p>
            <a:fld id="{49DEBA2B-A0C7-4083-85C9-50863A282629}" type="datetimeFigureOut">
              <a:rPr lang="ru-RU" smtClean="0">
                <a:solidFill>
                  <a:prstClr val="black">
                    <a:tint val="75000"/>
                  </a:prstClr>
                </a:solidFill>
              </a:rPr>
              <a:pPr/>
              <a:t>10.12.2013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F6917B2-25B1-4B1A-AA03-D29ADD12DD2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25050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9DEBA2B-A0C7-4083-85C9-50863A282629}" type="datetimeFigureOut">
              <a:rPr lang="ru-RU" smtClean="0">
                <a:solidFill>
                  <a:prstClr val="black">
                    <a:tint val="75000"/>
                  </a:prstClr>
                </a:solidFill>
              </a:rPr>
              <a:pPr/>
              <a:t>10.12.2013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F6917B2-25B1-4B1A-AA03-D29ADD12DD2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16859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9DEBA2B-A0C7-4083-85C9-50863A282629}" type="datetimeFigureOut">
              <a:rPr lang="ru-RU" smtClean="0">
                <a:solidFill>
                  <a:prstClr val="black">
                    <a:tint val="75000"/>
                  </a:prstClr>
                </a:solidFill>
              </a:rPr>
              <a:pPr/>
              <a:t>10.12.2013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F6917B2-25B1-4B1A-AA03-D29ADD12DD2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95288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9DEBA2B-A0C7-4083-85C9-50863A282629}" type="datetimeFigureOut">
              <a:rPr lang="ru-RU" smtClean="0">
                <a:solidFill>
                  <a:prstClr val="black">
                    <a:tint val="75000"/>
                  </a:prstClr>
                </a:solidFill>
              </a:rPr>
              <a:pPr/>
              <a:t>10.12.2013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F6917B2-25B1-4B1A-AA03-D29ADD12DD2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53962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9DEBA2B-A0C7-4083-85C9-50863A282629}" type="datetimeFigureOut">
              <a:rPr lang="ru-RU" smtClean="0">
                <a:solidFill>
                  <a:prstClr val="black">
                    <a:tint val="75000"/>
                  </a:prstClr>
                </a:solidFill>
              </a:rPr>
              <a:pPr/>
              <a:t>10.12.2013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F6917B2-25B1-4B1A-AA03-D29ADD12DD2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03494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9DEBA2B-A0C7-4083-85C9-50863A282629}" type="datetimeFigureOut">
              <a:rPr lang="ru-RU" smtClean="0">
                <a:solidFill>
                  <a:prstClr val="black">
                    <a:tint val="75000"/>
                  </a:prstClr>
                </a:solidFill>
              </a:rPr>
              <a:pPr/>
              <a:t>10.12.2013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F6917B2-25B1-4B1A-AA03-D29ADD12DD2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95119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9DEBA2B-A0C7-4083-85C9-50863A282629}" type="datetimeFigureOut">
              <a:rPr lang="ru-RU" smtClean="0">
                <a:solidFill>
                  <a:prstClr val="black">
                    <a:tint val="75000"/>
                  </a:prstClr>
                </a:solidFill>
              </a:rPr>
              <a:pPr/>
              <a:t>10.12.2013</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7F6917B2-25B1-4B1A-AA03-D29ADD12DD2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36636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9DEBA2B-A0C7-4083-85C9-50863A282629}" type="datetimeFigureOut">
              <a:rPr lang="ru-RU" smtClean="0">
                <a:solidFill>
                  <a:prstClr val="black">
                    <a:tint val="75000"/>
                  </a:prstClr>
                </a:solidFill>
              </a:rPr>
              <a:pPr/>
              <a:t>10.12.2013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F6917B2-25B1-4B1A-AA03-D29ADD12DD2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57222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9DEBA2B-A0C7-4083-85C9-50863A282629}" type="datetimeFigureOut">
              <a:rPr lang="ru-RU" smtClean="0">
                <a:solidFill>
                  <a:prstClr val="black">
                    <a:tint val="75000"/>
                  </a:prstClr>
                </a:solidFill>
              </a:rPr>
              <a:pPr/>
              <a:t>10.12.2013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7F6917B2-25B1-4B1A-AA03-D29ADD12DD2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46921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9DEBA2B-A0C7-4083-85C9-50863A282629}" type="datetimeFigureOut">
              <a:rPr lang="ru-RU" smtClean="0">
                <a:solidFill>
                  <a:prstClr val="black">
                    <a:tint val="75000"/>
                  </a:prstClr>
                </a:solidFill>
              </a:rPr>
              <a:pPr/>
              <a:t>10.12.2013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F6917B2-25B1-4B1A-AA03-D29ADD12DD2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49286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9DEBA2B-A0C7-4083-85C9-50863A282629}" type="datetimeFigureOut">
              <a:rPr lang="ru-RU" smtClean="0">
                <a:solidFill>
                  <a:prstClr val="black">
                    <a:tint val="75000"/>
                  </a:prstClr>
                </a:solidFill>
              </a:rPr>
              <a:pPr/>
              <a:t>10.12.2013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F6917B2-25B1-4B1A-AA03-D29ADD12DD2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46435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6000"/>
          </a:stretch>
        </a:blipFill>
        <a:effectLst/>
      </p:bgPr>
    </p:bg>
    <p:spTree>
      <p:nvGrpSpPr>
        <p:cNvPr id="1" name=""/>
        <p:cNvGrpSpPr/>
        <p:nvPr/>
      </p:nvGrpSpPr>
      <p:grpSpPr>
        <a:xfrm>
          <a:off x="0" y="0"/>
          <a:ext cx="0" cy="0"/>
          <a:chOff x="0" y="0"/>
          <a:chExt cx="0" cy="0"/>
        </a:xfrm>
      </p:grpSpPr>
      <p:sp>
        <p:nvSpPr>
          <p:cNvPr id="7" name="Скругленный прямоугольник 6"/>
          <p:cNvSpPr/>
          <p:nvPr userDrawn="1"/>
        </p:nvSpPr>
        <p:spPr>
          <a:xfrm>
            <a:off x="285720" y="214290"/>
            <a:ext cx="8572560" cy="6429420"/>
          </a:xfrm>
          <a:prstGeom prst="roundRect">
            <a:avLst>
              <a:gd name="adj" fmla="val 8900"/>
            </a:avLst>
          </a:prstGeom>
          <a:noFill/>
          <a:ln>
            <a:solidFill>
              <a:srgbClr val="FF6699"/>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DEBA2B-A0C7-4083-85C9-50863A282629}" type="datetimeFigureOut">
              <a:rPr lang="ru-RU" smtClean="0">
                <a:solidFill>
                  <a:prstClr val="black">
                    <a:tint val="75000"/>
                  </a:prstClr>
                </a:solidFill>
              </a:rPr>
              <a:pPr/>
              <a:t>10.12.2013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6917B2-25B1-4B1A-AA03-D29ADD12DD2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07909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i="1" dirty="0"/>
              <a:t>«Роль музыки в разностороннем развитии ребёнка</a:t>
            </a:r>
            <a:r>
              <a:rPr lang="ru-RU" sz="2800" b="1" i="1" dirty="0" smtClean="0"/>
              <a:t>»</a:t>
            </a:r>
            <a:endParaRPr lang="ru-RU" sz="2800" dirty="0"/>
          </a:p>
        </p:txBody>
      </p:sp>
      <p:sp>
        <p:nvSpPr>
          <p:cNvPr id="3" name="Содержимое 2"/>
          <p:cNvSpPr>
            <a:spLocks noGrp="1"/>
          </p:cNvSpPr>
          <p:nvPr>
            <p:ph idx="1"/>
          </p:nvPr>
        </p:nvSpPr>
        <p:spPr>
          <a:xfrm>
            <a:off x="457200" y="1600200"/>
            <a:ext cx="8229600" cy="4781128"/>
          </a:xfrm>
        </p:spPr>
        <p:txBody>
          <a:bodyPr>
            <a:normAutofit fontScale="25000" lnSpcReduction="20000"/>
          </a:bodyPr>
          <a:lstStyle/>
          <a:p>
            <a:endParaRPr lang="ru-RU" dirty="0"/>
          </a:p>
          <a:p>
            <a:r>
              <a:rPr lang="ru-RU" sz="5600" dirty="0"/>
              <a:t>«В горе и в радости, в труде и на отдыхе музыка всегда с человеком. Она так полно и органично вошла в нашу жизнь, что её принимают, как нечто должное, как воздух, которым дышат, не задумываясь, не замечая… Насколько беднее стал бы мир, лишившись прекрасного, своеобразного языка, помогающего людям лучше понимать друг друга. » / </a:t>
            </a:r>
            <a:r>
              <a:rPr lang="ru-RU" sz="5600" dirty="0" err="1"/>
              <a:t>Д.Шостакович</a:t>
            </a:r>
            <a:r>
              <a:rPr lang="ru-RU" sz="5600" dirty="0"/>
              <a:t>/</a:t>
            </a:r>
          </a:p>
          <a:p>
            <a:r>
              <a:rPr lang="ru-RU" sz="5600" dirty="0"/>
              <a:t>  Что меняет и формирует в ребёнке музыка?</a:t>
            </a:r>
          </a:p>
          <a:p>
            <a:endParaRPr lang="ru-RU" sz="5600" dirty="0"/>
          </a:p>
          <a:p>
            <a:endParaRPr lang="ru-RU" sz="5600" dirty="0" smtClean="0"/>
          </a:p>
          <a:p>
            <a:endParaRPr lang="ru-RU" sz="5600" dirty="0"/>
          </a:p>
          <a:p>
            <a:endParaRPr lang="ru-RU" sz="5600" dirty="0" smtClean="0"/>
          </a:p>
          <a:p>
            <a:endParaRPr lang="ru-RU" sz="5600" dirty="0"/>
          </a:p>
          <a:p>
            <a:endParaRPr lang="ru-RU" sz="5600" dirty="0" smtClean="0"/>
          </a:p>
          <a:p>
            <a:endParaRPr lang="ru-RU" sz="5600" dirty="0"/>
          </a:p>
          <a:p>
            <a:endParaRPr lang="ru-RU" sz="5600" dirty="0" smtClean="0"/>
          </a:p>
          <a:p>
            <a:r>
              <a:rPr lang="ru-RU" sz="5600" dirty="0" smtClean="0"/>
              <a:t>  </a:t>
            </a:r>
            <a:r>
              <a:rPr lang="ru-RU" sz="5600" dirty="0"/>
              <a:t>Возьмите простейшие  инструменты ( ложки, ножи, деревянные палочки, кастрюли) и попробовать играть знакомые мелодии: «Калинка», «Коробейники»…  по вашим эмоциям вы почувствуете, что  получили большое удовольствие. Забыли свои невзгоды, стали моложе и добрее. Почувствовали радость общения. Музыка объединила вас. То же самое происходит и с детьми, когда они общаются с музыкой</a:t>
            </a:r>
          </a:p>
          <a:p>
            <a:r>
              <a:rPr lang="ru-RU" sz="5600" dirty="0"/>
              <a:t>   Вспомните первые месяцы жизни ребёнка. Как вы выражали свои чувства к своему ребёнку? Пели ему песенки: весёлые, когда он бодрствовал, спокойные, когда убаюкивали его. Ваш ласковый голос переходил в песню. И ещё совсем маленький ребёнок выделяет музыку из всех звуков. Он успокаивается, слушая медленную, спокойную мелодию и начинает весело двигать руками и ногами, услышав весёлый и бодрый напев.</a:t>
            </a:r>
          </a:p>
        </p:txBody>
      </p:sp>
      <p:pic>
        <p:nvPicPr>
          <p:cNvPr id="1026" name="Picture 2" descr="F:\Картинки\шуточный оркестр.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132" y="2726328"/>
            <a:ext cx="2418948" cy="1612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369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226</Words>
  <Application>Microsoft Office PowerPoint</Application>
  <PresentationFormat>Экран (4:3)</PresentationFormat>
  <Paragraphs>14</Paragraphs>
  <Slides>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vt:i4>
      </vt:variant>
    </vt:vector>
  </HeadingPairs>
  <TitlesOfParts>
    <vt:vector size="2" baseType="lpstr">
      <vt:lpstr>1_Тема Office</vt:lpstr>
      <vt:lpstr>«Роль музыки в разностороннем развитии ребёнка»</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«Роль музыки в разностороннем развитии ребёнка»</dc:title>
  <dc:creator>ИРА</dc:creator>
  <cp:lastModifiedBy>ИРА</cp:lastModifiedBy>
  <cp:revision>1</cp:revision>
  <dcterms:created xsi:type="dcterms:W3CDTF">2013-12-10T17:43:09Z</dcterms:created>
  <dcterms:modified xsi:type="dcterms:W3CDTF">2013-12-10T17:44:46Z</dcterms:modified>
</cp:coreProperties>
</file>