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04D8F2C-5AB9-4CD9-811E-63CC308950E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A4B3C6-DD0E-41C9-9D26-69EAEF4B1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65572" cy="663352"/>
          </a:xfrm>
        </p:spPr>
        <p:txBody>
          <a:bodyPr/>
          <a:lstStyle/>
          <a:p>
            <a:r>
              <a:rPr lang="ru-RU" sz="1200" dirty="0" smtClean="0"/>
              <a:t>Государственное Бюджетное Дошкольное Образовательное Учреждение детский сад №2 Выборгского района г.Санкт-Петербурга</a:t>
            </a:r>
            <a:br>
              <a:rPr lang="ru-RU" sz="12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764704"/>
            <a:ext cx="5394022" cy="5688632"/>
          </a:xfrm>
        </p:spPr>
        <p:txBody>
          <a:bodyPr>
            <a:normAutofit fontScale="92500"/>
          </a:bodyPr>
          <a:lstStyle/>
          <a:p>
            <a:r>
              <a:rPr lang="ru-RU" sz="1600" b="1" dirty="0" smtClean="0"/>
              <a:t>Рабочая программа(вариативная часть)</a:t>
            </a:r>
            <a:endParaRPr lang="ru-RU" sz="1600" dirty="0" smtClean="0"/>
          </a:p>
          <a:p>
            <a:r>
              <a:rPr lang="ru-RU" sz="1600" b="1" dirty="0" smtClean="0"/>
              <a:t>по нравственно-патриотическому воспитанию</a:t>
            </a:r>
            <a:endParaRPr lang="ru-RU" sz="1600" dirty="0" smtClean="0"/>
          </a:p>
          <a:p>
            <a:r>
              <a:rPr lang="ru-RU" sz="1600" b="1" dirty="0" smtClean="0"/>
              <a:t>детей старшего дошкольного возраста</a:t>
            </a:r>
            <a:endParaRPr lang="ru-RU" sz="1600" dirty="0" smtClean="0"/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r>
              <a:rPr lang="ru-RU" sz="1900" b="1" dirty="0" smtClean="0"/>
              <a:t>« С чего начинается Родина...?»</a:t>
            </a:r>
            <a:endParaRPr lang="ru-RU" sz="1900" dirty="0" smtClean="0"/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000" dirty="0" smtClean="0"/>
              <a:t> </a:t>
            </a:r>
            <a:r>
              <a:rPr lang="ru-RU" sz="1100" dirty="0" smtClean="0"/>
              <a:t>Разработали: Чумакова Ольга Вячеславовна</a:t>
            </a:r>
          </a:p>
          <a:p>
            <a:r>
              <a:rPr lang="ru-RU" sz="1100" dirty="0" smtClean="0"/>
              <a:t>                                                                             Богданова Наталья Павловна</a:t>
            </a:r>
          </a:p>
          <a:p>
            <a:r>
              <a:rPr lang="ru-RU" sz="1000" dirty="0" smtClean="0"/>
              <a:t>  </a:t>
            </a:r>
            <a:r>
              <a:rPr lang="ru-RU" dirty="0" smtClean="0"/>
              <a:t> </a:t>
            </a:r>
          </a:p>
          <a:p>
            <a:r>
              <a:rPr lang="ru-RU" sz="1300" b="1" dirty="0" smtClean="0"/>
              <a:t>Образовательная область:</a:t>
            </a:r>
            <a:r>
              <a:rPr lang="ru-RU" sz="1300" dirty="0" smtClean="0"/>
              <a:t> «Социально-коммуникативное развитие» с акцентом на гражданско-патриотическое воспитание детей.</a:t>
            </a:r>
          </a:p>
          <a:p>
            <a:r>
              <a:rPr lang="ru-RU" sz="1400" i="1" dirty="0" smtClean="0"/>
              <a:t> «Воспитание любви к родному краю, к родной культуре, к родному городу,</a:t>
            </a:r>
            <a:endParaRPr lang="ru-RU" sz="1400" dirty="0" smtClean="0"/>
          </a:p>
          <a:p>
            <a:r>
              <a:rPr lang="ru-RU" sz="1400" i="1" dirty="0" smtClean="0"/>
              <a:t>к родной речи - задача первостепенной важности, и нет необходимости</a:t>
            </a:r>
            <a:endParaRPr lang="ru-RU" sz="1400" dirty="0" smtClean="0"/>
          </a:p>
          <a:p>
            <a:r>
              <a:rPr lang="ru-RU" sz="1400" i="1" dirty="0" smtClean="0"/>
              <a:t>это доказывать.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i="1" dirty="0" smtClean="0"/>
              <a:t>Но как воспитать эту любовь? Она начинается с малого - с любви к своей семье, к своему дому. Постоянно расширяясь, эта любовь к родному переходит в любовь к своему государству, к его истории, его прошлому и настоящему, а затем ко всему человечеству».</a:t>
            </a:r>
            <a:endParaRPr lang="ru-RU" sz="1400" dirty="0" smtClean="0"/>
          </a:p>
          <a:p>
            <a:r>
              <a:rPr lang="ru-RU" sz="1400" i="1" dirty="0" smtClean="0"/>
              <a:t>Академик Д.С. Лихачёв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0040"/>
            <a:ext cx="7156648" cy="58868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Перспективно - тематическое планирование.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Февраль.</a:t>
            </a:r>
            <a:endParaRPr lang="ru-RU" dirty="0" smtClean="0"/>
          </a:p>
          <a:p>
            <a:r>
              <a:rPr lang="ru-RU" dirty="0" smtClean="0"/>
              <a:t>Тема: «23 февраля- День защитника Отечества ». </a:t>
            </a:r>
          </a:p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 воспитание уважения к Российской армии, закреплять знания детей о разнообразии военных профессий, уточнить знания о том, чем занимаются военные, сформировать понимание того, что работа военного нужна и ответственна;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Март.</a:t>
            </a:r>
            <a:endParaRPr lang="ru-RU" dirty="0" smtClean="0"/>
          </a:p>
          <a:p>
            <a:r>
              <a:rPr lang="ru-RU" dirty="0" smtClean="0"/>
              <a:t>Тема: «Достопримечательности родного края».</a:t>
            </a:r>
          </a:p>
          <a:p>
            <a:r>
              <a:rPr lang="ru-RU" dirty="0" smtClean="0"/>
              <a:t>Презентация «Знакомимся с достопримечательностями Санкт-Петербурга».</a:t>
            </a:r>
          </a:p>
          <a:p>
            <a:pPr>
              <a:buNone/>
            </a:pPr>
            <a:r>
              <a:rPr lang="ru-RU" dirty="0" smtClean="0"/>
              <a:t>Цель: закреплять и пополнять знания детей о достопримечательностях родного города Санкт -Петербурга (памятники, стадион, храмы).</a:t>
            </a:r>
          </a:p>
          <a:p>
            <a:r>
              <a:rPr lang="ru-RU" dirty="0" smtClean="0"/>
              <a:t>Сюжетно-ролевая игра «Туристическое агентство».</a:t>
            </a:r>
          </a:p>
          <a:p>
            <a:pPr>
              <a:buNone/>
            </a:pPr>
            <a:r>
              <a:rPr lang="ru-RU" dirty="0" smtClean="0"/>
              <a:t>Цель: продолжать учить коллективным играм, правилам добрых взаимоотношений.</a:t>
            </a:r>
          </a:p>
          <a:p>
            <a:endParaRPr lang="ru-RU" b="1" dirty="0" smtClean="0"/>
          </a:p>
          <a:p>
            <a:r>
              <a:rPr lang="ru-RU" b="1" dirty="0" smtClean="0"/>
              <a:t>Апрель.</a:t>
            </a:r>
            <a:endParaRPr lang="ru-RU" dirty="0" smtClean="0"/>
          </a:p>
          <a:p>
            <a:r>
              <a:rPr lang="ru-RU" dirty="0" smtClean="0"/>
              <a:t>Тема: «Мастера художественного промысла».</a:t>
            </a:r>
          </a:p>
          <a:p>
            <a:r>
              <a:rPr lang="ru-RU" dirty="0" smtClean="0"/>
              <a:t>Рисование. Тема: «Любимые узоры».</a:t>
            </a:r>
          </a:p>
          <a:p>
            <a:pPr>
              <a:buNone/>
            </a:pPr>
            <a:r>
              <a:rPr lang="ru-RU" dirty="0" smtClean="0"/>
              <a:t>Цель: закрепить знания детей о декоративно-прикладном искусстве( гжель, хохлома, </a:t>
            </a:r>
            <a:r>
              <a:rPr lang="ru-RU" dirty="0" err="1" smtClean="0"/>
              <a:t>жёстовская</a:t>
            </a:r>
            <a:r>
              <a:rPr lang="ru-RU" dirty="0" smtClean="0"/>
              <a:t> роспись).</a:t>
            </a:r>
          </a:p>
          <a:p>
            <a:r>
              <a:rPr lang="ru-RU" b="1" dirty="0" smtClean="0"/>
              <a:t>       </a:t>
            </a:r>
            <a:r>
              <a:rPr lang="ru-RU" dirty="0" smtClean="0"/>
              <a:t>  Лепка. Тема: " Дымковская игрушка".</a:t>
            </a:r>
          </a:p>
          <a:p>
            <a:r>
              <a:rPr lang="ru-RU" dirty="0" smtClean="0"/>
              <a:t>         1. Ручной труд. Тема: "Вербное Воскресение"</a:t>
            </a:r>
          </a:p>
          <a:p>
            <a:r>
              <a:rPr lang="ru-RU" dirty="0" smtClean="0"/>
              <a:t>         2. Аппликация. Тема:"Пасхальное яйцо"</a:t>
            </a:r>
          </a:p>
          <a:p>
            <a:pPr>
              <a:buNone/>
            </a:pPr>
            <a:r>
              <a:rPr lang="ru-RU" dirty="0" smtClean="0"/>
              <a:t>Цель: познакомить детей с религиозным христианским праздником "Пасха".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228656" cy="64807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Перспективно - тематическое планирование.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 Май.</a:t>
            </a:r>
            <a:endParaRPr lang="ru-RU" dirty="0" smtClean="0"/>
          </a:p>
          <a:p>
            <a:r>
              <a:rPr lang="ru-RU" dirty="0" smtClean="0"/>
              <a:t>Тема: «Этот День Победы…!».</a:t>
            </a:r>
          </a:p>
          <a:p>
            <a:pPr lvl="0"/>
            <a:r>
              <a:rPr lang="ru-RU" dirty="0" smtClean="0"/>
              <a:t>Образовательная деятельность. </a:t>
            </a:r>
          </a:p>
          <a:p>
            <a:r>
              <a:rPr lang="ru-RU" dirty="0" smtClean="0"/>
              <a:t> Тема: «Ваш подвиг будет жить в веках!».</a:t>
            </a:r>
          </a:p>
          <a:p>
            <a:pPr>
              <a:buNone/>
            </a:pPr>
            <a:r>
              <a:rPr lang="ru-RU" dirty="0" smtClean="0"/>
              <a:t>Цель: продолжать работу по воспитанию патриотизма у старших дошкольников; воспитывать в детях чувство гордости за свой народ, уважение к ветеранам Великой Отечественной войны, рассказать детям о том, как люди чтят память о героях, защищавших Родину.</a:t>
            </a:r>
          </a:p>
          <a:p>
            <a:r>
              <a:rPr lang="ru-RU" dirty="0" smtClean="0"/>
              <a:t>        Тема: Праздник города Санкт-Петербурга: " Славься Град Петра!"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sz="2900" b="1" dirty="0" smtClean="0"/>
              <a:t>Ожидаемый результат.</a:t>
            </a:r>
            <a:endParaRPr lang="ru-RU" sz="2900" dirty="0" smtClean="0"/>
          </a:p>
          <a:p>
            <a:r>
              <a:rPr lang="ru-RU" dirty="0" smtClean="0"/>
              <a:t>Развитие интегративных качеств соответствующих возрасту «Имеющий первичные представления о себе, семье, государстве, малой Родине, мире и природе»:</a:t>
            </a:r>
          </a:p>
          <a:p>
            <a:pPr lvl="0"/>
            <a:r>
              <a:rPr lang="ru-RU" dirty="0" smtClean="0"/>
              <a:t>Домашний адрес (испытывать любовь и привязанность к родному дому, семье, матери, детскому саду; дорожить своей семьей, домом; с удовольствием идти в детский сад);</a:t>
            </a:r>
          </a:p>
          <a:p>
            <a:pPr lvl="0"/>
            <a:r>
              <a:rPr lang="ru-RU" dirty="0" smtClean="0"/>
              <a:t>Место работы родителей (иметь представление о значимости их труда; испытывать гордость и уважение к труду взрослых; иметь посильные трудовые обязанности дома, в детском саду, нести ответственность за их выполнение);</a:t>
            </a:r>
          </a:p>
          <a:p>
            <a:pPr lvl="0"/>
            <a:r>
              <a:rPr lang="ru-RU" dirty="0" smtClean="0"/>
              <a:t>Место проживания: город, область; предприятия родного города и их значимость; символику Санкт-Петербурга, достопримечательности;</a:t>
            </a:r>
          </a:p>
          <a:p>
            <a:pPr lvl="0"/>
            <a:r>
              <a:rPr lang="ru-RU" dirty="0" smtClean="0"/>
              <a:t>Свою нацию, язык, традиции (должны гордиться своим народом, его достижениями); столицу нашей Родины – Москву (знать историю, достопримечательности, несколько крупных городов страны и показывать их на карте России, флаг, герб, гимн России);</a:t>
            </a:r>
          </a:p>
          <a:p>
            <a:pPr lvl="0"/>
            <a:r>
              <a:rPr lang="ru-RU" dirty="0" smtClean="0"/>
              <a:t>Представителей других национальности, населяющих нашу Родину (уважать их культуру и традиции);</a:t>
            </a:r>
          </a:p>
          <a:p>
            <a:pPr lvl="0"/>
            <a:r>
              <a:rPr lang="ru-RU" dirty="0" smtClean="0"/>
              <a:t>Природу родных мест, флору и фауну (необходимо научиться любоваться природой, бережно относиться к ней);</a:t>
            </a:r>
          </a:p>
          <a:p>
            <a:pPr lvl="0"/>
            <a:r>
              <a:rPr lang="ru-RU" dirty="0" smtClean="0"/>
              <a:t>Название планеты, на которой мы живем.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300664" cy="1224136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Перечень необходимых для осуществления </a:t>
            </a:r>
            <a:r>
              <a:rPr lang="ru-RU" sz="1800" dirty="0" err="1" smtClean="0"/>
              <a:t>воспитательно</a:t>
            </a:r>
            <a:r>
              <a:rPr lang="ru-RU" sz="1800" dirty="0" smtClean="0"/>
              <a:t> – образовательного процесса программ, технологий, методических пособий.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7300664" cy="475492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Сегодня существует множество концепций, технологий, парциальных программ, в которых представлено в разных формулировках и объёмах гражданское, патриотическое воспитание:</a:t>
            </a:r>
          </a:p>
          <a:p>
            <a:pPr lvl="0"/>
            <a:r>
              <a:rPr lang="ru-RU" sz="1400" dirty="0" smtClean="0"/>
              <a:t>Федеральный закон от 29.12.2012 г. №273-ФЗ «Об образовании в Российской Федерации».</a:t>
            </a:r>
          </a:p>
          <a:p>
            <a:pPr lvl="0"/>
            <a:r>
              <a:rPr lang="ru-RU" sz="1400" dirty="0" smtClean="0"/>
              <a:t>Программа дошкольного образования «От рождения до школы» под редакцией </a:t>
            </a:r>
            <a:r>
              <a:rPr lang="ru-RU" sz="1400" dirty="0" err="1" smtClean="0"/>
              <a:t>Н.Е.Вераксы</a:t>
            </a:r>
            <a:r>
              <a:rPr lang="ru-RU" sz="1400" dirty="0" smtClean="0"/>
              <a:t>.</a:t>
            </a:r>
          </a:p>
          <a:p>
            <a:pPr lvl="0"/>
            <a:r>
              <a:rPr lang="ru-RU" sz="1400" dirty="0" smtClean="0"/>
              <a:t>Государственная программа «Патриотическое воспитание граждан Российской Федерации на 2011-2015 годы».</a:t>
            </a:r>
          </a:p>
          <a:p>
            <a:pPr lvl="0"/>
            <a:r>
              <a:rPr lang="ru-RU" sz="1400" dirty="0" smtClean="0"/>
              <a:t>Система работы «Патриотическое воспитание дошкольников» Н.В.Алёшиной.</a:t>
            </a:r>
          </a:p>
          <a:p>
            <a:pPr lvl="0"/>
            <a:r>
              <a:rPr lang="ru-RU" sz="1400" dirty="0" smtClean="0"/>
              <a:t>«Мы живём в России» Н. Г. </a:t>
            </a:r>
            <a:r>
              <a:rPr lang="ru-RU" sz="1400" dirty="0" err="1" smtClean="0"/>
              <a:t>Зеленовой</a:t>
            </a:r>
            <a:r>
              <a:rPr lang="ru-RU" sz="1400" dirty="0" smtClean="0"/>
              <a:t>, Л.Е.Осиповой.</a:t>
            </a:r>
          </a:p>
          <a:p>
            <a:pPr lvl="0"/>
            <a:r>
              <a:rPr lang="ru-RU" sz="1400" dirty="0" smtClean="0"/>
              <a:t>«Патриотическое воспитание детей 4-6 и 6-7 лет» </a:t>
            </a:r>
            <a:r>
              <a:rPr lang="ru-RU" sz="1400" dirty="0" err="1" smtClean="0"/>
              <a:t>Н.Г.Комратовой</a:t>
            </a:r>
            <a:r>
              <a:rPr lang="ru-RU" sz="1400" dirty="0" smtClean="0"/>
              <a:t>, Л.Ф. Грибовой и др.</a:t>
            </a:r>
          </a:p>
          <a:p>
            <a:pPr lvl="0"/>
            <a:r>
              <a:rPr lang="ru-RU" sz="1400" dirty="0" smtClean="0"/>
              <a:t>«Наследие» М.Ю.Новицкой</a:t>
            </a:r>
          </a:p>
          <a:p>
            <a:pPr lvl="0"/>
            <a:r>
              <a:rPr lang="ru-RU" sz="1400" dirty="0" smtClean="0"/>
              <a:t>«С чего начинается Родина?» под редакцией Л.А. </a:t>
            </a:r>
            <a:r>
              <a:rPr lang="ru-RU" sz="1400" dirty="0" err="1" smtClean="0"/>
              <a:t>Кондрыкинской</a:t>
            </a:r>
            <a:r>
              <a:rPr lang="ru-RU" sz="1400" dirty="0" smtClean="0"/>
              <a:t>.</a:t>
            </a:r>
          </a:p>
          <a:p>
            <a:pPr lvl="0"/>
            <a:r>
              <a:rPr lang="ru-RU" sz="1400" dirty="0" smtClean="0"/>
              <a:t>«Мой родной дом» под редакцией Т. И. </a:t>
            </a:r>
            <a:r>
              <a:rPr lang="ru-RU" sz="1400" dirty="0" err="1" smtClean="0"/>
              <a:t>Оверчук</a:t>
            </a:r>
            <a:r>
              <a:rPr lang="ru-RU" sz="1400" dirty="0" smtClean="0"/>
              <a:t>.</a:t>
            </a:r>
          </a:p>
          <a:p>
            <a:pPr lvl="0"/>
            <a:r>
              <a:rPr lang="ru-RU" sz="1400" dirty="0" smtClean="0"/>
              <a:t>«Приобщение детей к истокам русской народной культуры» О. Л. Князевой, М. Д. </a:t>
            </a:r>
            <a:r>
              <a:rPr lang="ru-RU" sz="1400" dirty="0" err="1" smtClean="0"/>
              <a:t>Маханёвой</a:t>
            </a:r>
            <a:r>
              <a:rPr lang="ru-RU" sz="1400" dirty="0" smtClean="0"/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08464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 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300" dirty="0" smtClean="0"/>
              <a:t> </a:t>
            </a:r>
            <a:r>
              <a:rPr lang="ru-RU" sz="2000" dirty="0" smtClean="0"/>
              <a:t>Реализация данной программы предполагает:</a:t>
            </a:r>
            <a:br>
              <a:rPr lang="ru-RU" sz="20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7239000" cy="4846320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формирование ведущих интегративных качеств личности;</a:t>
            </a:r>
          </a:p>
          <a:p>
            <a:pPr lvl="0"/>
            <a:r>
              <a:rPr lang="ru-RU" dirty="0" smtClean="0"/>
              <a:t>практическую деятельность;</a:t>
            </a:r>
          </a:p>
          <a:p>
            <a:pPr lvl="0"/>
            <a:r>
              <a:rPr lang="ru-RU" dirty="0" smtClean="0"/>
              <a:t>оптимальное сочетание индивидуального воспитания и воспитания в коллективе;</a:t>
            </a:r>
          </a:p>
          <a:p>
            <a:pPr lvl="0"/>
            <a:r>
              <a:rPr lang="ru-RU" dirty="0" smtClean="0"/>
              <a:t>неразрывную связь с воспитательными факторами среды: родителями, производственными и обслуживающими объектами посёлка и района.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040"/>
            <a:ext cx="7228656" cy="516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Старший дошкольник должен быть сориентирован на: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239000" cy="482453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lvl="0"/>
            <a:r>
              <a:rPr lang="ru-RU" sz="2400" dirty="0" smtClean="0"/>
              <a:t>Патриотизм - любовь к, своему народу, к своей малой родине, служение Отечеству;</a:t>
            </a:r>
          </a:p>
          <a:p>
            <a:pPr lvl="0"/>
            <a:r>
              <a:rPr lang="ru-RU" sz="2400" dirty="0" smtClean="0"/>
              <a:t>Социальную солидарность – свобода личное и национальная, доверие к людям, институтам государства и гражданского общества, справедливость, милосердие, честь, достоинство;</a:t>
            </a:r>
          </a:p>
          <a:p>
            <a:pPr lvl="0"/>
            <a:r>
              <a:rPr lang="ru-RU" sz="2400" dirty="0" smtClean="0"/>
              <a:t>Гражданственность – служение Отечеству, правовое государство, гражданское общество, закон и правопорядок, поликультурный мир, свобода совести и вероисповедание.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Проблема патриотического воспитания подрастающего поколения сегодня одна из наиболее актуальных. Принята государственная программа «Патриотическое воспитание граждан Российской Федерации», ориентированная на все социальные слои и возрастные группы граждан России. 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рамках федеральных государственных образовательных требований у детей старшего дошкольного возраста направление гражданско-патриотическое  воспитание входит в область «Социализация» социально-личностного направления развития детей. Старший дошкольник должен, сориентирован на:</a:t>
            </a:r>
          </a:p>
          <a:p>
            <a:pPr lvl="0"/>
            <a:r>
              <a:rPr lang="ru-RU" dirty="0" smtClean="0"/>
              <a:t>Патриотизм - любовь к, своему народу, к своей малой родине, служение Отечеству;</a:t>
            </a:r>
          </a:p>
          <a:p>
            <a:pPr lvl="0"/>
            <a:r>
              <a:rPr lang="ru-RU" dirty="0" smtClean="0"/>
              <a:t>Социальную солидарность – свобода личное и национальная, доверие к людям, институтам государства и гражданского общества, справедливость, милосердие, честь, достоинство;</a:t>
            </a:r>
          </a:p>
          <a:p>
            <a:pPr lvl="0"/>
            <a:r>
              <a:rPr lang="ru-RU" dirty="0" smtClean="0"/>
              <a:t>Гражданственность – служение Отечеству, правовое государство, гражданское общество, закон и правопорядок, поликультурный мир, свобода совести и вероисповедание.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20040"/>
            <a:ext cx="7012632" cy="588680"/>
          </a:xfrm>
        </p:spPr>
        <p:txBody>
          <a:bodyPr/>
          <a:lstStyle/>
          <a:p>
            <a:r>
              <a:rPr lang="ru-RU" dirty="0" smtClean="0"/>
              <a:t>Задачи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228656" cy="5258984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Формирование любви к родному городу, интереса к его прошлому и настоящему.</a:t>
            </a:r>
          </a:p>
          <a:p>
            <a:pPr lvl="0"/>
            <a:r>
              <a:rPr lang="ru-RU" dirty="0" smtClean="0"/>
              <a:t>Развитие эмоционально-ценностного отношения к семье, дому, улице, детскому саду, краю, стране.</a:t>
            </a:r>
          </a:p>
          <a:p>
            <a:pPr lvl="0"/>
            <a:r>
              <a:rPr lang="ru-RU" dirty="0" smtClean="0"/>
              <a:t>Воспитание чувства гордости за своих земляков.</a:t>
            </a:r>
          </a:p>
          <a:p>
            <a:pPr lvl="0"/>
            <a:r>
              <a:rPr lang="ru-RU" dirty="0" smtClean="0"/>
              <a:t>Воспитание гражданской позиции, бережного отношения к памятникам истории, культуры края, сохранения традиции.</a:t>
            </a:r>
          </a:p>
          <a:p>
            <a:pPr lvl="0"/>
            <a:r>
              <a:rPr lang="ru-RU" dirty="0" smtClean="0"/>
              <a:t>Обращение к народным истокам, декоративно-прикладному искусству русского народа и своего региона.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83152" cy="516672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80728"/>
            <a:ext cx="7094984" cy="55446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dirty="0" smtClean="0"/>
              <a:t>  </a:t>
            </a:r>
          </a:p>
          <a:p>
            <a:pPr>
              <a:buNone/>
            </a:pPr>
            <a:r>
              <a:rPr lang="ru-RU" sz="6400" dirty="0" smtClean="0"/>
              <a:t>   Организация жизнедеятельности детей по реализации и освоению содержания рабочей программы осуществляется в двух основных моделях организации образовательного процесса:</a:t>
            </a:r>
          </a:p>
          <a:p>
            <a:pPr lvl="0"/>
            <a:r>
              <a:rPr lang="ru-RU" sz="6400" dirty="0" smtClean="0"/>
              <a:t>совместной деятельности взрослого и детей</a:t>
            </a:r>
          </a:p>
          <a:p>
            <a:pPr lvl="0"/>
            <a:r>
              <a:rPr lang="ru-RU" sz="6400" dirty="0" smtClean="0"/>
              <a:t>самостоятельной деятельности детей (формы организации детей: групповая, подгрупповая и индивидуальная).</a:t>
            </a:r>
          </a:p>
          <a:p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     Непосредственно образовательная деятельность реализуется через организацию различных видов детской деятельности:</a:t>
            </a:r>
          </a:p>
          <a:p>
            <a:pPr lvl="0"/>
            <a:r>
              <a:rPr lang="ru-RU" sz="6400" dirty="0" smtClean="0"/>
              <a:t>Игровая</a:t>
            </a:r>
          </a:p>
          <a:p>
            <a:pPr lvl="0"/>
            <a:r>
              <a:rPr lang="ru-RU" sz="6400" dirty="0" smtClean="0"/>
              <a:t>Коммуникативная</a:t>
            </a:r>
          </a:p>
          <a:p>
            <a:pPr lvl="0"/>
            <a:r>
              <a:rPr lang="ru-RU" sz="6400" dirty="0" smtClean="0"/>
              <a:t>Познавательно-исследовательская</a:t>
            </a:r>
          </a:p>
          <a:p>
            <a:pPr lvl="0"/>
            <a:r>
              <a:rPr lang="ru-RU" sz="6400" dirty="0" smtClean="0"/>
              <a:t>Музыкальная</a:t>
            </a:r>
          </a:p>
          <a:p>
            <a:pPr lvl="0"/>
            <a:r>
              <a:rPr lang="ru-RU" sz="6400" dirty="0" smtClean="0"/>
              <a:t>Изобразительная (можно включить разделы по изо)</a:t>
            </a:r>
          </a:p>
          <a:p>
            <a:pPr lvl="0"/>
            <a:r>
              <a:rPr lang="ru-RU" sz="6400" dirty="0" smtClean="0"/>
              <a:t>Восприятие художественной литературы с использованием фольклора</a:t>
            </a:r>
          </a:p>
          <a:p>
            <a:pPr lvl="0"/>
            <a:r>
              <a:rPr lang="ru-RU" sz="6400" dirty="0" smtClean="0"/>
              <a:t>Конструктивная</a:t>
            </a:r>
          </a:p>
          <a:p>
            <a:pPr lvl="0"/>
            <a:r>
              <a:rPr lang="ru-RU" sz="6400" dirty="0" smtClean="0"/>
              <a:t>Самообслуживание и элементарный бытовой труд</a:t>
            </a:r>
          </a:p>
          <a:p>
            <a:pPr lvl="0"/>
            <a:r>
              <a:rPr lang="ru-RU" sz="6400" dirty="0" smtClean="0"/>
              <a:t>Двигательная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0648"/>
            <a:ext cx="74168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1600" b="1" cap="all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latin typeface="Arial"/>
                <a:ea typeface="+mj-ea"/>
                <a:cs typeface="+mj-cs"/>
              </a:rPr>
              <a:t>Формы организации образовательного процесса.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2880320" cy="9361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Методы и приемы: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7300664" cy="547500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целевые прогулки ;</a:t>
            </a:r>
          </a:p>
          <a:p>
            <a:pPr lvl="0"/>
            <a:r>
              <a:rPr lang="ru-RU" dirty="0" smtClean="0"/>
              <a:t>наблюдения;</a:t>
            </a:r>
          </a:p>
          <a:p>
            <a:pPr lvl="0"/>
            <a:r>
              <a:rPr lang="ru-RU" dirty="0" smtClean="0"/>
              <a:t>рассказ, объяснение воспитателя в сочетании с показом и непосредственным наблюдением детей;</a:t>
            </a:r>
          </a:p>
          <a:p>
            <a:pPr lvl="0"/>
            <a:r>
              <a:rPr lang="ru-RU" dirty="0" smtClean="0"/>
              <a:t>беседы с детьми;</a:t>
            </a:r>
          </a:p>
          <a:p>
            <a:pPr lvl="0"/>
            <a:r>
              <a:rPr lang="ru-RU" dirty="0" smtClean="0"/>
              <a:t>использование художественной литературы, фольклора (народных игр, хороводов, плясок, пословиц, поговорок, загадок, песен);</a:t>
            </a:r>
          </a:p>
          <a:p>
            <a:pPr lvl="0"/>
            <a:r>
              <a:rPr lang="ru-RU" dirty="0" smtClean="0"/>
              <a:t>проведение фольклорных праздников «Россия-Родина моя!», «За околицей», «Посиделки», и др.</a:t>
            </a:r>
          </a:p>
          <a:p>
            <a:pPr lvl="0"/>
            <a:r>
              <a:rPr lang="ru-RU" dirty="0" smtClean="0"/>
              <a:t>использование современных информационных технологий, мультимедиа изданий, видеофильмов, презентаций;</a:t>
            </a:r>
          </a:p>
          <a:p>
            <a:pPr lvl="0"/>
            <a:r>
              <a:rPr lang="ru-RU" dirty="0" smtClean="0"/>
              <a:t>разучивание с детьми современных песен и стихотворений;</a:t>
            </a:r>
          </a:p>
          <a:p>
            <a:pPr lvl="0"/>
            <a:r>
              <a:rPr lang="ru-RU" dirty="0" smtClean="0"/>
              <a:t>приобщение детей к отдельным, наиболее ярким и доступным детскому пониманию общественным событиям и социальным явлениям (полеты в космос, состязания спортсменов, календарные – обрядовые праздники, «День защитника Отечества», «День Победы», «День города»).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228656" cy="516672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Перспективно - тематическое планирование.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7300664" cy="56910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/>
              <a:t>Сентябрь.</a:t>
            </a:r>
            <a:endParaRPr lang="ru-RU" sz="1200" dirty="0" smtClean="0"/>
          </a:p>
          <a:p>
            <a:r>
              <a:rPr lang="ru-RU" sz="1200" dirty="0" smtClean="0"/>
              <a:t>Тема: «Мой дом – моя семья».</a:t>
            </a:r>
          </a:p>
          <a:p>
            <a:pPr lvl="0"/>
            <a:r>
              <a:rPr lang="ru-RU" sz="1200" dirty="0" smtClean="0"/>
              <a:t>Беседа «Моя семья».</a:t>
            </a:r>
          </a:p>
          <a:p>
            <a:pPr>
              <a:buNone/>
            </a:pPr>
            <a:r>
              <a:rPr lang="ru-RU" sz="1200" dirty="0" smtClean="0"/>
              <a:t>Цель: воспитывать привязанность ребёнка к семье, любовь и заботливое отношение к членам своей семьи; закрепить умение определять наименование родственных отношений между близкими членами её семьи.</a:t>
            </a:r>
          </a:p>
          <a:p>
            <a:pPr lvl="0"/>
            <a:r>
              <a:rPr lang="ru-RU" sz="1200" dirty="0" smtClean="0"/>
              <a:t>Целевая прогулка «Дом, в котором я живу».</a:t>
            </a:r>
          </a:p>
          <a:p>
            <a:pPr>
              <a:buNone/>
            </a:pPr>
            <a:r>
              <a:rPr lang="ru-RU" sz="1200" dirty="0" smtClean="0"/>
              <a:t>Цель: рассмотреть близлежащие дома.</a:t>
            </a:r>
          </a:p>
          <a:p>
            <a:pPr lvl="0"/>
            <a:r>
              <a:rPr lang="ru-RU" sz="1200" dirty="0" smtClean="0"/>
              <a:t>Сюжетно-ролевая игра «В кругу семьи».</a:t>
            </a:r>
          </a:p>
          <a:p>
            <a:pPr>
              <a:buNone/>
            </a:pPr>
            <a:r>
              <a:rPr lang="ru-RU" sz="1200" dirty="0" smtClean="0"/>
              <a:t>Цель: умение распределять обязанности по дому: убирать игрушки, помогать накрывать на стол и т.д.</a:t>
            </a:r>
          </a:p>
          <a:p>
            <a:endParaRPr lang="ru-RU" sz="1200" b="1" dirty="0" smtClean="0"/>
          </a:p>
          <a:p>
            <a:pPr>
              <a:buNone/>
            </a:pPr>
            <a:r>
              <a:rPr lang="ru-RU" sz="1200" b="1" dirty="0" smtClean="0"/>
              <a:t>Октябрь.</a:t>
            </a:r>
            <a:endParaRPr lang="ru-RU" sz="1200" dirty="0" smtClean="0"/>
          </a:p>
          <a:p>
            <a:r>
              <a:rPr lang="ru-RU" sz="1200" dirty="0" smtClean="0"/>
              <a:t>Тема: «Мой детский сад».</a:t>
            </a:r>
          </a:p>
          <a:p>
            <a:pPr lvl="0"/>
            <a:r>
              <a:rPr lang="ru-RU" sz="1200" dirty="0" smtClean="0"/>
              <a:t>Прогулка «По территории детского сада».</a:t>
            </a:r>
          </a:p>
          <a:p>
            <a:pPr>
              <a:buNone/>
            </a:pPr>
            <a:r>
              <a:rPr lang="ru-RU" sz="1200" dirty="0" smtClean="0"/>
              <a:t>Цель: знакомить детей с участками детского сада; воспитывать желание поддерживать порядок на участках, бережно относиться к оборудованию участков, ухаживать за растениями.</a:t>
            </a:r>
          </a:p>
          <a:p>
            <a:pPr lvl="0"/>
            <a:r>
              <a:rPr lang="ru-RU" sz="1200" dirty="0" smtClean="0"/>
              <a:t>Вечер воспоминаний «История детского сада».</a:t>
            </a:r>
          </a:p>
          <a:p>
            <a:pPr>
              <a:buNone/>
            </a:pPr>
            <a:r>
              <a:rPr lang="ru-RU" sz="1200" dirty="0" smtClean="0"/>
              <a:t>Цель: познакомить детей с историей детского сада.</a:t>
            </a:r>
          </a:p>
          <a:p>
            <a:pPr lvl="0"/>
            <a:r>
              <a:rPr lang="ru-RU" sz="1200" dirty="0" smtClean="0"/>
              <a:t>Художественный труд. Тема: «Подарки сотрудникам детского сада».</a:t>
            </a:r>
          </a:p>
          <a:p>
            <a:pPr>
              <a:buNone/>
            </a:pPr>
            <a:r>
              <a:rPr lang="ru-RU" sz="1200" dirty="0" smtClean="0"/>
              <a:t>Цель: закреплять умение создавать из бумаги объёмные открытки-сувениры для сотрудников детского сада.</a:t>
            </a:r>
          </a:p>
          <a:p>
            <a:pPr>
              <a:buNone/>
            </a:pPr>
            <a:r>
              <a:rPr lang="ru-RU" sz="1400" b="1" dirty="0" smtClean="0"/>
              <a:t> </a:t>
            </a:r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156648" cy="648072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Перспективно - тематическое планирование.</a:t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7300664" cy="5547016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Ноябрь.</a:t>
            </a:r>
            <a:endParaRPr lang="ru-RU" sz="1400" dirty="0" smtClean="0"/>
          </a:p>
          <a:p>
            <a:r>
              <a:rPr lang="ru-RU" sz="1400" dirty="0" smtClean="0"/>
              <a:t>Тема: «Мой страна Россия».</a:t>
            </a:r>
          </a:p>
          <a:p>
            <a:pPr lvl="0"/>
            <a:r>
              <a:rPr lang="ru-RU" sz="1400" dirty="0" smtClean="0"/>
              <a:t>Беседа «Россия- великая держава».</a:t>
            </a:r>
          </a:p>
          <a:p>
            <a:pPr>
              <a:buNone/>
            </a:pPr>
            <a:r>
              <a:rPr lang="ru-RU" sz="1400" dirty="0" smtClean="0"/>
              <a:t>Цель: познакомить детей с историей России; вызвать интерес к истории возникновения России, прививать чувство гордости за свою страну.</a:t>
            </a:r>
          </a:p>
          <a:p>
            <a:pPr lvl="0"/>
            <a:r>
              <a:rPr lang="ru-RU" sz="1400" dirty="0" smtClean="0"/>
              <a:t>Музыкально-тематический досуг "Россия- Родина моя" с презентацией.</a:t>
            </a:r>
          </a:p>
          <a:p>
            <a:pPr>
              <a:buNone/>
            </a:pPr>
            <a:r>
              <a:rPr lang="ru-RU" sz="1400" dirty="0" smtClean="0"/>
              <a:t>Цель: развивать творчество детей, побуждать их к активным самостоятельным действиям.</a:t>
            </a:r>
          </a:p>
          <a:p>
            <a:r>
              <a:rPr lang="ru-RU" sz="1400" b="1" dirty="0" smtClean="0"/>
              <a:t> </a:t>
            </a:r>
            <a:endParaRPr lang="ru-RU" sz="1400" dirty="0" smtClean="0"/>
          </a:p>
          <a:p>
            <a:r>
              <a:rPr lang="ru-RU" sz="1400" b="1" dirty="0" smtClean="0"/>
              <a:t>Декабрь.</a:t>
            </a:r>
            <a:endParaRPr lang="ru-RU" sz="1400" dirty="0" smtClean="0"/>
          </a:p>
          <a:p>
            <a:r>
              <a:rPr lang="ru-RU" sz="1400" dirty="0" smtClean="0"/>
              <a:t>Тема: «Мой город».</a:t>
            </a:r>
          </a:p>
          <a:p>
            <a:pPr lvl="0"/>
            <a:r>
              <a:rPr lang="ru-RU" sz="1400" dirty="0" smtClean="0"/>
              <a:t>Беседа «Мой край родной».</a:t>
            </a:r>
          </a:p>
          <a:p>
            <a:pPr>
              <a:buNone/>
            </a:pPr>
            <a:r>
              <a:rPr lang="ru-RU" sz="1400" dirty="0" smtClean="0"/>
              <a:t>Цель: вызвать у детей интерес к родному краю, гордость за него.</a:t>
            </a:r>
          </a:p>
          <a:p>
            <a:pPr lvl="0"/>
            <a:r>
              <a:rPr lang="ru-RU" sz="1400" dirty="0" smtClean="0"/>
              <a:t>Рассматривание фотоальбома Санкт-Петербурга ».</a:t>
            </a:r>
          </a:p>
          <a:p>
            <a:pPr>
              <a:buNone/>
            </a:pPr>
            <a:r>
              <a:rPr lang="ru-RU" sz="1400" dirty="0" smtClean="0"/>
              <a:t>Цель: воспитывать у детей чувство уважения к людям труда, интерес к профессиям.</a:t>
            </a:r>
          </a:p>
          <a:p>
            <a:pPr lvl="0"/>
            <a:r>
              <a:rPr lang="ru-RU" sz="1400" dirty="0" smtClean="0"/>
              <a:t>Презентация «Символика Санкт-Петербурга».</a:t>
            </a:r>
          </a:p>
          <a:p>
            <a:pPr>
              <a:buNone/>
            </a:pPr>
            <a:r>
              <a:rPr lang="ru-RU" sz="1400" dirty="0" smtClean="0"/>
              <a:t>Цель: знакомить детей с символами Санкт-Петербурга: флаг, герб, гимн; формировать элементарные представления о функциональном назначении гимна, герба и флага, о символическом значении цвета и образов, историей их происхождения, значением в современной жизни.</a:t>
            </a:r>
          </a:p>
          <a:p>
            <a:endParaRPr lang="ru-RU" sz="1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892</Words>
  <Application>Microsoft Office PowerPoint</Application>
  <PresentationFormat>Экран (4:3)</PresentationFormat>
  <Paragraphs>150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Государственное Бюджетное Дошкольное Образовательное Учреждение детский сад №2 Выборгского района г.Санкт-Петербурга   </vt:lpstr>
      <vt:lpstr>        Реализация данной программы предполагает:  </vt:lpstr>
      <vt:lpstr> Старший дошкольник должен быть сориентирован на:</vt:lpstr>
      <vt:lpstr>Проблема патриотического воспитания подрастающего поколения сегодня одна из наиболее актуальных. Принята государственная программа «Патриотическое воспитание граждан Российской Федерации», ориентированная на все социальные слои и возрастные группы граждан России. </vt:lpstr>
      <vt:lpstr>Задачи :</vt:lpstr>
      <vt:lpstr>Слайд 6</vt:lpstr>
      <vt:lpstr>Методы и приемы: </vt:lpstr>
      <vt:lpstr>Перспективно - тематическое планирование. </vt:lpstr>
      <vt:lpstr>Перспективно - тематическое планирование. </vt:lpstr>
      <vt:lpstr>Перспективно - тематическое планирование. </vt:lpstr>
      <vt:lpstr>Перспективно - тематическое планирование. </vt:lpstr>
      <vt:lpstr>Перечень необходимых для осуществления воспитательно – образовательного процесса программ, технологий, методических пособий.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Нравственно-патриотическое воспитание в подготовительной группе. Вариативная часть</dc:title>
  <dc:creator>АЛЕКС</dc:creator>
  <cp:lastModifiedBy>АЛЕКС</cp:lastModifiedBy>
  <cp:revision>11</cp:revision>
  <dcterms:created xsi:type="dcterms:W3CDTF">2015-04-04T10:02:58Z</dcterms:created>
  <dcterms:modified xsi:type="dcterms:W3CDTF">2015-04-08T17:24:31Z</dcterms:modified>
</cp:coreProperties>
</file>