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0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6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5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3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3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4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47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3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6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0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4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6D0C55F7-468E-47B0-966D-C102E7B143E3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BA34F6F-77E0-43A9-AB7B-5D9F22EB0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0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039" y="1730963"/>
            <a:ext cx="836295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Радианная мера угла</a:t>
            </a:r>
            <a:endParaRPr lang="ru-RU" sz="9600" b="1" i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5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7177" y="367049"/>
            <a:ext cx="3421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В классе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177" y="1289133"/>
            <a:ext cx="84094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1) Найти длину дуги окружности радиусом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и соответствующей градусной мерой центрального угла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°: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а)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 4 см,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 25°,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б)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 5 см,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 60°,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в)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R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 10 см,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 90°.</a:t>
            </a:r>
          </a:p>
          <a:p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2) По рабочей тетради </a:t>
            </a:r>
          </a:p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№ 171 – 176 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30823" y="2935808"/>
                <a:ext cx="2792431" cy="975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𝓵</m:t>
                    </m:r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ru-RU" sz="4400" b="1" i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°</a:t>
                </a:r>
                <a:endParaRPr lang="ru-RU" sz="4400" b="1" i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823" y="2935808"/>
                <a:ext cx="2792431" cy="975011"/>
              </a:xfrm>
              <a:prstGeom prst="rect">
                <a:avLst/>
              </a:prstGeom>
              <a:blipFill rotWithShape="0">
                <a:blip r:embed="rId3"/>
                <a:stretch>
                  <a:fillRect l="-218" t="-4375" r="-13100" b="-2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91" y="4473244"/>
            <a:ext cx="2559694" cy="18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4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3696" y="1616523"/>
            <a:ext cx="82237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000" b="1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Script" panose="020B0504020000000003" pitchFamily="34" charset="0"/>
              </a:rPr>
              <a:t>Домашнее задание</a:t>
            </a:r>
            <a:endParaRPr lang="ru-RU" sz="60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3318" y="2632186"/>
            <a:ext cx="6064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Стр. 177 – 178, п.120;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Стр. 181, № 43, 44, 49, 51.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82" y="4134609"/>
            <a:ext cx="3086973" cy="223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6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5589431" y="3075260"/>
            <a:ext cx="3106419" cy="2617637"/>
            <a:chOff x="5404134" y="2455924"/>
            <a:chExt cx="3510656" cy="2955612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4134" y="2455924"/>
              <a:ext cx="3510656" cy="295561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821250" y="3843578"/>
              <a:ext cx="415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75055" y="2888395"/>
              <a:ext cx="415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196665" y="275651"/>
            <a:ext cx="4596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Повторение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175" y="1536956"/>
            <a:ext cx="7431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Какой угол в окружности называют центральным?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8392" y="3150073"/>
            <a:ext cx="426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Это плоский угол с вершиной в центре окружности </a:t>
            </a:r>
            <a:endParaRPr lang="ru-RU" sz="36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6665" y="275651"/>
            <a:ext cx="4596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Повторение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548" y="1245886"/>
            <a:ext cx="743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Что такое дуга окружности?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753" y="2533926"/>
            <a:ext cx="426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часть окружности, расположенной внутри плоского угла.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730" y="2362634"/>
            <a:ext cx="3510656" cy="2955612"/>
          </a:xfrm>
          <a:prstGeom prst="rect">
            <a:avLst/>
          </a:prstGeom>
        </p:spPr>
      </p:pic>
      <p:sp>
        <p:nvSpPr>
          <p:cNvPr id="12" name="Дуга 11"/>
          <p:cNvSpPr/>
          <p:nvPr/>
        </p:nvSpPr>
        <p:spPr>
          <a:xfrm rot="19153051">
            <a:off x="5352644" y="2903597"/>
            <a:ext cx="2375142" cy="2576126"/>
          </a:xfrm>
          <a:prstGeom prst="arc">
            <a:avLst>
              <a:gd name="adj1" fmla="val 14034817"/>
              <a:gd name="adj2" fmla="val 2021452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1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417" y="2502829"/>
            <a:ext cx="3510656" cy="29556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96665" y="275651"/>
            <a:ext cx="4596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Повторение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747" y="1730471"/>
            <a:ext cx="775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Градусная мера дуги окружности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271" y="3162952"/>
            <a:ext cx="4368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градусная мера соответствующего центрального угла.</a:t>
            </a:r>
            <a:endParaRPr lang="ru-RU" sz="36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Дуга 11"/>
          <p:cNvSpPr/>
          <p:nvPr/>
        </p:nvSpPr>
        <p:spPr>
          <a:xfrm rot="19153051">
            <a:off x="5605225" y="3055943"/>
            <a:ext cx="2375142" cy="2576126"/>
          </a:xfrm>
          <a:prstGeom prst="arc">
            <a:avLst>
              <a:gd name="adj1" fmla="val 14034817"/>
              <a:gd name="adj2" fmla="val 2021452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0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782" y="275651"/>
            <a:ext cx="7463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Дуга окружности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726" y="2455924"/>
            <a:ext cx="3510656" cy="2955612"/>
          </a:xfrm>
          <a:prstGeom prst="rect">
            <a:avLst/>
          </a:prstGeom>
        </p:spPr>
      </p:pic>
      <p:sp>
        <p:nvSpPr>
          <p:cNvPr id="12" name="Дуга 11"/>
          <p:cNvSpPr/>
          <p:nvPr/>
        </p:nvSpPr>
        <p:spPr>
          <a:xfrm rot="19153051">
            <a:off x="5859567" y="2992285"/>
            <a:ext cx="2375142" cy="2576126"/>
          </a:xfrm>
          <a:prstGeom prst="arc">
            <a:avLst>
              <a:gd name="adj1" fmla="val 14034817"/>
              <a:gd name="adj2" fmla="val 2021452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62360" y="1228671"/>
            <a:ext cx="8152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Найдем длину дуги окружности, отвечающей центральному углу в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506" y="3495706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n°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313697" y="2440711"/>
                <a:ext cx="5261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697" y="2440711"/>
                <a:ext cx="526105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62360" y="2229683"/>
                <a:ext cx="5091458" cy="219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Длина окружности: </a:t>
                </a:r>
                <a:r>
                  <a:rPr lang="ru-RU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2</a:t>
                </a:r>
                <a:r>
                  <a:rPr lang="el-GR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π</a:t>
                </a:r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R</a:t>
                </a:r>
                <a:endParaRPr lang="ru-RU" sz="28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  <a:p>
                <a:r>
                  <a:rPr lang="ru-RU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Длина полуокружности: </a:t>
                </a:r>
                <a:r>
                  <a:rPr lang="el-GR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π</a:t>
                </a:r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R</a:t>
                </a:r>
                <a:endParaRPr lang="ru-RU" sz="28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  <a:p>
                <a:r>
                  <a:rPr lang="ru-RU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Длина дуги в 1°: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</m:oMath>
                </a14:m>
                <a:endPara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  <a:p>
                <a:r>
                  <a:rPr lang="ru-RU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Длина дуги в </a:t>
                </a:r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n</a:t>
                </a:r>
                <a:r>
                  <a:rPr lang="ru-RU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°</a:t>
                </a:r>
                <a:r>
                  <a:rPr lang="ru-RU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60" y="2229683"/>
                <a:ext cx="5091458" cy="2194960"/>
              </a:xfrm>
              <a:prstGeom prst="rect">
                <a:avLst/>
              </a:prstGeom>
              <a:blipFill rotWithShape="0">
                <a:blip r:embed="rId5"/>
                <a:stretch>
                  <a:fillRect l="-2635" t="-3611" r="-2156" b="-4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14135" y="4733195"/>
                <a:ext cx="2792431" cy="975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𝓵</m:t>
                    </m:r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ru-RU" sz="4400" b="1" i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°</a:t>
                </a:r>
                <a:endParaRPr lang="ru-RU" sz="4400" b="1" i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135" y="4733195"/>
                <a:ext cx="2792431" cy="975011"/>
              </a:xfrm>
              <a:prstGeom prst="rect">
                <a:avLst/>
              </a:prstGeom>
              <a:blipFill rotWithShape="0">
                <a:blip r:embed="rId6"/>
                <a:stretch>
                  <a:fillRect t="-3750" r="-13319" b="-2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45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3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9132" y="314288"/>
            <a:ext cx="3206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Пример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656" y="1237618"/>
            <a:ext cx="73924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длину дуги окружности радиуса 6 см, если градусная мера соответствующего центрального угла 30°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06079" y="3843040"/>
                <a:ext cx="2792431" cy="975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𝓵</m:t>
                    </m:r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4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ru-RU" sz="4400" b="1" i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°</a:t>
                </a:r>
                <a:endParaRPr lang="ru-RU" sz="4400" b="1" i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79" y="3843040"/>
                <a:ext cx="2792431" cy="975011"/>
              </a:xfrm>
              <a:prstGeom prst="rect">
                <a:avLst/>
              </a:prstGeom>
              <a:blipFill rotWithShape="0">
                <a:blip r:embed="rId3"/>
                <a:stretch>
                  <a:fillRect l="-218" t="-3750" r="-13319" b="-2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87730" y="3299721"/>
                <a:ext cx="3191579" cy="978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𝓵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n-US" sz="44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44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</m:t>
                    </m:r>
                  </m:oMath>
                </a14:m>
                <a:r>
                  <a:rPr lang="ru-RU" sz="4400" b="1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°</a:t>
                </a:r>
                <a:endParaRPr lang="ru-RU" sz="44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730" y="3299721"/>
                <a:ext cx="3191579" cy="978217"/>
              </a:xfrm>
              <a:prstGeom prst="rect">
                <a:avLst/>
              </a:prstGeom>
              <a:blipFill rotWithShape="0">
                <a:blip r:embed="rId4"/>
                <a:stretch>
                  <a:fillRect l="-191" t="-3727" r="-11472" b="-229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54034" y="4479497"/>
                <a:ext cx="16294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𝓵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sz="44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034" y="4479497"/>
                <a:ext cx="1629485" cy="6771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35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9210" y="262772"/>
            <a:ext cx="4774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Определение</a:t>
            </a:r>
            <a:endParaRPr lang="ru-RU" sz="5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186" y="1416934"/>
            <a:ext cx="8010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Радианная мера угла –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отношение длины соответствующей дуги к радиусу окружности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185" y="3090503"/>
            <a:ext cx="8010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Радиан –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единица радианной меры углов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034873" y="4389089"/>
                <a:ext cx="3793026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36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рад=</m:t>
                    </m:r>
                    <m:f>
                      <m:fPr>
                        <m:ctrlPr>
                          <a:rPr lang="ru-RU" sz="3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𝟏𝟖𝟎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den>
                    </m:f>
                    <m:r>
                      <a:rPr lang="ru-RU" sz="36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3600" b="1" i="1" smtClean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𝟓𝟕</m:t>
                    </m:r>
                  </m:oMath>
                </a14:m>
                <a:r>
                  <a:rPr lang="ru-RU" sz="32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°</a:t>
                </a:r>
                <a:endParaRPr lang="ru-RU" sz="32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873" y="4389089"/>
                <a:ext cx="3793026" cy="892552"/>
              </a:xfrm>
              <a:prstGeom prst="rect">
                <a:avLst/>
              </a:prstGeom>
              <a:blipFill rotWithShape="0">
                <a:blip r:embed="rId3"/>
                <a:stretch>
                  <a:fillRect r="-4502" b="-13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052" y="4576791"/>
            <a:ext cx="15144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2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5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3191" y="288530"/>
            <a:ext cx="72378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Радианная мера угла</a:t>
            </a:r>
            <a:endParaRPr lang="ru-RU" sz="4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38469" y="1197735"/>
                <a:ext cx="7767322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Радианная мера угла получается из градусной умножением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</m:oMath>
                </a14:m>
                <a:endPara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69" y="1197735"/>
                <a:ext cx="7767322" cy="1239378"/>
              </a:xfrm>
              <a:prstGeom prst="rect">
                <a:avLst/>
              </a:prstGeom>
              <a:blipFill rotWithShape="0">
                <a:blip r:embed="rId3"/>
                <a:stretch>
                  <a:fillRect t="-6863" r="-471" b="-10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38469" y="2686260"/>
                <a:ext cx="3589892" cy="741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69" y="2686260"/>
                <a:ext cx="3589892" cy="741485"/>
              </a:xfrm>
              <a:prstGeom prst="rect">
                <a:avLst/>
              </a:prstGeom>
              <a:blipFill rotWithShape="0">
                <a:blip r:embed="rId4"/>
                <a:stretch>
                  <a:fillRect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38469" y="3955991"/>
                <a:ext cx="3160289" cy="741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69" y="3955991"/>
                <a:ext cx="3160289" cy="741485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10747" y="5665014"/>
                <a:ext cx="10118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747" y="5665014"/>
                <a:ext cx="1011880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06967" y="4326733"/>
                <a:ext cx="10118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967" y="4326733"/>
                <a:ext cx="1011880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932282" y="2910177"/>
                <a:ext cx="10118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82" y="2910177"/>
                <a:ext cx="1011880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944162" y="2769118"/>
                <a:ext cx="2212144" cy="741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162" y="2769118"/>
                <a:ext cx="2212144" cy="741485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988289" y="4142067"/>
                <a:ext cx="2212144" cy="741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289" y="4142067"/>
                <a:ext cx="2212144" cy="741485"/>
              </a:xfrm>
              <a:prstGeom prst="rect">
                <a:avLst/>
              </a:prstGeom>
              <a:blipFill rotWithShape="0">
                <a:blip r:embed="rId10"/>
                <a:stretch>
                  <a:fillRect b="-7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988289" y="5515016"/>
                <a:ext cx="2212144" cy="741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ru-RU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289" y="5515016"/>
                <a:ext cx="2212144" cy="741485"/>
              </a:xfrm>
              <a:prstGeom prst="rect">
                <a:avLst/>
              </a:prstGeom>
              <a:blipFill rotWithShape="0">
                <a:blip r:embed="rId11"/>
                <a:stretch>
                  <a:fillRect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4" y="5225722"/>
            <a:ext cx="1558558" cy="130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0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Контурная ра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03032"/>
            <a:ext cx="8770513" cy="6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3191" y="288530"/>
            <a:ext cx="72378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Script" panose="020B0504020000000003" pitchFamily="34" charset="0"/>
              </a:rPr>
              <a:t>Радианная мера угла</a:t>
            </a:r>
            <a:endParaRPr lang="ru-RU" sz="4400" b="1" cap="none" spc="0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Script" panose="020B05040200000000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38469" y="1197735"/>
                <a:ext cx="7767322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Градусная мера угла получается из радианной умножением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𝟏𝟖𝟎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endPara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69" y="1197735"/>
                <a:ext cx="7767322" cy="1296124"/>
              </a:xfrm>
              <a:prstGeom prst="rect">
                <a:avLst/>
              </a:prstGeom>
              <a:blipFill rotWithShape="0">
                <a:blip r:embed="rId3"/>
                <a:stretch>
                  <a:fillRect t="-6573" b="-107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52659" y="3078050"/>
                <a:ext cx="386682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num>
                        <m:den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659" y="3078050"/>
                <a:ext cx="3866828" cy="925190"/>
              </a:xfrm>
              <a:prstGeom prst="rect">
                <a:avLst/>
              </a:prstGeom>
              <a:blipFill rotWithShape="0">
                <a:blip r:embed="rId4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906592" y="4582732"/>
                <a:ext cx="841769" cy="8474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592" y="4582732"/>
                <a:ext cx="841769" cy="847411"/>
              </a:xfrm>
              <a:prstGeom prst="rect">
                <a:avLst/>
              </a:prstGeom>
              <a:blipFill rotWithShape="0">
                <a:blip r:embed="rId5"/>
                <a:stretch>
                  <a:fillRect b="-7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746976" y="4504953"/>
                <a:ext cx="3032369" cy="925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𝟏𝟖𝟎</m:t>
                          </m:r>
                        </m:num>
                        <m:den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976" y="4504953"/>
                <a:ext cx="3032369" cy="925382"/>
              </a:xfrm>
              <a:prstGeom prst="rect">
                <a:avLst/>
              </a:prstGeom>
              <a:blipFill rotWithShape="0">
                <a:blip r:embed="rId6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877" y="2537926"/>
            <a:ext cx="1354914" cy="12303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59" y="4738262"/>
            <a:ext cx="877452" cy="138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2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164144e6b1f9bd0fadf77af615542635041fe39"/>
</p:tagLst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167</TotalTime>
  <Words>267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Bookman Old Style</vt:lpstr>
      <vt:lpstr>Calibri Light</vt:lpstr>
      <vt:lpstr>Cambria Math</vt:lpstr>
      <vt:lpstr>Segoe Script</vt:lpstr>
      <vt:lpstr>Times New Roman</vt:lpstr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16</cp:revision>
  <dcterms:created xsi:type="dcterms:W3CDTF">2015-01-06T13:47:37Z</dcterms:created>
  <dcterms:modified xsi:type="dcterms:W3CDTF">2015-01-06T16:34:54Z</dcterms:modified>
</cp:coreProperties>
</file>