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11" r:id="rId2"/>
    <p:sldId id="512" r:id="rId3"/>
    <p:sldId id="473" r:id="rId4"/>
    <p:sldId id="495" r:id="rId5"/>
    <p:sldId id="496" r:id="rId6"/>
    <p:sldId id="487" r:id="rId7"/>
    <p:sldId id="517" r:id="rId8"/>
    <p:sldId id="514" r:id="rId9"/>
    <p:sldId id="515" r:id="rId10"/>
    <p:sldId id="502" r:id="rId11"/>
    <p:sldId id="503" r:id="rId12"/>
    <p:sldId id="497" r:id="rId13"/>
    <p:sldId id="504" r:id="rId14"/>
    <p:sldId id="518" r:id="rId15"/>
    <p:sldId id="506" r:id="rId16"/>
    <p:sldId id="51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  <a:srgbClr val="990099"/>
    <a:srgbClr val="007CD0"/>
    <a:srgbClr val="F8F8F8"/>
    <a:srgbClr val="660066"/>
    <a:srgbClr val="3399FF"/>
    <a:srgbClr val="00FFFF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407" autoAdjust="0"/>
  </p:normalViewPr>
  <p:slideViewPr>
    <p:cSldViewPr>
      <p:cViewPr varScale="1">
        <p:scale>
          <a:sx n="66" d="100"/>
          <a:sy n="66" d="100"/>
        </p:scale>
        <p:origin x="6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F9C8DFEA-2DA5-43F4-B212-ECD6FB31DA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2DFF4-5472-4888-9333-BBB657E6413C}" type="slidenum">
              <a:rPr lang="ru-RU"/>
              <a:pPr/>
              <a:t>3</a:t>
            </a:fld>
            <a:endParaRPr lang="ru-RU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/>
              <a:t>«Геометрия 7-9»  Л.С. Атанасян и др.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3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DEC23-C9A6-42DA-A08D-BFDD67FBA2D6}" type="slidenum">
              <a:rPr lang="ru-RU"/>
              <a:pPr/>
              <a:t>14</a:t>
            </a:fld>
            <a:endParaRPr lang="ru-RU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9 класс». – М.: ВАКО, 2007. – 320 с. – (В помощь школьному учителю) </a:t>
            </a:r>
          </a:p>
        </p:txBody>
      </p:sp>
    </p:spTree>
    <p:extLst>
      <p:ext uri="{BB962C8B-B14F-4D97-AF65-F5344CB8AC3E}">
        <p14:creationId xmlns:p14="http://schemas.microsoft.com/office/powerpoint/2010/main" val="315872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614AA-54D4-4419-BF47-8A5904A355A0}" type="slidenum">
              <a:rPr lang="ru-RU"/>
              <a:pPr/>
              <a:t>15</a:t>
            </a:fld>
            <a:endParaRPr lang="ru-RU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9 класс». – М.: ВАКО, 2007. – 320 с. – (В помощь школьному учителю) </a:t>
            </a:r>
          </a:p>
        </p:txBody>
      </p:sp>
    </p:spTree>
    <p:extLst>
      <p:ext uri="{BB962C8B-B14F-4D97-AF65-F5344CB8AC3E}">
        <p14:creationId xmlns:p14="http://schemas.microsoft.com/office/powerpoint/2010/main" val="251562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0CBE5-5DFF-4869-A378-CBD69DBE56AA}" type="slidenum">
              <a:rPr lang="ru-RU"/>
              <a:pPr/>
              <a:t>4</a:t>
            </a:fld>
            <a:endParaRPr lang="ru-RU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/>
              <a:t>«Геометрия 7-9»  Л.С. Атанасян и др.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2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05256-0648-48FC-A86E-53E37B4A6CD5}" type="slidenum">
              <a:rPr lang="ru-RU"/>
              <a:pPr/>
              <a:t>5</a:t>
            </a:fld>
            <a:endParaRPr lang="ru-RU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/>
              <a:t>«Геометрия 7-9»  Л.С. Атанасян и др.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6FEEA-347A-4769-8B6E-AB5A137ECCE9}" type="slidenum">
              <a:rPr lang="ru-RU"/>
              <a:pPr/>
              <a:t>6</a:t>
            </a:fld>
            <a:endParaRPr lang="ru-RU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Поурочные разработки по геометрии: 9 класс.</a:t>
            </a:r>
          </a:p>
        </p:txBody>
      </p:sp>
    </p:spTree>
    <p:extLst>
      <p:ext uri="{BB962C8B-B14F-4D97-AF65-F5344CB8AC3E}">
        <p14:creationId xmlns:p14="http://schemas.microsoft.com/office/powerpoint/2010/main" val="100481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DFEA-2DA5-43F4-B212-ECD6FB31DA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7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92F37-8D17-4065-9287-8F83CF3764BC}" type="slidenum">
              <a:rPr lang="ru-RU"/>
              <a:pPr/>
              <a:t>10</a:t>
            </a:fld>
            <a:endParaRPr lang="ru-RU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8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04420-A3D0-4811-AAEF-B0D54C270C9F}" type="slidenum">
              <a:rPr lang="ru-RU"/>
              <a:pPr/>
              <a:t>11</a:t>
            </a:fld>
            <a:endParaRPr lang="ru-RU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7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6090A-FB02-4587-B40E-BB064E9B5019}" type="slidenum">
              <a:rPr lang="ru-RU"/>
              <a:pPr/>
              <a:t>12</a:t>
            </a:fld>
            <a:endParaRPr lang="ru-RU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9 класс». – М.: ВАКО, 2007. – 320 с. – (В помощь школьному учителю) </a:t>
            </a:r>
          </a:p>
        </p:txBody>
      </p:sp>
    </p:spTree>
    <p:extLst>
      <p:ext uri="{BB962C8B-B14F-4D97-AF65-F5344CB8AC3E}">
        <p14:creationId xmlns:p14="http://schemas.microsoft.com/office/powerpoint/2010/main" val="303654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DEC23-C9A6-42DA-A08D-BFDD67FBA2D6}" type="slidenum">
              <a:rPr lang="ru-RU"/>
              <a:pPr/>
              <a:t>13</a:t>
            </a:fld>
            <a:endParaRPr lang="ru-RU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Гаврилова Н.Ф. «Поурочные разработки по геометрии: 9 класс». – М.: ВАКО, 2007. – 320 с. – (В помощь школьному учителю) </a:t>
            </a:r>
          </a:p>
        </p:txBody>
      </p:sp>
    </p:spTree>
    <p:extLst>
      <p:ext uri="{BB962C8B-B14F-4D97-AF65-F5344CB8AC3E}">
        <p14:creationId xmlns:p14="http://schemas.microsoft.com/office/powerpoint/2010/main" val="98982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DD28-8C8F-4628-A292-21EBE7E80F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794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8F86-1ED9-497A-872D-5EC1C3234F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35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F39BC-1B4B-407F-A73B-1EA491FC7B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76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53A71-9A66-4908-80A7-B7C171B763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645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C7715-C694-4260-A8F5-6CE844ABBF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294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7E583-11AC-43C5-A0D3-04FE992DB6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115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CA84-90AF-4FCC-81F4-655DE3B124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977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E7CB1-3404-43E8-B980-9E55276B7C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49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3B276-4479-4F98-AC63-6273D5A5CC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00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3BFD0-CB07-4EFF-8365-F4C0E81DC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222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E0534-5846-473C-AE7D-AD357C41B2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093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40578F8C-ACBA-4675-8EC6-D02C6C78BD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41314" y="1446053"/>
            <a:ext cx="566853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Monotype Corsiva" panose="03010101010201010101" pitchFamily="66" charset="0"/>
              </a:rPr>
              <a:t>Теорема </a:t>
            </a:r>
          </a:p>
          <a:p>
            <a:pPr algn="ctr"/>
            <a:r>
              <a:rPr lang="ru-RU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Monotype Corsiva" panose="03010101010201010101" pitchFamily="66" charset="0"/>
              </a:rPr>
              <a:t>косинусов</a:t>
            </a:r>
            <a:endParaRPr lang="ru-RU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399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40" name="Text Box 56"/>
          <p:cNvSpPr txBox="1">
            <a:spLocks noChangeArrowheads="1"/>
          </p:cNvSpPr>
          <p:nvPr/>
        </p:nvSpPr>
        <p:spPr bwMode="auto">
          <a:xfrm>
            <a:off x="531100" y="2744462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C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удобно сравнивать квадрат 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</a:t>
            </a:r>
            <a:r>
              <a:rPr lang="ru-RU" sz="2800" i="1" dirty="0">
                <a:solidFill>
                  <a:srgbClr val="007C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C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и сумму квадратов двух других.</a:t>
            </a:r>
          </a:p>
        </p:txBody>
      </p:sp>
      <p:grpSp>
        <p:nvGrpSpPr>
          <p:cNvPr id="989186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89187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88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89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90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91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92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93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194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98922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076751"/>
              </p:ext>
            </p:extLst>
          </p:nvPr>
        </p:nvGraphicFramePr>
        <p:xfrm>
          <a:off x="1884982" y="547142"/>
          <a:ext cx="4953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19" name="Формула" r:id="rId4" imgW="1473120" imgH="228600" progId="Equation.3">
                  <p:embed/>
                </p:oleObj>
              </mc:Choice>
              <mc:Fallback>
                <p:oleObj name="Формула" r:id="rId4" imgW="147312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982" y="547142"/>
                        <a:ext cx="4953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2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687853"/>
              </p:ext>
            </p:extLst>
          </p:nvPr>
        </p:nvGraphicFramePr>
        <p:xfrm>
          <a:off x="2027519" y="1305240"/>
          <a:ext cx="431323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0" name="Формула" r:id="rId6" imgW="1282680" imgH="419040" progId="Equation.3">
                  <p:embed/>
                </p:oleObj>
              </mc:Choice>
              <mc:Fallback>
                <p:oleObj name="Формула" r:id="rId6" imgW="1282680" imgH="4190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519" y="1305240"/>
                        <a:ext cx="4313238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2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29167"/>
              </p:ext>
            </p:extLst>
          </p:nvPr>
        </p:nvGraphicFramePr>
        <p:xfrm>
          <a:off x="5489865" y="2163766"/>
          <a:ext cx="8112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1" name="Формула" r:id="rId8" imgW="241200" imgH="177480" progId="Equation.3">
                  <p:embed/>
                </p:oleObj>
              </mc:Choice>
              <mc:Fallback>
                <p:oleObj name="Формула" r:id="rId8" imgW="241200" imgH="177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865" y="2163766"/>
                        <a:ext cx="8112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0" name="Object 46"/>
          <p:cNvGraphicFramePr>
            <a:graphicFrameLocks noChangeAspect="1"/>
          </p:cNvGraphicFramePr>
          <p:nvPr/>
        </p:nvGraphicFramePr>
        <p:xfrm>
          <a:off x="533400" y="4038600"/>
          <a:ext cx="31702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2" name="Формула" r:id="rId10" imgW="965160" imgH="203040" progId="Equation.3">
                  <p:embed/>
                </p:oleObj>
              </mc:Choice>
              <mc:Fallback>
                <p:oleObj name="Формула" r:id="rId10" imgW="965160" imgH="2030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31702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1" name="Object 47"/>
          <p:cNvGraphicFramePr>
            <a:graphicFrameLocks noChangeAspect="1"/>
          </p:cNvGraphicFramePr>
          <p:nvPr/>
        </p:nvGraphicFramePr>
        <p:xfrm>
          <a:off x="609600" y="4953000"/>
          <a:ext cx="30940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3" name="Формула" r:id="rId12" imgW="965160" imgH="203040" progId="Equation.3">
                  <p:embed/>
                </p:oleObj>
              </mc:Choice>
              <mc:Fallback>
                <p:oleObj name="Формула" r:id="rId12" imgW="965160" imgH="2030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30940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2" name="Object 48"/>
          <p:cNvGraphicFramePr>
            <a:graphicFrameLocks noChangeAspect="1"/>
          </p:cNvGraphicFramePr>
          <p:nvPr/>
        </p:nvGraphicFramePr>
        <p:xfrm>
          <a:off x="685800" y="5791200"/>
          <a:ext cx="3048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4" name="Формула" r:id="rId14" imgW="965160" imgH="203040" progId="Equation.3">
                  <p:embed/>
                </p:oleObj>
              </mc:Choice>
              <mc:Fallback>
                <p:oleObj name="Формула" r:id="rId14" imgW="965160" imgH="2030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91200"/>
                        <a:ext cx="3048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4" name="Object 50"/>
          <p:cNvGraphicFramePr>
            <a:graphicFrameLocks noChangeAspect="1"/>
          </p:cNvGraphicFramePr>
          <p:nvPr/>
        </p:nvGraphicFramePr>
        <p:xfrm>
          <a:off x="3733800" y="4114800"/>
          <a:ext cx="2590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5" name="Формула" r:id="rId16" imgW="787320" imgH="177480" progId="Equation.3">
                  <p:embed/>
                </p:oleObj>
              </mc:Choice>
              <mc:Fallback>
                <p:oleObj name="Формула" r:id="rId16" imgW="787320" imgH="177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0"/>
                        <a:ext cx="2590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5" name="Object 51"/>
          <p:cNvGraphicFramePr>
            <a:graphicFrameLocks noChangeAspect="1"/>
          </p:cNvGraphicFramePr>
          <p:nvPr/>
        </p:nvGraphicFramePr>
        <p:xfrm>
          <a:off x="3733800" y="5029200"/>
          <a:ext cx="2362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6" name="Формула" r:id="rId18" imgW="787320" imgH="177480" progId="Equation.3">
                  <p:embed/>
                </p:oleObj>
              </mc:Choice>
              <mc:Fallback>
                <p:oleObj name="Формула" r:id="rId18" imgW="787320" imgH="1774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29200"/>
                        <a:ext cx="2362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6" name="Object 52"/>
          <p:cNvGraphicFramePr>
            <a:graphicFrameLocks noChangeAspect="1"/>
          </p:cNvGraphicFramePr>
          <p:nvPr/>
        </p:nvGraphicFramePr>
        <p:xfrm>
          <a:off x="3733800" y="5867400"/>
          <a:ext cx="24177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7" name="Формула" r:id="rId20" imgW="774360" imgH="177480" progId="Equation.3">
                  <p:embed/>
                </p:oleObj>
              </mc:Choice>
              <mc:Fallback>
                <p:oleObj name="Формула" r:id="rId20" imgW="774360" imgH="177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867400"/>
                        <a:ext cx="24177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7" name="Object 53"/>
          <p:cNvGraphicFramePr>
            <a:graphicFrameLocks noChangeAspect="1"/>
          </p:cNvGraphicFramePr>
          <p:nvPr/>
        </p:nvGraphicFramePr>
        <p:xfrm>
          <a:off x="6172200" y="4038600"/>
          <a:ext cx="22860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8" name="Формула" r:id="rId22" imgW="736560" imgH="228600" progId="Equation.3">
                  <p:embed/>
                </p:oleObj>
              </mc:Choice>
              <mc:Fallback>
                <p:oleObj name="Формула" r:id="rId22" imgW="736560" imgH="2286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8600"/>
                        <a:ext cx="22860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8" name="Object 54"/>
          <p:cNvGraphicFramePr>
            <a:graphicFrameLocks noChangeAspect="1"/>
          </p:cNvGraphicFramePr>
          <p:nvPr/>
        </p:nvGraphicFramePr>
        <p:xfrm>
          <a:off x="6049963" y="4992688"/>
          <a:ext cx="2941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29" name="Формула" r:id="rId24" imgW="1002960" imgH="203040" progId="Equation.3">
                  <p:embed/>
                </p:oleObj>
              </mc:Choice>
              <mc:Fallback>
                <p:oleObj name="Формула" r:id="rId24" imgW="1002960" imgH="20304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4992688"/>
                        <a:ext cx="29416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39" name="Object 55"/>
          <p:cNvGraphicFramePr>
            <a:graphicFrameLocks noChangeAspect="1"/>
          </p:cNvGraphicFramePr>
          <p:nvPr/>
        </p:nvGraphicFramePr>
        <p:xfrm>
          <a:off x="6096000" y="5897563"/>
          <a:ext cx="2581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30" name="Формула" r:id="rId26" imgW="901440" imgH="203040" progId="Equation.3">
                  <p:embed/>
                </p:oleObj>
              </mc:Choice>
              <mc:Fallback>
                <p:oleObj name="Формула" r:id="rId26" imgW="901440" imgH="2030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897563"/>
                        <a:ext cx="2581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41" name="Object 57"/>
          <p:cNvGraphicFramePr>
            <a:graphicFrameLocks noChangeAspect="1"/>
          </p:cNvGraphicFramePr>
          <p:nvPr/>
        </p:nvGraphicFramePr>
        <p:xfrm>
          <a:off x="533400" y="4038600"/>
          <a:ext cx="24606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31" name="Формула" r:id="rId28" imgW="749160" imgH="203040" progId="Equation.3">
                  <p:embed/>
                </p:oleObj>
              </mc:Choice>
              <mc:Fallback>
                <p:oleObj name="Формула" r:id="rId28" imgW="749160" imgH="20304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24606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42" name="Object 58"/>
          <p:cNvGraphicFramePr>
            <a:graphicFrameLocks noChangeAspect="1"/>
          </p:cNvGraphicFramePr>
          <p:nvPr/>
        </p:nvGraphicFramePr>
        <p:xfrm>
          <a:off x="609600" y="4953000"/>
          <a:ext cx="2401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32" name="Формула" r:id="rId30" imgW="749160" imgH="203040" progId="Equation.3">
                  <p:embed/>
                </p:oleObj>
              </mc:Choice>
              <mc:Fallback>
                <p:oleObj name="Формула" r:id="rId30" imgW="749160" imgH="2030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2401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43" name="Object 59"/>
          <p:cNvGraphicFramePr>
            <a:graphicFrameLocks noChangeAspect="1"/>
          </p:cNvGraphicFramePr>
          <p:nvPr/>
        </p:nvGraphicFramePr>
        <p:xfrm>
          <a:off x="682625" y="5791200"/>
          <a:ext cx="23653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433" name="Формула" r:id="rId32" imgW="749160" imgH="203040" progId="Equation.3">
                  <p:embed/>
                </p:oleObj>
              </mc:Choice>
              <mc:Fallback>
                <p:oleObj name="Формула" r:id="rId32" imgW="749160" imgH="2030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791200"/>
                        <a:ext cx="23653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8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8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8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8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8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258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9225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6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992282" name="Object 26"/>
          <p:cNvGraphicFramePr>
            <a:graphicFrameLocks noChangeAspect="1"/>
          </p:cNvGraphicFramePr>
          <p:nvPr/>
        </p:nvGraphicFramePr>
        <p:xfrm>
          <a:off x="2895600" y="4724400"/>
          <a:ext cx="5889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342" name="Формула" r:id="rId4" imgW="2057400" imgH="190440" progId="Equation.3">
                  <p:embed/>
                </p:oleObj>
              </mc:Choice>
              <mc:Fallback>
                <p:oleObj name="Формула" r:id="rId4" imgW="2057400" imgH="1904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400"/>
                        <a:ext cx="5889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83" name="Rectangle 27"/>
          <p:cNvSpPr>
            <a:spLocks noChangeArrowheads="1"/>
          </p:cNvSpPr>
          <p:nvPr/>
        </p:nvSpPr>
        <p:spPr bwMode="auto">
          <a:xfrm>
            <a:off x="304800" y="117482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треугольника со сторонами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5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,7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</a:p>
        </p:txBody>
      </p:sp>
      <p:graphicFrame>
        <p:nvGraphicFramePr>
          <p:cNvPr id="9922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76408"/>
              </p:ext>
            </p:extLst>
          </p:nvPr>
        </p:nvGraphicFramePr>
        <p:xfrm>
          <a:off x="338185" y="2182812"/>
          <a:ext cx="24606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343" name="Формула" r:id="rId6" imgW="749160" imgH="228600" progId="Equation.3">
                  <p:embed/>
                </p:oleObj>
              </mc:Choice>
              <mc:Fallback>
                <p:oleObj name="Формула" r:id="rId6" imgW="74916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85" y="2182812"/>
                        <a:ext cx="24606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85" name="Text Box 29"/>
          <p:cNvSpPr txBox="1">
            <a:spLocks noChangeArrowheads="1"/>
          </p:cNvSpPr>
          <p:nvPr/>
        </p:nvSpPr>
        <p:spPr bwMode="auto">
          <a:xfrm>
            <a:off x="1746251" y="2130634"/>
            <a:ext cx="539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9228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13813"/>
              </p:ext>
            </p:extLst>
          </p:nvPr>
        </p:nvGraphicFramePr>
        <p:xfrm>
          <a:off x="2742276" y="2361957"/>
          <a:ext cx="610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344" name="Формула" r:id="rId8" imgW="2133360" imgH="190440" progId="Equation.3">
                  <p:embed/>
                </p:oleObj>
              </mc:Choice>
              <mc:Fallback>
                <p:oleObj name="Формула" r:id="rId8" imgW="2133360" imgH="1904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76" y="2361957"/>
                        <a:ext cx="61087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88" name="Rectangle 32"/>
          <p:cNvSpPr>
            <a:spLocks noChangeArrowheads="1"/>
          </p:cNvSpPr>
          <p:nvPr/>
        </p:nvSpPr>
        <p:spPr bwMode="auto">
          <a:xfrm>
            <a:off x="304800" y="34290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вид треугольника со сторонами </a:t>
            </a: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</a:p>
        </p:txBody>
      </p:sp>
      <p:graphicFrame>
        <p:nvGraphicFramePr>
          <p:cNvPr id="992289" name="Object 33"/>
          <p:cNvGraphicFramePr>
            <a:graphicFrameLocks noChangeAspect="1"/>
          </p:cNvGraphicFramePr>
          <p:nvPr/>
        </p:nvGraphicFramePr>
        <p:xfrm>
          <a:off x="381000" y="4572000"/>
          <a:ext cx="24606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345" name="Формула" r:id="rId10" imgW="749160" imgH="228600" progId="Equation.3">
                  <p:embed/>
                </p:oleObj>
              </mc:Choice>
              <mc:Fallback>
                <p:oleObj name="Формула" r:id="rId10" imgW="74916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246062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90" name="Text Box 34"/>
          <p:cNvSpPr txBox="1">
            <a:spLocks noChangeArrowheads="1"/>
          </p:cNvSpPr>
          <p:nvPr/>
        </p:nvSpPr>
        <p:spPr bwMode="auto">
          <a:xfrm rot="10800000">
            <a:off x="1746250" y="4537075"/>
            <a:ext cx="539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1034" y="346038"/>
            <a:ext cx="7467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66FF"/>
                </a:solidFill>
                <a:latin typeface="Segoe Script" panose="020B0504020000000003" pitchFamily="34" charset="0"/>
              </a:rPr>
              <a:t>Устная работа</a:t>
            </a:r>
            <a:endParaRPr lang="ru-RU" sz="4000" b="1" cap="none" spc="0" dirty="0">
              <a:ln w="22225">
                <a:solidFill>
                  <a:srgbClr val="FF0066"/>
                </a:solidFill>
                <a:prstDash val="solid"/>
              </a:ln>
              <a:solidFill>
                <a:srgbClr val="FF66FF"/>
              </a:solidFill>
              <a:latin typeface="Segoe Script" panose="020B050402000000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85" grpId="0"/>
      <p:bldP spid="992288" grpId="0"/>
      <p:bldP spid="99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010" name="Text Box 90"/>
          <p:cNvSpPr txBox="1">
            <a:spLocks noChangeArrowheads="1"/>
          </p:cNvSpPr>
          <p:nvPr/>
        </p:nvSpPr>
        <p:spPr bwMode="auto">
          <a:xfrm>
            <a:off x="3259138" y="55911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977961" name="Text Box 41"/>
          <p:cNvSpPr txBox="1">
            <a:spLocks noChangeArrowheads="1"/>
          </p:cNvSpPr>
          <p:nvPr/>
        </p:nvSpPr>
        <p:spPr bwMode="auto">
          <a:xfrm>
            <a:off x="3259138" y="55911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978009" name="Text Box 89"/>
          <p:cNvSpPr txBox="1">
            <a:spLocks noChangeArrowheads="1"/>
          </p:cNvSpPr>
          <p:nvPr/>
        </p:nvSpPr>
        <p:spPr bwMode="auto">
          <a:xfrm>
            <a:off x="3030538" y="41433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977922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7792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2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2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2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2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2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2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793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7931" name="Text Box 11"/>
          <p:cNvSpPr txBox="1">
            <a:spLocks noChangeArrowheads="1"/>
          </p:cNvSpPr>
          <p:nvPr/>
        </p:nvSpPr>
        <p:spPr bwMode="auto">
          <a:xfrm>
            <a:off x="2438400" y="2417763"/>
            <a:ext cx="1196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effectLst/>
              </a:rPr>
              <a:t>AB</a:t>
            </a:r>
            <a:r>
              <a:rPr lang="ru-RU" sz="2800" b="0" baseline="30000">
                <a:solidFill>
                  <a:schemeClr val="tx1"/>
                </a:solidFill>
                <a:effectLst/>
              </a:rPr>
              <a:t>2</a:t>
            </a:r>
            <a:r>
              <a:rPr lang="ru-RU" sz="2800" b="0">
                <a:solidFill>
                  <a:schemeClr val="tx1"/>
                </a:solidFill>
                <a:effectLst/>
              </a:rPr>
              <a:t> = </a:t>
            </a:r>
          </a:p>
        </p:txBody>
      </p:sp>
      <p:sp>
        <p:nvSpPr>
          <p:cNvPr id="977932" name="Rectangle 12"/>
          <p:cNvSpPr>
            <a:spLocks noChangeArrowheads="1"/>
          </p:cNvSpPr>
          <p:nvPr/>
        </p:nvSpPr>
        <p:spPr bwMode="auto">
          <a:xfrm>
            <a:off x="1786328" y="9908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стороны треугольника равен </a:t>
            </a:r>
          </a:p>
        </p:txBody>
      </p:sp>
      <p:sp>
        <p:nvSpPr>
          <p:cNvPr id="977933" name="Rectangle 13"/>
          <p:cNvSpPr>
            <a:spLocks noChangeArrowheads="1"/>
          </p:cNvSpPr>
          <p:nvPr/>
        </p:nvSpPr>
        <p:spPr bwMode="auto">
          <a:xfrm>
            <a:off x="1409131" y="464684"/>
            <a:ext cx="7091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сумме квадратов двух других сторон </a:t>
            </a:r>
          </a:p>
        </p:txBody>
      </p:sp>
      <p:sp>
        <p:nvSpPr>
          <p:cNvPr id="977934" name="Rectangle 14"/>
          <p:cNvSpPr>
            <a:spLocks noChangeArrowheads="1"/>
          </p:cNvSpPr>
          <p:nvPr/>
        </p:nvSpPr>
        <p:spPr bwMode="auto">
          <a:xfrm>
            <a:off x="1363479" y="1212397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косинус угла между ними.</a:t>
            </a:r>
          </a:p>
        </p:txBody>
      </p:sp>
      <p:sp>
        <p:nvSpPr>
          <p:cNvPr id="977935" name="Rectangle 15"/>
          <p:cNvSpPr>
            <a:spLocks noChangeArrowheads="1"/>
          </p:cNvSpPr>
          <p:nvPr/>
        </p:nvSpPr>
        <p:spPr bwMode="auto">
          <a:xfrm>
            <a:off x="1786328" y="845684"/>
            <a:ext cx="7321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минус удвоенное произведение этих сторон </a:t>
            </a:r>
          </a:p>
        </p:txBody>
      </p:sp>
      <p:sp>
        <p:nvSpPr>
          <p:cNvPr id="977936" name="Text Box 16"/>
          <p:cNvSpPr txBox="1">
            <a:spLocks noChangeArrowheads="1"/>
          </p:cNvSpPr>
          <p:nvPr/>
        </p:nvSpPr>
        <p:spPr bwMode="auto">
          <a:xfrm>
            <a:off x="3505200" y="2390775"/>
            <a:ext cx="184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effectLst/>
              </a:rPr>
              <a:t>BC</a:t>
            </a:r>
            <a:r>
              <a:rPr lang="ru-RU" sz="2800" b="0" baseline="30000">
                <a:solidFill>
                  <a:schemeClr val="tx1"/>
                </a:solidFill>
                <a:effectLst/>
              </a:rPr>
              <a:t>2</a:t>
            </a:r>
            <a:r>
              <a:rPr lang="ru-RU" sz="2800" b="0">
                <a:solidFill>
                  <a:schemeClr val="tx1"/>
                </a:solidFill>
                <a:effectLst/>
              </a:rPr>
              <a:t> </a:t>
            </a:r>
            <a:r>
              <a:rPr lang="en-US" sz="2800" b="0">
                <a:solidFill>
                  <a:schemeClr val="tx1"/>
                </a:solidFill>
                <a:effectLst/>
              </a:rPr>
              <a:t>+ AC</a:t>
            </a:r>
            <a:r>
              <a:rPr lang="en-US" sz="2800" b="0" baseline="30000">
                <a:solidFill>
                  <a:schemeClr val="tx1"/>
                </a:solidFill>
                <a:effectLst/>
              </a:rPr>
              <a:t>2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977937" name="Text Box 17"/>
          <p:cNvSpPr txBox="1">
            <a:spLocks noChangeArrowheads="1"/>
          </p:cNvSpPr>
          <p:nvPr/>
        </p:nvSpPr>
        <p:spPr bwMode="auto">
          <a:xfrm>
            <a:off x="7315200" y="2376488"/>
            <a:ext cx="1062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effectLst/>
              </a:rPr>
              <a:t>cosC</a:t>
            </a:r>
            <a:r>
              <a:rPr lang="en-US" sz="2800" b="0" baseline="30000">
                <a:solidFill>
                  <a:schemeClr val="tx1"/>
                </a:solidFill>
                <a:effectLst/>
              </a:rPr>
              <a:t> 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977939" name="Text Box 19"/>
          <p:cNvSpPr txBox="1">
            <a:spLocks noChangeArrowheads="1"/>
          </p:cNvSpPr>
          <p:nvPr/>
        </p:nvSpPr>
        <p:spPr bwMode="auto">
          <a:xfrm>
            <a:off x="5468938" y="54102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77940" name="Text Box 20"/>
          <p:cNvSpPr txBox="1">
            <a:spLocks noChangeArrowheads="1"/>
          </p:cNvSpPr>
          <p:nvPr/>
        </p:nvSpPr>
        <p:spPr bwMode="auto">
          <a:xfrm>
            <a:off x="1430338" y="54864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77941" name="Text Box 21"/>
          <p:cNvSpPr txBox="1">
            <a:spLocks noChangeArrowheads="1"/>
          </p:cNvSpPr>
          <p:nvPr/>
        </p:nvSpPr>
        <p:spPr bwMode="auto">
          <a:xfrm>
            <a:off x="609600" y="32004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977942" name="Freeform 22"/>
          <p:cNvSpPr>
            <a:spLocks/>
          </p:cNvSpPr>
          <p:nvPr/>
        </p:nvSpPr>
        <p:spPr bwMode="auto">
          <a:xfrm>
            <a:off x="1049338" y="3609975"/>
            <a:ext cx="4470400" cy="2032000"/>
          </a:xfrm>
          <a:custGeom>
            <a:avLst/>
            <a:gdLst>
              <a:gd name="T0" fmla="*/ 0 w 2816"/>
              <a:gd name="T1" fmla="*/ 0 h 1280"/>
              <a:gd name="T2" fmla="*/ 491 w 2816"/>
              <a:gd name="T3" fmla="*/ 1264 h 1280"/>
              <a:gd name="T4" fmla="*/ 2816 w 2816"/>
              <a:gd name="T5" fmla="*/ 1280 h 1280"/>
              <a:gd name="T6" fmla="*/ 0 w 2816"/>
              <a:gd name="T7" fmla="*/ 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6" h="1280">
                <a:moveTo>
                  <a:pt x="0" y="0"/>
                </a:moveTo>
                <a:lnTo>
                  <a:pt x="491" y="1264"/>
                </a:lnTo>
                <a:lnTo>
                  <a:pt x="2816" y="128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77998" name="Group 78"/>
          <p:cNvGrpSpPr>
            <a:grpSpLocks/>
          </p:cNvGrpSpPr>
          <p:nvPr/>
        </p:nvGrpSpPr>
        <p:grpSpPr bwMode="auto">
          <a:xfrm>
            <a:off x="5334000" y="2376488"/>
            <a:ext cx="3200400" cy="519112"/>
            <a:chOff x="2064" y="1152"/>
            <a:chExt cx="2016" cy="327"/>
          </a:xfrm>
        </p:grpSpPr>
        <p:sp>
          <p:nvSpPr>
            <p:cNvPr id="977944" name="Text Box 24"/>
            <p:cNvSpPr txBox="1">
              <a:spLocks noChangeArrowheads="1"/>
            </p:cNvSpPr>
            <p:nvPr/>
          </p:nvSpPr>
          <p:spPr bwMode="auto">
            <a:xfrm>
              <a:off x="2064" y="1152"/>
              <a:ext cx="20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chemeClr val="tx1"/>
                  </a:solidFill>
                  <a:effectLst/>
                </a:rPr>
                <a:t>– 2  BC  AC</a:t>
              </a:r>
              <a:r>
                <a:rPr lang="en-US" sz="2800" b="0" baseline="30000">
                  <a:solidFill>
                    <a:schemeClr val="tx1"/>
                  </a:solidFill>
                  <a:effectLst/>
                </a:rPr>
                <a:t> </a:t>
              </a:r>
              <a:endParaRPr lang="ru-RU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77945" name="Oval 25"/>
            <p:cNvSpPr>
              <a:spLocks noChangeArrowheads="1"/>
            </p:cNvSpPr>
            <p:nvPr/>
          </p:nvSpPr>
          <p:spPr bwMode="auto">
            <a:xfrm>
              <a:off x="2448" y="1296"/>
              <a:ext cx="48" cy="4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7946" name="Oval 26"/>
            <p:cNvSpPr>
              <a:spLocks noChangeArrowheads="1"/>
            </p:cNvSpPr>
            <p:nvPr/>
          </p:nvSpPr>
          <p:spPr bwMode="auto">
            <a:xfrm>
              <a:off x="2928" y="1296"/>
              <a:ext cx="48" cy="4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977962" name="Text Box 42"/>
          <p:cNvSpPr txBox="1">
            <a:spLocks noChangeArrowheads="1"/>
          </p:cNvSpPr>
          <p:nvPr/>
        </p:nvSpPr>
        <p:spPr bwMode="auto">
          <a:xfrm>
            <a:off x="3030538" y="41433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978013" name="Group 93"/>
          <p:cNvGrpSpPr>
            <a:grpSpLocks/>
          </p:cNvGrpSpPr>
          <p:nvPr/>
        </p:nvGrpSpPr>
        <p:grpSpPr bwMode="auto">
          <a:xfrm>
            <a:off x="5105400" y="3138488"/>
            <a:ext cx="2943225" cy="976312"/>
            <a:chOff x="2784" y="2016"/>
            <a:chExt cx="1854" cy="615"/>
          </a:xfrm>
        </p:grpSpPr>
        <p:sp>
          <p:nvSpPr>
            <p:cNvPr id="977975" name="Oval 55"/>
            <p:cNvSpPr>
              <a:spLocks noChangeArrowheads="1"/>
            </p:cNvSpPr>
            <p:nvPr/>
          </p:nvSpPr>
          <p:spPr bwMode="auto">
            <a:xfrm>
              <a:off x="4272" y="2304"/>
              <a:ext cx="48" cy="4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7971" name="Text Box 51"/>
            <p:cNvSpPr txBox="1">
              <a:spLocks noChangeArrowheads="1"/>
            </p:cNvSpPr>
            <p:nvPr/>
          </p:nvSpPr>
          <p:spPr bwMode="auto">
            <a:xfrm>
              <a:off x="2784" y="2160"/>
              <a:ext cx="17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chemeClr val="tx1"/>
                  </a:solidFill>
                  <a:effectLst/>
                </a:rPr>
                <a:t>AB</a:t>
              </a:r>
              <a:r>
                <a:rPr lang="ru-RU" sz="2800" b="0" baseline="30000">
                  <a:solidFill>
                    <a:schemeClr val="tx1"/>
                  </a:solidFill>
                  <a:effectLst/>
                </a:rPr>
                <a:t>2</a:t>
              </a:r>
              <a:r>
                <a:rPr lang="ru-RU" sz="2800" b="0">
                  <a:solidFill>
                    <a:schemeClr val="tx1"/>
                  </a:solidFill>
                  <a:effectLst/>
                </a:rPr>
                <a:t> = </a:t>
              </a:r>
              <a:r>
                <a:rPr lang="en-US" sz="2800" b="0">
                  <a:solidFill>
                    <a:schemeClr val="tx1"/>
                  </a:solidFill>
                  <a:effectLst/>
                </a:rPr>
                <a:t>41 – 40</a:t>
              </a:r>
              <a:endParaRPr lang="ru-RU" sz="2800" b="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977980" name="Group 60"/>
            <p:cNvGrpSpPr>
              <a:grpSpLocks/>
            </p:cNvGrpSpPr>
            <p:nvPr/>
          </p:nvGrpSpPr>
          <p:grpSpPr bwMode="auto">
            <a:xfrm>
              <a:off x="4320" y="2016"/>
              <a:ext cx="318" cy="615"/>
              <a:chOff x="2994" y="2496"/>
              <a:chExt cx="318" cy="615"/>
            </a:xfrm>
          </p:grpSpPr>
          <p:sp>
            <p:nvSpPr>
              <p:cNvPr id="977976" name="Text Box 56"/>
              <p:cNvSpPr txBox="1">
                <a:spLocks noChangeArrowheads="1"/>
              </p:cNvSpPr>
              <p:nvPr/>
            </p:nvSpPr>
            <p:spPr bwMode="auto">
              <a:xfrm>
                <a:off x="3024" y="249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b="0">
                    <a:solidFill>
                      <a:schemeClr val="tx1"/>
                    </a:solidFill>
                    <a:effectLst/>
                  </a:rPr>
                  <a:t>3</a:t>
                </a:r>
                <a:endParaRPr lang="ru-RU" sz="28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77977" name="Text Box 57"/>
              <p:cNvSpPr txBox="1">
                <a:spLocks noChangeArrowheads="1"/>
              </p:cNvSpPr>
              <p:nvPr/>
            </p:nvSpPr>
            <p:spPr bwMode="auto">
              <a:xfrm>
                <a:off x="3024" y="278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b="0">
                    <a:solidFill>
                      <a:schemeClr val="tx1"/>
                    </a:solidFill>
                    <a:effectLst/>
                  </a:rPr>
                  <a:t>2</a:t>
                </a:r>
                <a:endParaRPr lang="ru-RU" sz="28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77978" name="Freeform 58"/>
              <p:cNvSpPr>
                <a:spLocks/>
              </p:cNvSpPr>
              <p:nvPr/>
            </p:nvSpPr>
            <p:spPr bwMode="auto">
              <a:xfrm>
                <a:off x="3040" y="2808"/>
                <a:ext cx="208" cy="1"/>
              </a:xfrm>
              <a:custGeom>
                <a:avLst/>
                <a:gdLst>
                  <a:gd name="T0" fmla="*/ 0 w 208"/>
                  <a:gd name="T1" fmla="*/ 0 h 1"/>
                  <a:gd name="T2" fmla="*/ 208 w 20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8" h="1">
                    <a:moveTo>
                      <a:pt x="0" y="0"/>
                    </a:moveTo>
                    <a:cubicBezTo>
                      <a:pt x="51" y="0"/>
                      <a:pt x="157" y="0"/>
                      <a:pt x="208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77979" name="Freeform 59"/>
              <p:cNvSpPr>
                <a:spLocks/>
              </p:cNvSpPr>
              <p:nvPr/>
            </p:nvSpPr>
            <p:spPr bwMode="auto">
              <a:xfrm>
                <a:off x="2994" y="2544"/>
                <a:ext cx="222" cy="230"/>
              </a:xfrm>
              <a:custGeom>
                <a:avLst/>
                <a:gdLst>
                  <a:gd name="T0" fmla="*/ 0 w 222"/>
                  <a:gd name="T1" fmla="*/ 80 h 230"/>
                  <a:gd name="T2" fmla="*/ 29 w 222"/>
                  <a:gd name="T3" fmla="*/ 33 h 230"/>
                  <a:gd name="T4" fmla="*/ 65 w 222"/>
                  <a:gd name="T5" fmla="*/ 230 h 230"/>
                  <a:gd name="T6" fmla="*/ 78 w 222"/>
                  <a:gd name="T7" fmla="*/ 0 h 230"/>
                  <a:gd name="T8" fmla="*/ 222 w 222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30">
                    <a:moveTo>
                      <a:pt x="0" y="80"/>
                    </a:moveTo>
                    <a:lnTo>
                      <a:pt x="29" y="33"/>
                    </a:lnTo>
                    <a:lnTo>
                      <a:pt x="65" y="230"/>
                    </a:lnTo>
                    <a:lnTo>
                      <a:pt x="78" y="0"/>
                    </a:lnTo>
                    <a:lnTo>
                      <a:pt x="222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977983" name="Text Box 63"/>
          <p:cNvSpPr txBox="1">
            <a:spLocks noChangeArrowheads="1"/>
          </p:cNvSpPr>
          <p:nvPr/>
        </p:nvSpPr>
        <p:spPr bwMode="auto">
          <a:xfrm>
            <a:off x="5029200" y="435768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effectLst/>
              </a:rPr>
              <a:t>AB</a:t>
            </a:r>
            <a:r>
              <a:rPr lang="en-US" sz="2800" b="0" baseline="30000">
                <a:solidFill>
                  <a:schemeClr val="tx1"/>
                </a:solidFill>
                <a:effectLst/>
              </a:rPr>
              <a:t>   </a:t>
            </a:r>
            <a:r>
              <a:rPr lang="ru-RU" sz="2800" b="0">
                <a:solidFill>
                  <a:schemeClr val="tx1"/>
                </a:solidFill>
                <a:effectLst/>
              </a:rPr>
              <a:t>= </a:t>
            </a:r>
            <a:r>
              <a:rPr lang="en-US" sz="900" b="0">
                <a:solidFill>
                  <a:schemeClr val="tx1"/>
                </a:solidFill>
                <a:effectLst/>
              </a:rPr>
              <a:t>  </a:t>
            </a:r>
            <a:r>
              <a:rPr lang="en-US" sz="2800" b="0">
                <a:solidFill>
                  <a:schemeClr val="tx1"/>
                </a:solidFill>
                <a:effectLst/>
              </a:rPr>
              <a:t>41 – 20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grpSp>
        <p:nvGrpSpPr>
          <p:cNvPr id="977989" name="Group 69"/>
          <p:cNvGrpSpPr>
            <a:grpSpLocks/>
          </p:cNvGrpSpPr>
          <p:nvPr/>
        </p:nvGrpSpPr>
        <p:grpSpPr bwMode="auto">
          <a:xfrm>
            <a:off x="7572375" y="4357688"/>
            <a:ext cx="504825" cy="519112"/>
            <a:chOff x="4368" y="2736"/>
            <a:chExt cx="318" cy="327"/>
          </a:xfrm>
        </p:grpSpPr>
        <p:sp>
          <p:nvSpPr>
            <p:cNvPr id="977985" name="Text Box 65"/>
            <p:cNvSpPr txBox="1">
              <a:spLocks noChangeArrowheads="1"/>
            </p:cNvSpPr>
            <p:nvPr/>
          </p:nvSpPr>
          <p:spPr bwMode="auto">
            <a:xfrm>
              <a:off x="4398" y="273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chemeClr val="tx1"/>
                  </a:solidFill>
                  <a:effectLst/>
                </a:rPr>
                <a:t>3</a:t>
              </a:r>
              <a:endParaRPr lang="ru-RU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77988" name="Freeform 68"/>
            <p:cNvSpPr>
              <a:spLocks/>
            </p:cNvSpPr>
            <p:nvPr/>
          </p:nvSpPr>
          <p:spPr bwMode="auto">
            <a:xfrm>
              <a:off x="4368" y="2784"/>
              <a:ext cx="222" cy="230"/>
            </a:xfrm>
            <a:custGeom>
              <a:avLst/>
              <a:gdLst>
                <a:gd name="T0" fmla="*/ 0 w 222"/>
                <a:gd name="T1" fmla="*/ 80 h 230"/>
                <a:gd name="T2" fmla="*/ 29 w 222"/>
                <a:gd name="T3" fmla="*/ 33 h 230"/>
                <a:gd name="T4" fmla="*/ 65 w 222"/>
                <a:gd name="T5" fmla="*/ 230 h 230"/>
                <a:gd name="T6" fmla="*/ 78 w 222"/>
                <a:gd name="T7" fmla="*/ 0 h 230"/>
                <a:gd name="T8" fmla="*/ 222 w 22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30">
                  <a:moveTo>
                    <a:pt x="0" y="80"/>
                  </a:moveTo>
                  <a:lnTo>
                    <a:pt x="29" y="33"/>
                  </a:lnTo>
                  <a:lnTo>
                    <a:pt x="65" y="230"/>
                  </a:lnTo>
                  <a:lnTo>
                    <a:pt x="78" y="0"/>
                  </a:lnTo>
                  <a:lnTo>
                    <a:pt x="22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977990" name="Oval 70"/>
          <p:cNvSpPr>
            <a:spLocks noChangeArrowheads="1"/>
          </p:cNvSpPr>
          <p:nvPr/>
        </p:nvSpPr>
        <p:spPr bwMode="auto">
          <a:xfrm>
            <a:off x="7391400" y="4586288"/>
            <a:ext cx="76200" cy="76200"/>
          </a:xfrm>
          <a:prstGeom prst="ellipse">
            <a:avLst/>
          </a:prstGeom>
          <a:solidFill>
            <a:srgbClr val="0033CC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78001" name="Text Box 81"/>
          <p:cNvSpPr txBox="1">
            <a:spLocks noChangeArrowheads="1"/>
          </p:cNvSpPr>
          <p:nvPr/>
        </p:nvSpPr>
        <p:spPr bwMode="auto">
          <a:xfrm>
            <a:off x="3733800" y="1933575"/>
            <a:ext cx="417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02" name="Text Box 82"/>
          <p:cNvSpPr txBox="1">
            <a:spLocks noChangeArrowheads="1"/>
          </p:cNvSpPr>
          <p:nvPr/>
        </p:nvSpPr>
        <p:spPr bwMode="auto">
          <a:xfrm>
            <a:off x="4862513" y="1919288"/>
            <a:ext cx="319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06" name="Freeform 86"/>
          <p:cNvSpPr>
            <a:spLocks/>
          </p:cNvSpPr>
          <p:nvPr/>
        </p:nvSpPr>
        <p:spPr bwMode="auto">
          <a:xfrm>
            <a:off x="6019800" y="4357688"/>
            <a:ext cx="1752600" cy="438150"/>
          </a:xfrm>
          <a:custGeom>
            <a:avLst/>
            <a:gdLst>
              <a:gd name="T0" fmla="*/ 0 w 1104"/>
              <a:gd name="T1" fmla="*/ 105 h 276"/>
              <a:gd name="T2" fmla="*/ 15 w 1104"/>
              <a:gd name="T3" fmla="*/ 81 h 276"/>
              <a:gd name="T4" fmla="*/ 30 w 1104"/>
              <a:gd name="T5" fmla="*/ 276 h 276"/>
              <a:gd name="T6" fmla="*/ 48 w 1104"/>
              <a:gd name="T7" fmla="*/ 21 h 276"/>
              <a:gd name="T8" fmla="*/ 1104 w 1104"/>
              <a:gd name="T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4" h="276">
                <a:moveTo>
                  <a:pt x="0" y="105"/>
                </a:moveTo>
                <a:lnTo>
                  <a:pt x="15" y="81"/>
                </a:lnTo>
                <a:lnTo>
                  <a:pt x="30" y="276"/>
                </a:lnTo>
                <a:lnTo>
                  <a:pt x="48" y="21"/>
                </a:lnTo>
                <a:lnTo>
                  <a:pt x="110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8008" name="Text Box 88"/>
          <p:cNvSpPr txBox="1">
            <a:spLocks noChangeArrowheads="1"/>
          </p:cNvSpPr>
          <p:nvPr/>
        </p:nvSpPr>
        <p:spPr bwMode="auto">
          <a:xfrm>
            <a:off x="3030538" y="415766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978011" name="Text Box 91"/>
          <p:cNvSpPr txBox="1">
            <a:spLocks noChangeArrowheads="1"/>
          </p:cNvSpPr>
          <p:nvPr/>
        </p:nvSpPr>
        <p:spPr bwMode="auto">
          <a:xfrm>
            <a:off x="4143375" y="5210175"/>
            <a:ext cx="715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2" name="Text Box 92"/>
          <p:cNvSpPr txBox="1">
            <a:spLocks noChangeArrowheads="1"/>
          </p:cNvSpPr>
          <p:nvPr/>
        </p:nvSpPr>
        <p:spPr bwMode="auto">
          <a:xfrm>
            <a:off x="4143375" y="5210175"/>
            <a:ext cx="715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4" name="Text Box 94"/>
          <p:cNvSpPr txBox="1">
            <a:spLocks noChangeArrowheads="1"/>
          </p:cNvSpPr>
          <p:nvPr/>
        </p:nvSpPr>
        <p:spPr bwMode="auto">
          <a:xfrm>
            <a:off x="5486400" y="4281488"/>
            <a:ext cx="319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6" name="Rectangle 96"/>
          <p:cNvSpPr>
            <a:spLocks noChangeArrowheads="1"/>
          </p:cNvSpPr>
          <p:nvPr/>
        </p:nvSpPr>
        <p:spPr bwMode="auto">
          <a:xfrm>
            <a:off x="1049338" y="444817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7" name="Text Box 97"/>
          <p:cNvSpPr txBox="1">
            <a:spLocks noChangeArrowheads="1"/>
          </p:cNvSpPr>
          <p:nvPr/>
        </p:nvSpPr>
        <p:spPr bwMode="auto">
          <a:xfrm>
            <a:off x="3259138" y="55911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978018" name="Rectangle 98"/>
          <p:cNvSpPr>
            <a:spLocks noChangeArrowheads="1"/>
          </p:cNvSpPr>
          <p:nvPr/>
        </p:nvSpPr>
        <p:spPr bwMode="auto">
          <a:xfrm>
            <a:off x="228599" y="1905000"/>
            <a:ext cx="2322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АВ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79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6441 -0.3085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97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15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8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15607 -0.51968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978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-2599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8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34774 -0.3106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978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9774 -0.51968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977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40781 -0.46412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978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7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7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7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7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7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224 -0.0044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977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97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010" grpId="0"/>
      <p:bldP spid="977961" grpId="0"/>
      <p:bldP spid="978009" grpId="0"/>
      <p:bldP spid="977931" grpId="0"/>
      <p:bldP spid="977932" grpId="0"/>
      <p:bldP spid="977933" grpId="0"/>
      <p:bldP spid="977934" grpId="0"/>
      <p:bldP spid="977935" grpId="0"/>
      <p:bldP spid="977936" grpId="0"/>
      <p:bldP spid="977937" grpId="0"/>
      <p:bldP spid="977983" grpId="0"/>
      <p:bldP spid="977990" grpId="0" animBg="1"/>
      <p:bldP spid="977990" grpId="1" animBg="1"/>
      <p:bldP spid="978001" grpId="0"/>
      <p:bldP spid="978002" grpId="0"/>
      <p:bldP spid="978006" grpId="0" animBg="1"/>
      <p:bldP spid="978008" grpId="0"/>
      <p:bldP spid="978011" grpId="0"/>
      <p:bldP spid="978014" grpId="0"/>
      <p:bldP spid="978014" grpId="1"/>
      <p:bldP spid="97801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Text Box 2"/>
          <p:cNvSpPr txBox="1">
            <a:spLocks noChangeArrowheads="1"/>
          </p:cNvSpPr>
          <p:nvPr/>
        </p:nvSpPr>
        <p:spPr bwMode="auto">
          <a:xfrm>
            <a:off x="3327400" y="38735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grpSp>
        <p:nvGrpSpPr>
          <p:cNvPr id="994309" name="Group 5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94310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1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2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3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4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5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6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7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4325" name="Text Box 21"/>
          <p:cNvSpPr txBox="1">
            <a:spLocks noChangeArrowheads="1"/>
          </p:cNvSpPr>
          <p:nvPr/>
        </p:nvSpPr>
        <p:spPr bwMode="auto">
          <a:xfrm>
            <a:off x="5232400" y="52165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94326" name="Text Box 22"/>
          <p:cNvSpPr txBox="1">
            <a:spLocks noChangeArrowheads="1"/>
          </p:cNvSpPr>
          <p:nvPr/>
        </p:nvSpPr>
        <p:spPr bwMode="auto">
          <a:xfrm>
            <a:off x="1193800" y="52927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94327" name="Text Box 23"/>
          <p:cNvSpPr txBox="1">
            <a:spLocks noChangeArrowheads="1"/>
          </p:cNvSpPr>
          <p:nvPr/>
        </p:nvSpPr>
        <p:spPr bwMode="auto">
          <a:xfrm>
            <a:off x="965200" y="26543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994328" name="Freeform 24"/>
          <p:cNvSpPr>
            <a:spLocks/>
          </p:cNvSpPr>
          <p:nvPr/>
        </p:nvSpPr>
        <p:spPr bwMode="auto">
          <a:xfrm>
            <a:off x="1447800" y="3048000"/>
            <a:ext cx="3835400" cy="2413000"/>
          </a:xfrm>
          <a:custGeom>
            <a:avLst/>
            <a:gdLst>
              <a:gd name="T0" fmla="*/ 0 w 2416"/>
              <a:gd name="T1" fmla="*/ 0 h 1520"/>
              <a:gd name="T2" fmla="*/ 56 w 2416"/>
              <a:gd name="T3" fmla="*/ 1520 h 1520"/>
              <a:gd name="T4" fmla="*/ 2416 w 2416"/>
              <a:gd name="T5" fmla="*/ 1512 h 1520"/>
              <a:gd name="T6" fmla="*/ 0 w 2416"/>
              <a:gd name="T7" fmla="*/ 0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1520">
                <a:moveTo>
                  <a:pt x="0" y="0"/>
                </a:moveTo>
                <a:lnTo>
                  <a:pt x="56" y="1520"/>
                </a:lnTo>
                <a:lnTo>
                  <a:pt x="2416" y="151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4354" name="Rectangle 50"/>
          <p:cNvSpPr>
            <a:spLocks noChangeArrowheads="1"/>
          </p:cNvSpPr>
          <p:nvPr/>
        </p:nvSpPr>
        <p:spPr bwMode="auto">
          <a:xfrm>
            <a:off x="1422400" y="31416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4356" name="Rectangle 52"/>
          <p:cNvSpPr>
            <a:spLocks noChangeArrowheads="1"/>
          </p:cNvSpPr>
          <p:nvPr/>
        </p:nvSpPr>
        <p:spPr bwMode="auto">
          <a:xfrm>
            <a:off x="760595" y="224926"/>
            <a:ext cx="32955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угол В</a:t>
            </a:r>
          </a:p>
        </p:txBody>
      </p:sp>
      <p:sp>
        <p:nvSpPr>
          <p:cNvPr id="994357" name="Text Box 53"/>
          <p:cNvSpPr txBox="1">
            <a:spLocks noChangeArrowheads="1"/>
          </p:cNvSpPr>
          <p:nvPr/>
        </p:nvSpPr>
        <p:spPr bwMode="auto">
          <a:xfrm>
            <a:off x="1117600" y="41021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grpSp>
        <p:nvGrpSpPr>
          <p:cNvPr id="994358" name="Group 54"/>
          <p:cNvGrpSpPr>
            <a:grpSpLocks/>
          </p:cNvGrpSpPr>
          <p:nvPr/>
        </p:nvGrpSpPr>
        <p:grpSpPr bwMode="auto">
          <a:xfrm>
            <a:off x="2870200" y="5473700"/>
            <a:ext cx="708025" cy="519113"/>
            <a:chOff x="2400" y="3792"/>
            <a:chExt cx="446" cy="327"/>
          </a:xfrm>
        </p:grpSpPr>
        <p:sp>
          <p:nvSpPr>
            <p:cNvPr id="994359" name="Text Box 55"/>
            <p:cNvSpPr txBox="1">
              <a:spLocks noChangeArrowheads="1"/>
            </p:cNvSpPr>
            <p:nvPr/>
          </p:nvSpPr>
          <p:spPr bwMode="auto">
            <a:xfrm>
              <a:off x="2400" y="3792"/>
              <a:ext cx="4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994360" name="Freeform 56"/>
            <p:cNvSpPr>
              <a:spLocks/>
            </p:cNvSpPr>
            <p:nvPr/>
          </p:nvSpPr>
          <p:spPr bwMode="auto">
            <a:xfrm>
              <a:off x="2565" y="3818"/>
              <a:ext cx="224" cy="229"/>
            </a:xfrm>
            <a:custGeom>
              <a:avLst/>
              <a:gdLst>
                <a:gd name="T0" fmla="*/ 0 w 224"/>
                <a:gd name="T1" fmla="*/ 52 h 229"/>
                <a:gd name="T2" fmla="*/ 27 w 224"/>
                <a:gd name="T3" fmla="*/ 22 h 229"/>
                <a:gd name="T4" fmla="*/ 60 w 224"/>
                <a:gd name="T5" fmla="*/ 229 h 229"/>
                <a:gd name="T6" fmla="*/ 77 w 224"/>
                <a:gd name="T7" fmla="*/ 0 h 229"/>
                <a:gd name="T8" fmla="*/ 224 w 224"/>
                <a:gd name="T9" fmla="*/ 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9">
                  <a:moveTo>
                    <a:pt x="0" y="52"/>
                  </a:moveTo>
                  <a:lnTo>
                    <a:pt x="27" y="22"/>
                  </a:lnTo>
                  <a:lnTo>
                    <a:pt x="60" y="229"/>
                  </a:lnTo>
                  <a:lnTo>
                    <a:pt x="77" y="0"/>
                  </a:lnTo>
                  <a:lnTo>
                    <a:pt x="224" y="1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3001735" y="771373"/>
                <a:ext cx="5087739" cy="10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35" y="771373"/>
                <a:ext cx="5087739" cy="1093056"/>
              </a:xfrm>
              <a:prstGeom prst="rect">
                <a:avLst/>
              </a:prstGeom>
              <a:blipFill rotWithShape="0">
                <a:blip r:embed="rId3"/>
                <a:stretch>
                  <a:fillRect b="-1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3518694" y="1978729"/>
                <a:ext cx="5027017" cy="11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694" y="1978729"/>
                <a:ext cx="5027017" cy="1128322"/>
              </a:xfrm>
              <a:prstGeom prst="rect">
                <a:avLst/>
              </a:prstGeom>
              <a:blipFill rotWithShape="0">
                <a:blip r:embed="rId4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4997201" y="3375090"/>
                <a:ext cx="313977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01" y="3375090"/>
                <a:ext cx="3139770" cy="1017523"/>
              </a:xfrm>
              <a:prstGeom prst="rect">
                <a:avLst/>
              </a:prstGeom>
              <a:blipFill rotWithShape="0">
                <a:blip r:embed="rId5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153693" y="4923712"/>
                <a:ext cx="19496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93" y="4923712"/>
                <a:ext cx="194963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Управляющая кнопка: настраиваемая 32">
            <a:hlinkClick r:id="" action="ppaction://hlinkshowjump?jump=lastslide" highlightClick="1"/>
          </p:cNvPr>
          <p:cNvSpPr/>
          <p:nvPr/>
        </p:nvSpPr>
        <p:spPr bwMode="auto">
          <a:xfrm>
            <a:off x="7124404" y="6115726"/>
            <a:ext cx="1316829" cy="529504"/>
          </a:xfrm>
          <a:prstGeom prst="actionButtonBlank">
            <a:avLst/>
          </a:prstGeom>
          <a:solidFill>
            <a:srgbClr val="FF66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Text Box 2"/>
          <p:cNvSpPr txBox="1">
            <a:spLocks noChangeArrowheads="1"/>
          </p:cNvSpPr>
          <p:nvPr/>
        </p:nvSpPr>
        <p:spPr bwMode="auto">
          <a:xfrm>
            <a:off x="3327400" y="38735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grpSp>
        <p:nvGrpSpPr>
          <p:cNvPr id="994309" name="Group 5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94310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1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2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3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4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5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6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17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4325" name="Text Box 21"/>
          <p:cNvSpPr txBox="1">
            <a:spLocks noChangeArrowheads="1"/>
          </p:cNvSpPr>
          <p:nvPr/>
        </p:nvSpPr>
        <p:spPr bwMode="auto">
          <a:xfrm>
            <a:off x="5232400" y="52165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94326" name="Text Box 22"/>
          <p:cNvSpPr txBox="1">
            <a:spLocks noChangeArrowheads="1"/>
          </p:cNvSpPr>
          <p:nvPr/>
        </p:nvSpPr>
        <p:spPr bwMode="auto">
          <a:xfrm>
            <a:off x="1193800" y="52927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94327" name="Text Box 23"/>
          <p:cNvSpPr txBox="1">
            <a:spLocks noChangeArrowheads="1"/>
          </p:cNvSpPr>
          <p:nvPr/>
        </p:nvSpPr>
        <p:spPr bwMode="auto">
          <a:xfrm>
            <a:off x="965200" y="26543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994328" name="Freeform 24"/>
          <p:cNvSpPr>
            <a:spLocks/>
          </p:cNvSpPr>
          <p:nvPr/>
        </p:nvSpPr>
        <p:spPr bwMode="auto">
          <a:xfrm>
            <a:off x="1447800" y="3048000"/>
            <a:ext cx="3835400" cy="2413000"/>
          </a:xfrm>
          <a:custGeom>
            <a:avLst/>
            <a:gdLst>
              <a:gd name="T0" fmla="*/ 0 w 2416"/>
              <a:gd name="T1" fmla="*/ 0 h 1520"/>
              <a:gd name="T2" fmla="*/ 56 w 2416"/>
              <a:gd name="T3" fmla="*/ 1520 h 1520"/>
              <a:gd name="T4" fmla="*/ 2416 w 2416"/>
              <a:gd name="T5" fmla="*/ 1512 h 1520"/>
              <a:gd name="T6" fmla="*/ 0 w 2416"/>
              <a:gd name="T7" fmla="*/ 0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1520">
                <a:moveTo>
                  <a:pt x="0" y="0"/>
                </a:moveTo>
                <a:lnTo>
                  <a:pt x="56" y="1520"/>
                </a:lnTo>
                <a:lnTo>
                  <a:pt x="2416" y="151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4354" name="Rectangle 50"/>
          <p:cNvSpPr>
            <a:spLocks noChangeArrowheads="1"/>
          </p:cNvSpPr>
          <p:nvPr/>
        </p:nvSpPr>
        <p:spPr bwMode="auto">
          <a:xfrm>
            <a:off x="1422400" y="31416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4356" name="Rectangle 52"/>
          <p:cNvSpPr>
            <a:spLocks noChangeArrowheads="1"/>
          </p:cNvSpPr>
          <p:nvPr/>
        </p:nvSpPr>
        <p:spPr bwMode="auto">
          <a:xfrm>
            <a:off x="1055030" y="1115698"/>
            <a:ext cx="32955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угол В</a:t>
            </a:r>
          </a:p>
        </p:txBody>
      </p:sp>
      <p:sp>
        <p:nvSpPr>
          <p:cNvPr id="994357" name="Text Box 53"/>
          <p:cNvSpPr txBox="1">
            <a:spLocks noChangeArrowheads="1"/>
          </p:cNvSpPr>
          <p:nvPr/>
        </p:nvSpPr>
        <p:spPr bwMode="auto">
          <a:xfrm>
            <a:off x="1117600" y="41021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grpSp>
        <p:nvGrpSpPr>
          <p:cNvPr id="994358" name="Group 54"/>
          <p:cNvGrpSpPr>
            <a:grpSpLocks/>
          </p:cNvGrpSpPr>
          <p:nvPr/>
        </p:nvGrpSpPr>
        <p:grpSpPr bwMode="auto">
          <a:xfrm>
            <a:off x="2870200" y="5473700"/>
            <a:ext cx="708025" cy="519113"/>
            <a:chOff x="2400" y="3792"/>
            <a:chExt cx="446" cy="327"/>
          </a:xfrm>
        </p:grpSpPr>
        <p:sp>
          <p:nvSpPr>
            <p:cNvPr id="994359" name="Text Box 55"/>
            <p:cNvSpPr txBox="1">
              <a:spLocks noChangeArrowheads="1"/>
            </p:cNvSpPr>
            <p:nvPr/>
          </p:nvSpPr>
          <p:spPr bwMode="auto">
            <a:xfrm>
              <a:off x="2400" y="3792"/>
              <a:ext cx="4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994360" name="Freeform 56"/>
            <p:cNvSpPr>
              <a:spLocks/>
            </p:cNvSpPr>
            <p:nvPr/>
          </p:nvSpPr>
          <p:spPr bwMode="auto">
            <a:xfrm>
              <a:off x="2565" y="3818"/>
              <a:ext cx="224" cy="229"/>
            </a:xfrm>
            <a:custGeom>
              <a:avLst/>
              <a:gdLst>
                <a:gd name="T0" fmla="*/ 0 w 224"/>
                <a:gd name="T1" fmla="*/ 52 h 229"/>
                <a:gd name="T2" fmla="*/ 27 w 224"/>
                <a:gd name="T3" fmla="*/ 22 h 229"/>
                <a:gd name="T4" fmla="*/ 60 w 224"/>
                <a:gd name="T5" fmla="*/ 229 h 229"/>
                <a:gd name="T6" fmla="*/ 77 w 224"/>
                <a:gd name="T7" fmla="*/ 0 h 229"/>
                <a:gd name="T8" fmla="*/ 224 w 224"/>
                <a:gd name="T9" fmla="*/ 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9">
                  <a:moveTo>
                    <a:pt x="0" y="52"/>
                  </a:moveTo>
                  <a:lnTo>
                    <a:pt x="27" y="22"/>
                  </a:lnTo>
                  <a:lnTo>
                    <a:pt x="60" y="229"/>
                  </a:lnTo>
                  <a:lnTo>
                    <a:pt x="77" y="0"/>
                  </a:lnTo>
                  <a:lnTo>
                    <a:pt x="224" y="1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aphicFrame>
        <p:nvGraphicFramePr>
          <p:cNvPr id="99436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04818"/>
              </p:ext>
            </p:extLst>
          </p:nvPr>
        </p:nvGraphicFramePr>
        <p:xfrm>
          <a:off x="1447800" y="1946430"/>
          <a:ext cx="3460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80" name="Формула" r:id="rId4" imgW="1054080" imgH="241200" progId="Equation.3">
                  <p:embed/>
                </p:oleObj>
              </mc:Choice>
              <mc:Fallback>
                <p:oleObj name="Формула" r:id="rId4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46430"/>
                        <a:ext cx="34607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4362" name="Text Box 58"/>
          <p:cNvSpPr txBox="1">
            <a:spLocks noChangeArrowheads="1"/>
          </p:cNvSpPr>
          <p:nvPr/>
        </p:nvSpPr>
        <p:spPr bwMode="auto">
          <a:xfrm>
            <a:off x="3769567" y="1973808"/>
            <a:ext cx="539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graphicFrame>
        <p:nvGraphicFramePr>
          <p:cNvPr id="99436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51079"/>
              </p:ext>
            </p:extLst>
          </p:nvPr>
        </p:nvGraphicFramePr>
        <p:xfrm>
          <a:off x="2723177" y="2840995"/>
          <a:ext cx="59991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81" name="Формула" r:id="rId6" imgW="2095200" imgH="190440" progId="Equation.3">
                  <p:embed/>
                </p:oleObj>
              </mc:Choice>
              <mc:Fallback>
                <p:oleObj name="Формула" r:id="rId6" imgW="2095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177" y="2840995"/>
                        <a:ext cx="59991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4365" name="Freeform 61"/>
          <p:cNvSpPr>
            <a:spLocks/>
          </p:cNvSpPr>
          <p:nvPr/>
        </p:nvSpPr>
        <p:spPr bwMode="auto">
          <a:xfrm>
            <a:off x="1536700" y="5168900"/>
            <a:ext cx="355600" cy="292100"/>
          </a:xfrm>
          <a:custGeom>
            <a:avLst/>
            <a:gdLst>
              <a:gd name="T0" fmla="*/ 0 w 224"/>
              <a:gd name="T1" fmla="*/ 0 h 184"/>
              <a:gd name="T2" fmla="*/ 216 w 224"/>
              <a:gd name="T3" fmla="*/ 0 h 184"/>
              <a:gd name="T4" fmla="*/ 224 w 224"/>
              <a:gd name="T5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184">
                <a:moveTo>
                  <a:pt x="0" y="0"/>
                </a:moveTo>
                <a:lnTo>
                  <a:pt x="216" y="0"/>
                </a:lnTo>
                <a:lnTo>
                  <a:pt x="224" y="1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4366" name="Text Box 62"/>
          <p:cNvSpPr txBox="1">
            <a:spLocks noChangeArrowheads="1"/>
          </p:cNvSpPr>
          <p:nvPr/>
        </p:nvSpPr>
        <p:spPr bwMode="auto">
          <a:xfrm>
            <a:off x="4291013" y="5067300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ru-RU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4367" name="Text Box 63"/>
          <p:cNvSpPr txBox="1">
            <a:spLocks noChangeArrowheads="1"/>
          </p:cNvSpPr>
          <p:nvPr/>
        </p:nvSpPr>
        <p:spPr bwMode="auto">
          <a:xfrm>
            <a:off x="1395413" y="3263900"/>
            <a:ext cx="63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ru-RU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Управляющая кнопка: настраиваемая 1">
            <a:hlinkClick r:id="" action="ppaction://hlinkshowjump?jump=lastslide" highlightClick="1"/>
          </p:cNvPr>
          <p:cNvSpPr/>
          <p:nvPr/>
        </p:nvSpPr>
        <p:spPr bwMode="auto">
          <a:xfrm>
            <a:off x="7124404" y="6062273"/>
            <a:ext cx="1316829" cy="529504"/>
          </a:xfrm>
          <a:prstGeom prst="actionButtonBlank">
            <a:avLst/>
          </a:prstGeom>
          <a:solidFill>
            <a:srgbClr val="FF66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15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4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4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4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54" grpId="0"/>
      <p:bldP spid="994362" grpId="0"/>
      <p:bldP spid="994365" grpId="0" animBg="1"/>
      <p:bldP spid="994366" grpId="0"/>
      <p:bldP spid="994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504" name="Freeform 56"/>
          <p:cNvSpPr>
            <a:spLocks/>
          </p:cNvSpPr>
          <p:nvPr/>
        </p:nvSpPr>
        <p:spPr bwMode="auto">
          <a:xfrm>
            <a:off x="838200" y="3281363"/>
            <a:ext cx="4318000" cy="2819400"/>
          </a:xfrm>
          <a:custGeom>
            <a:avLst/>
            <a:gdLst>
              <a:gd name="T0" fmla="*/ 0 w 2720"/>
              <a:gd name="T1" fmla="*/ 1764 h 1776"/>
              <a:gd name="T2" fmla="*/ 1808 w 2720"/>
              <a:gd name="T3" fmla="*/ 1776 h 1776"/>
              <a:gd name="T4" fmla="*/ 2720 w 2720"/>
              <a:gd name="T5" fmla="*/ 24 h 1776"/>
              <a:gd name="T6" fmla="*/ 888 w 2720"/>
              <a:gd name="T7" fmla="*/ 0 h 1776"/>
              <a:gd name="T8" fmla="*/ 0 w 2720"/>
              <a:gd name="T9" fmla="*/ 1764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0" h="1776">
                <a:moveTo>
                  <a:pt x="0" y="1764"/>
                </a:moveTo>
                <a:lnTo>
                  <a:pt x="1808" y="1776"/>
                </a:lnTo>
                <a:lnTo>
                  <a:pt x="2720" y="24"/>
                </a:lnTo>
                <a:lnTo>
                  <a:pt x="888" y="0"/>
                </a:lnTo>
                <a:lnTo>
                  <a:pt x="0" y="17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00518" name="Freeform 70"/>
          <p:cNvSpPr>
            <a:spLocks/>
          </p:cNvSpPr>
          <p:nvPr/>
        </p:nvSpPr>
        <p:spPr bwMode="auto">
          <a:xfrm>
            <a:off x="838200" y="3286125"/>
            <a:ext cx="2847975" cy="2819400"/>
          </a:xfrm>
          <a:custGeom>
            <a:avLst/>
            <a:gdLst>
              <a:gd name="T0" fmla="*/ 0 w 1794"/>
              <a:gd name="T1" fmla="*/ 1758 h 1776"/>
              <a:gd name="T2" fmla="*/ 1794 w 1794"/>
              <a:gd name="T3" fmla="*/ 1776 h 1776"/>
              <a:gd name="T4" fmla="*/ 890 w 1794"/>
              <a:gd name="T5" fmla="*/ 0 h 1776"/>
              <a:gd name="T6" fmla="*/ 0 w 1794"/>
              <a:gd name="T7" fmla="*/ 175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4" h="1776">
                <a:moveTo>
                  <a:pt x="0" y="1758"/>
                </a:moveTo>
                <a:lnTo>
                  <a:pt x="1794" y="1776"/>
                </a:lnTo>
                <a:lnTo>
                  <a:pt x="890" y="0"/>
                </a:lnTo>
                <a:lnTo>
                  <a:pt x="0" y="1758"/>
                </a:lnTo>
                <a:close/>
              </a:path>
            </a:pathLst>
          </a:custGeom>
          <a:solidFill>
            <a:srgbClr val="FF7C80">
              <a:alpha val="53999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00503" name="Text Box 55"/>
          <p:cNvSpPr txBox="1">
            <a:spLocks noChangeArrowheads="1"/>
          </p:cNvSpPr>
          <p:nvPr/>
        </p:nvSpPr>
        <p:spPr bwMode="auto">
          <a:xfrm>
            <a:off x="4038600" y="5562600"/>
            <a:ext cx="715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0453" name="Text Box 5"/>
          <p:cNvSpPr txBox="1">
            <a:spLocks noChangeArrowheads="1"/>
          </p:cNvSpPr>
          <p:nvPr/>
        </p:nvSpPr>
        <p:spPr bwMode="auto">
          <a:xfrm>
            <a:off x="2209800" y="60960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000495" name="Text Box 47"/>
          <p:cNvSpPr txBox="1">
            <a:spLocks noChangeArrowheads="1"/>
          </p:cNvSpPr>
          <p:nvPr/>
        </p:nvSpPr>
        <p:spPr bwMode="auto">
          <a:xfrm>
            <a:off x="2209800" y="60960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990600" y="4433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000454" name="Text Box 6"/>
          <p:cNvSpPr txBox="1">
            <a:spLocks noChangeArrowheads="1"/>
          </p:cNvSpPr>
          <p:nvPr/>
        </p:nvSpPr>
        <p:spPr bwMode="auto">
          <a:xfrm>
            <a:off x="990600" y="44196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000450" name="Text Box 2"/>
          <p:cNvSpPr txBox="1">
            <a:spLocks noChangeArrowheads="1"/>
          </p:cNvSpPr>
          <p:nvPr/>
        </p:nvSpPr>
        <p:spPr bwMode="auto">
          <a:xfrm>
            <a:off x="990600" y="44196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000452" name="Text Box 4"/>
          <p:cNvSpPr txBox="1">
            <a:spLocks noChangeArrowheads="1"/>
          </p:cNvSpPr>
          <p:nvPr/>
        </p:nvSpPr>
        <p:spPr bwMode="auto">
          <a:xfrm>
            <a:off x="2209800" y="60960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000456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57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58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59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60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61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62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0463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0464" name="Text Box 16"/>
          <p:cNvSpPr txBox="1">
            <a:spLocks noChangeArrowheads="1"/>
          </p:cNvSpPr>
          <p:nvPr/>
        </p:nvSpPr>
        <p:spPr bwMode="auto">
          <a:xfrm>
            <a:off x="1219200" y="1565275"/>
            <a:ext cx="1217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0">
                <a:solidFill>
                  <a:schemeClr val="tx1"/>
                </a:solidFill>
                <a:effectLst/>
              </a:rPr>
              <a:t>В</a:t>
            </a:r>
            <a:r>
              <a:rPr lang="en-US" sz="2800" b="0">
                <a:solidFill>
                  <a:schemeClr val="tx1"/>
                </a:solidFill>
                <a:effectLst/>
              </a:rPr>
              <a:t>D</a:t>
            </a:r>
            <a:r>
              <a:rPr lang="ru-RU" sz="2800" b="0" baseline="30000">
                <a:solidFill>
                  <a:schemeClr val="tx1"/>
                </a:solidFill>
                <a:effectLst/>
              </a:rPr>
              <a:t>2</a:t>
            </a:r>
            <a:r>
              <a:rPr lang="ru-RU" sz="2800" b="0">
                <a:solidFill>
                  <a:schemeClr val="tx1"/>
                </a:solidFill>
                <a:effectLst/>
              </a:rPr>
              <a:t> = </a:t>
            </a:r>
          </a:p>
        </p:txBody>
      </p:sp>
      <p:sp>
        <p:nvSpPr>
          <p:cNvPr id="1000469" name="Text Box 21"/>
          <p:cNvSpPr txBox="1">
            <a:spLocks noChangeArrowheads="1"/>
          </p:cNvSpPr>
          <p:nvPr/>
        </p:nvSpPr>
        <p:spPr bwMode="auto">
          <a:xfrm>
            <a:off x="2286000" y="1538288"/>
            <a:ext cx="182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0">
                <a:solidFill>
                  <a:schemeClr val="tx1"/>
                </a:solidFill>
                <a:effectLst/>
              </a:rPr>
              <a:t>АВ</a:t>
            </a:r>
            <a:r>
              <a:rPr lang="ru-RU" sz="2800" b="0" baseline="30000">
                <a:solidFill>
                  <a:schemeClr val="tx1"/>
                </a:solidFill>
                <a:effectLst/>
              </a:rPr>
              <a:t>2</a:t>
            </a:r>
            <a:r>
              <a:rPr lang="ru-RU" sz="2800" b="0">
                <a:solidFill>
                  <a:schemeClr val="tx1"/>
                </a:solidFill>
                <a:effectLst/>
              </a:rPr>
              <a:t> </a:t>
            </a:r>
            <a:r>
              <a:rPr lang="en-US" sz="2800" b="0">
                <a:solidFill>
                  <a:schemeClr val="tx1"/>
                </a:solidFill>
                <a:effectLst/>
              </a:rPr>
              <a:t>+ AD</a:t>
            </a:r>
            <a:r>
              <a:rPr lang="en-US" sz="2800" b="0" baseline="30000">
                <a:solidFill>
                  <a:schemeClr val="tx1"/>
                </a:solidFill>
                <a:effectLst/>
              </a:rPr>
              <a:t>2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1000470" name="Text Box 22"/>
          <p:cNvSpPr txBox="1">
            <a:spLocks noChangeArrowheads="1"/>
          </p:cNvSpPr>
          <p:nvPr/>
        </p:nvSpPr>
        <p:spPr bwMode="auto">
          <a:xfrm>
            <a:off x="6096000" y="1524000"/>
            <a:ext cx="738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effectLst/>
              </a:rPr>
              <a:t>cos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grpSp>
        <p:nvGrpSpPr>
          <p:cNvPr id="1000475" name="Group 27"/>
          <p:cNvGrpSpPr>
            <a:grpSpLocks/>
          </p:cNvGrpSpPr>
          <p:nvPr/>
        </p:nvGrpSpPr>
        <p:grpSpPr bwMode="auto">
          <a:xfrm>
            <a:off x="4114800" y="1524000"/>
            <a:ext cx="3200400" cy="519113"/>
            <a:chOff x="2064" y="1152"/>
            <a:chExt cx="2016" cy="327"/>
          </a:xfrm>
        </p:grpSpPr>
        <p:sp>
          <p:nvSpPr>
            <p:cNvPr id="1000476" name="Text Box 28"/>
            <p:cNvSpPr txBox="1">
              <a:spLocks noChangeArrowheads="1"/>
            </p:cNvSpPr>
            <p:nvPr/>
          </p:nvSpPr>
          <p:spPr bwMode="auto">
            <a:xfrm>
              <a:off x="2064" y="1152"/>
              <a:ext cx="20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chemeClr val="tx1"/>
                  </a:solidFill>
                  <a:effectLst/>
                </a:rPr>
                <a:t>– 2  </a:t>
              </a:r>
              <a:r>
                <a:rPr lang="ru-RU" sz="2800" b="0">
                  <a:solidFill>
                    <a:schemeClr val="tx1"/>
                  </a:solidFill>
                  <a:effectLst/>
                </a:rPr>
                <a:t>АВ</a:t>
              </a:r>
              <a:r>
                <a:rPr lang="en-US" sz="2800" b="0">
                  <a:solidFill>
                    <a:schemeClr val="tx1"/>
                  </a:solidFill>
                  <a:effectLst/>
                </a:rPr>
                <a:t>  AD</a:t>
              </a:r>
              <a:r>
                <a:rPr lang="en-US" sz="2800" b="0" baseline="30000">
                  <a:solidFill>
                    <a:schemeClr val="tx1"/>
                  </a:solidFill>
                  <a:effectLst/>
                </a:rPr>
                <a:t> </a:t>
              </a:r>
              <a:endParaRPr lang="ru-RU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0477" name="Oval 29"/>
            <p:cNvSpPr>
              <a:spLocks noChangeArrowheads="1"/>
            </p:cNvSpPr>
            <p:nvPr/>
          </p:nvSpPr>
          <p:spPr bwMode="auto">
            <a:xfrm>
              <a:off x="2448" y="1296"/>
              <a:ext cx="48" cy="4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00478" name="Oval 30"/>
            <p:cNvSpPr>
              <a:spLocks noChangeArrowheads="1"/>
            </p:cNvSpPr>
            <p:nvPr/>
          </p:nvSpPr>
          <p:spPr bwMode="auto">
            <a:xfrm>
              <a:off x="2928" y="1296"/>
              <a:ext cx="48" cy="4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00516" name="Group 68"/>
          <p:cNvGrpSpPr>
            <a:grpSpLocks/>
          </p:cNvGrpSpPr>
          <p:nvPr/>
        </p:nvGrpSpPr>
        <p:grpSpPr bwMode="auto">
          <a:xfrm>
            <a:off x="5791200" y="2209800"/>
            <a:ext cx="3657600" cy="976313"/>
            <a:chOff x="3312" y="1200"/>
            <a:chExt cx="2304" cy="615"/>
          </a:xfrm>
        </p:grpSpPr>
        <p:sp>
          <p:nvSpPr>
            <p:cNvPr id="1000480" name="Oval 32"/>
            <p:cNvSpPr>
              <a:spLocks noChangeArrowheads="1"/>
            </p:cNvSpPr>
            <p:nvPr/>
          </p:nvSpPr>
          <p:spPr bwMode="auto">
            <a:xfrm>
              <a:off x="4800" y="1479"/>
              <a:ext cx="48" cy="4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00482" name="Text Box 34"/>
            <p:cNvSpPr txBox="1">
              <a:spLocks noChangeArrowheads="1"/>
            </p:cNvSpPr>
            <p:nvPr/>
          </p:nvSpPr>
          <p:spPr bwMode="auto">
            <a:xfrm>
              <a:off x="3312" y="1335"/>
              <a:ext cx="23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0">
                  <a:solidFill>
                    <a:schemeClr val="tx1"/>
                  </a:solidFill>
                  <a:effectLst/>
                </a:rPr>
                <a:t>В</a:t>
              </a:r>
              <a:r>
                <a:rPr lang="en-US" sz="2800" b="0">
                  <a:solidFill>
                    <a:schemeClr val="tx1"/>
                  </a:solidFill>
                  <a:effectLst/>
                </a:rPr>
                <a:t>D</a:t>
              </a:r>
              <a:r>
                <a:rPr lang="ru-RU" sz="2800" b="0" baseline="30000">
                  <a:solidFill>
                    <a:schemeClr val="tx1"/>
                  </a:solidFill>
                  <a:effectLst/>
                </a:rPr>
                <a:t>2</a:t>
              </a:r>
              <a:r>
                <a:rPr lang="ru-RU" sz="2800" b="0">
                  <a:solidFill>
                    <a:schemeClr val="tx1"/>
                  </a:solidFill>
                  <a:effectLst/>
                </a:rPr>
                <a:t> = </a:t>
              </a:r>
              <a:r>
                <a:rPr lang="en-US" sz="2800" b="0">
                  <a:solidFill>
                    <a:schemeClr val="tx1"/>
                  </a:solidFill>
                  <a:effectLst/>
                </a:rPr>
                <a:t>34 – 30</a:t>
              </a:r>
              <a:r>
                <a:rPr lang="ru-RU" sz="2800" b="0">
                  <a:solidFill>
                    <a:schemeClr val="tx1"/>
                  </a:solidFill>
                  <a:effectLst/>
                </a:rPr>
                <a:t>   </a:t>
              </a:r>
            </a:p>
          </p:txBody>
        </p:sp>
        <p:grpSp>
          <p:nvGrpSpPr>
            <p:cNvPr id="1000483" name="Group 35"/>
            <p:cNvGrpSpPr>
              <a:grpSpLocks/>
            </p:cNvGrpSpPr>
            <p:nvPr/>
          </p:nvGrpSpPr>
          <p:grpSpPr bwMode="auto">
            <a:xfrm>
              <a:off x="4896" y="1200"/>
              <a:ext cx="318" cy="615"/>
              <a:chOff x="2994" y="2496"/>
              <a:chExt cx="318" cy="615"/>
            </a:xfrm>
          </p:grpSpPr>
          <p:sp>
            <p:nvSpPr>
              <p:cNvPr id="1000484" name="Text Box 36"/>
              <p:cNvSpPr txBox="1">
                <a:spLocks noChangeArrowheads="1"/>
              </p:cNvSpPr>
              <p:nvPr/>
            </p:nvSpPr>
            <p:spPr bwMode="auto">
              <a:xfrm>
                <a:off x="3024" y="249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b="0">
                    <a:solidFill>
                      <a:schemeClr val="tx1"/>
                    </a:solidFill>
                    <a:effectLst/>
                  </a:rPr>
                  <a:t>1</a:t>
                </a:r>
                <a:endParaRPr lang="ru-RU" sz="28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00485" name="Text Box 37"/>
              <p:cNvSpPr txBox="1">
                <a:spLocks noChangeArrowheads="1"/>
              </p:cNvSpPr>
              <p:nvPr/>
            </p:nvSpPr>
            <p:spPr bwMode="auto">
              <a:xfrm>
                <a:off x="3024" y="278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b="0">
                    <a:solidFill>
                      <a:schemeClr val="tx1"/>
                    </a:solidFill>
                    <a:effectLst/>
                  </a:rPr>
                  <a:t>2</a:t>
                </a:r>
                <a:endParaRPr lang="ru-RU" sz="28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00486" name="Freeform 38"/>
              <p:cNvSpPr>
                <a:spLocks/>
              </p:cNvSpPr>
              <p:nvPr/>
            </p:nvSpPr>
            <p:spPr bwMode="auto">
              <a:xfrm>
                <a:off x="3040" y="2808"/>
                <a:ext cx="208" cy="1"/>
              </a:xfrm>
              <a:custGeom>
                <a:avLst/>
                <a:gdLst>
                  <a:gd name="T0" fmla="*/ 0 w 208"/>
                  <a:gd name="T1" fmla="*/ 0 h 1"/>
                  <a:gd name="T2" fmla="*/ 208 w 20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8" h="1">
                    <a:moveTo>
                      <a:pt x="0" y="0"/>
                    </a:moveTo>
                    <a:cubicBezTo>
                      <a:pt x="51" y="0"/>
                      <a:pt x="157" y="0"/>
                      <a:pt x="208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00487" name="Freeform 39"/>
              <p:cNvSpPr>
                <a:spLocks/>
              </p:cNvSpPr>
              <p:nvPr/>
            </p:nvSpPr>
            <p:spPr bwMode="auto">
              <a:xfrm>
                <a:off x="2994" y="2544"/>
                <a:ext cx="222" cy="230"/>
              </a:xfrm>
              <a:custGeom>
                <a:avLst/>
                <a:gdLst>
                  <a:gd name="T0" fmla="*/ 0 w 222"/>
                  <a:gd name="T1" fmla="*/ 80 h 230"/>
                  <a:gd name="T2" fmla="*/ 29 w 222"/>
                  <a:gd name="T3" fmla="*/ 33 h 230"/>
                  <a:gd name="T4" fmla="*/ 65 w 222"/>
                  <a:gd name="T5" fmla="*/ 230 h 230"/>
                  <a:gd name="T6" fmla="*/ 78 w 222"/>
                  <a:gd name="T7" fmla="*/ 0 h 230"/>
                  <a:gd name="T8" fmla="*/ 222 w 222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30">
                    <a:moveTo>
                      <a:pt x="0" y="80"/>
                    </a:moveTo>
                    <a:lnTo>
                      <a:pt x="29" y="33"/>
                    </a:lnTo>
                    <a:lnTo>
                      <a:pt x="65" y="230"/>
                    </a:lnTo>
                    <a:lnTo>
                      <a:pt x="78" y="0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1000488" name="Text Box 40"/>
          <p:cNvSpPr txBox="1">
            <a:spLocks noChangeArrowheads="1"/>
          </p:cNvSpPr>
          <p:nvPr/>
        </p:nvSpPr>
        <p:spPr bwMode="auto">
          <a:xfrm>
            <a:off x="5791200" y="3595688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0">
                <a:solidFill>
                  <a:schemeClr val="tx1"/>
                </a:solidFill>
                <a:effectLst/>
              </a:rPr>
              <a:t>В</a:t>
            </a:r>
            <a:r>
              <a:rPr lang="en-US" sz="2800" b="0">
                <a:solidFill>
                  <a:schemeClr val="tx1"/>
                </a:solidFill>
                <a:effectLst/>
              </a:rPr>
              <a:t>D</a:t>
            </a:r>
            <a:r>
              <a:rPr lang="en-US" sz="2800" b="0" baseline="30000">
                <a:solidFill>
                  <a:schemeClr val="tx1"/>
                </a:solidFill>
                <a:effectLst/>
              </a:rPr>
              <a:t>2  </a:t>
            </a:r>
            <a:r>
              <a:rPr lang="ru-RU" sz="2800" b="0">
                <a:solidFill>
                  <a:schemeClr val="tx1"/>
                </a:solidFill>
                <a:effectLst/>
              </a:rPr>
              <a:t>=</a:t>
            </a:r>
            <a:r>
              <a:rPr lang="en-US" sz="2800" b="0">
                <a:solidFill>
                  <a:schemeClr val="tx1"/>
                </a:solidFill>
                <a:effectLst/>
              </a:rPr>
              <a:t> 19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1000489" name="Text Box 41"/>
          <p:cNvSpPr txBox="1">
            <a:spLocks noChangeArrowheads="1"/>
          </p:cNvSpPr>
          <p:nvPr/>
        </p:nvSpPr>
        <p:spPr bwMode="auto">
          <a:xfrm>
            <a:off x="2554288" y="1081088"/>
            <a:ext cx="417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0490" name="Text Box 42"/>
          <p:cNvSpPr txBox="1">
            <a:spLocks noChangeArrowheads="1"/>
          </p:cNvSpPr>
          <p:nvPr/>
        </p:nvSpPr>
        <p:spPr bwMode="auto">
          <a:xfrm>
            <a:off x="3643313" y="1066800"/>
            <a:ext cx="31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00517" name="Group 69"/>
          <p:cNvGrpSpPr>
            <a:grpSpLocks/>
          </p:cNvGrpSpPr>
          <p:nvPr/>
        </p:nvGrpSpPr>
        <p:grpSpPr bwMode="auto">
          <a:xfrm>
            <a:off x="5867400" y="4738688"/>
            <a:ext cx="2362200" cy="519112"/>
            <a:chOff x="3552" y="2592"/>
            <a:chExt cx="1488" cy="327"/>
          </a:xfrm>
        </p:grpSpPr>
        <p:sp>
          <p:nvSpPr>
            <p:cNvPr id="1000492" name="Text Box 44"/>
            <p:cNvSpPr txBox="1">
              <a:spLocks noChangeArrowheads="1"/>
            </p:cNvSpPr>
            <p:nvPr/>
          </p:nvSpPr>
          <p:spPr bwMode="auto">
            <a:xfrm>
              <a:off x="3552" y="2592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0">
                  <a:solidFill>
                    <a:schemeClr val="tx1"/>
                  </a:solidFill>
                  <a:effectLst/>
                </a:rPr>
                <a:t>В</a:t>
              </a:r>
              <a:r>
                <a:rPr lang="en-US" sz="2800" b="0">
                  <a:solidFill>
                    <a:schemeClr val="tx1"/>
                  </a:solidFill>
                  <a:effectLst/>
                </a:rPr>
                <a:t>D</a:t>
              </a:r>
              <a:r>
                <a:rPr lang="en-US" sz="2800" b="0" baseline="30000">
                  <a:solidFill>
                    <a:schemeClr val="tx1"/>
                  </a:solidFill>
                  <a:effectLst/>
                </a:rPr>
                <a:t>  </a:t>
              </a:r>
              <a:r>
                <a:rPr lang="ru-RU" sz="2800" b="0">
                  <a:solidFill>
                    <a:schemeClr val="tx1"/>
                  </a:solidFill>
                  <a:effectLst/>
                </a:rPr>
                <a:t>=</a:t>
              </a:r>
              <a:r>
                <a:rPr lang="en-US" sz="2800" b="0">
                  <a:solidFill>
                    <a:schemeClr val="tx1"/>
                  </a:solidFill>
                  <a:effectLst/>
                </a:rPr>
                <a:t> 19</a:t>
              </a:r>
              <a:endParaRPr lang="ru-RU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0493" name="Freeform 45"/>
            <p:cNvSpPr>
              <a:spLocks/>
            </p:cNvSpPr>
            <p:nvPr/>
          </p:nvSpPr>
          <p:spPr bwMode="auto">
            <a:xfrm>
              <a:off x="4128" y="2600"/>
              <a:ext cx="312" cy="260"/>
            </a:xfrm>
            <a:custGeom>
              <a:avLst/>
              <a:gdLst>
                <a:gd name="T0" fmla="*/ 0 w 312"/>
                <a:gd name="T1" fmla="*/ 89 h 260"/>
                <a:gd name="T2" fmla="*/ 15 w 312"/>
                <a:gd name="T3" fmla="*/ 65 h 260"/>
                <a:gd name="T4" fmla="*/ 30 w 312"/>
                <a:gd name="T5" fmla="*/ 260 h 260"/>
                <a:gd name="T6" fmla="*/ 48 w 312"/>
                <a:gd name="T7" fmla="*/ 5 h 260"/>
                <a:gd name="T8" fmla="*/ 312 w 312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60">
                  <a:moveTo>
                    <a:pt x="0" y="89"/>
                  </a:moveTo>
                  <a:lnTo>
                    <a:pt x="15" y="65"/>
                  </a:lnTo>
                  <a:lnTo>
                    <a:pt x="30" y="260"/>
                  </a:lnTo>
                  <a:lnTo>
                    <a:pt x="48" y="5"/>
                  </a:lnTo>
                  <a:lnTo>
                    <a:pt x="31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1000494" name="Rectangle 46"/>
          <p:cNvSpPr>
            <a:spLocks noChangeArrowheads="1"/>
          </p:cNvSpPr>
          <p:nvPr/>
        </p:nvSpPr>
        <p:spPr bwMode="auto">
          <a:xfrm>
            <a:off x="2819400" y="4267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0497" name="Text Box 49"/>
          <p:cNvSpPr txBox="1">
            <a:spLocks noChangeArrowheads="1"/>
          </p:cNvSpPr>
          <p:nvPr/>
        </p:nvSpPr>
        <p:spPr bwMode="auto">
          <a:xfrm>
            <a:off x="6705600" y="1524000"/>
            <a:ext cx="487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0">
                <a:solidFill>
                  <a:schemeClr val="tx1"/>
                </a:solidFill>
                <a:effectLst/>
              </a:rPr>
              <a:t>А</a:t>
            </a:r>
            <a:r>
              <a:rPr lang="en-US" sz="2800" b="0" baseline="30000">
                <a:solidFill>
                  <a:schemeClr val="tx1"/>
                </a:solidFill>
                <a:effectLst/>
              </a:rPr>
              <a:t> </a:t>
            </a:r>
            <a:endParaRPr lang="ru-RU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1000502" name="Text Box 54"/>
          <p:cNvSpPr txBox="1">
            <a:spLocks noChangeArrowheads="1"/>
          </p:cNvSpPr>
          <p:nvPr/>
        </p:nvSpPr>
        <p:spPr bwMode="auto">
          <a:xfrm>
            <a:off x="4038600" y="5562600"/>
            <a:ext cx="715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0505" name="Text Box 57"/>
          <p:cNvSpPr txBox="1">
            <a:spLocks noChangeArrowheads="1"/>
          </p:cNvSpPr>
          <p:nvPr/>
        </p:nvSpPr>
        <p:spPr bwMode="auto">
          <a:xfrm>
            <a:off x="3449638" y="60499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</a:t>
            </a:r>
            <a:endParaRPr lang="ru-RU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0506" name="Text Box 58"/>
          <p:cNvSpPr txBox="1">
            <a:spLocks noChangeArrowheads="1"/>
          </p:cNvSpPr>
          <p:nvPr/>
        </p:nvSpPr>
        <p:spPr bwMode="auto">
          <a:xfrm>
            <a:off x="685800" y="59737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ru-RU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0507" name="Text Box 59"/>
          <p:cNvSpPr txBox="1">
            <a:spLocks noChangeArrowheads="1"/>
          </p:cNvSpPr>
          <p:nvPr/>
        </p:nvSpPr>
        <p:spPr bwMode="auto">
          <a:xfrm>
            <a:off x="1754188" y="2849563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ru-RU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0508" name="Freeform 60"/>
          <p:cNvSpPr>
            <a:spLocks/>
          </p:cNvSpPr>
          <p:nvPr/>
        </p:nvSpPr>
        <p:spPr bwMode="auto">
          <a:xfrm>
            <a:off x="2257425" y="3286125"/>
            <a:ext cx="1450975" cy="2827338"/>
          </a:xfrm>
          <a:custGeom>
            <a:avLst/>
            <a:gdLst>
              <a:gd name="T0" fmla="*/ 914 w 914"/>
              <a:gd name="T1" fmla="*/ 1781 h 1781"/>
              <a:gd name="T2" fmla="*/ 0 w 914"/>
              <a:gd name="T3" fmla="*/ 0 h 17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" h="1781">
                <a:moveTo>
                  <a:pt x="914" y="1781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00509" name="Text Box 61"/>
          <p:cNvSpPr txBox="1">
            <a:spLocks noChangeArrowheads="1"/>
          </p:cNvSpPr>
          <p:nvPr/>
        </p:nvSpPr>
        <p:spPr bwMode="auto">
          <a:xfrm>
            <a:off x="4876800" y="27733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ru-RU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0510" name="Rectangle 62"/>
          <p:cNvSpPr>
            <a:spLocks noChangeArrowheads="1"/>
          </p:cNvSpPr>
          <p:nvPr/>
        </p:nvSpPr>
        <p:spPr bwMode="auto">
          <a:xfrm>
            <a:off x="609599" y="30163"/>
            <a:ext cx="77692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параллелограмм. Найти В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0511" name="Line 63"/>
          <p:cNvSpPr>
            <a:spLocks noChangeShapeType="1"/>
          </p:cNvSpPr>
          <p:nvPr/>
        </p:nvSpPr>
        <p:spPr bwMode="auto">
          <a:xfrm>
            <a:off x="3657600" y="6096000"/>
            <a:ext cx="1676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00512" name="Freeform 64"/>
          <p:cNvSpPr>
            <a:spLocks/>
          </p:cNvSpPr>
          <p:nvPr/>
        </p:nvSpPr>
        <p:spPr bwMode="auto">
          <a:xfrm>
            <a:off x="3886200" y="5715000"/>
            <a:ext cx="228600" cy="381000"/>
          </a:xfrm>
          <a:custGeom>
            <a:avLst/>
            <a:gdLst>
              <a:gd name="T0" fmla="*/ 0 w 144"/>
              <a:gd name="T1" fmla="*/ 0 h 240"/>
              <a:gd name="T2" fmla="*/ 112 w 144"/>
              <a:gd name="T3" fmla="*/ 96 h 240"/>
              <a:gd name="T4" fmla="*/ 144 w 144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19" y="16"/>
                  <a:pt x="88" y="56"/>
                  <a:pt x="112" y="96"/>
                </a:cubicBezTo>
                <a:cubicBezTo>
                  <a:pt x="136" y="136"/>
                  <a:pt x="137" y="210"/>
                  <a:pt x="144" y="240"/>
                </a:cubicBezTo>
              </a:path>
            </a:pathLst>
          </a:cu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00513" name="Freeform 65"/>
          <p:cNvSpPr>
            <a:spLocks/>
          </p:cNvSpPr>
          <p:nvPr/>
        </p:nvSpPr>
        <p:spPr bwMode="auto">
          <a:xfrm>
            <a:off x="1019175" y="5727700"/>
            <a:ext cx="193675" cy="355600"/>
          </a:xfrm>
          <a:custGeom>
            <a:avLst/>
            <a:gdLst>
              <a:gd name="T0" fmla="*/ 0 w 122"/>
              <a:gd name="T1" fmla="*/ 0 h 224"/>
              <a:gd name="T2" fmla="*/ 94 w 122"/>
              <a:gd name="T3" fmla="*/ 88 h 224"/>
              <a:gd name="T4" fmla="*/ 122 w 122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224">
                <a:moveTo>
                  <a:pt x="0" y="0"/>
                </a:moveTo>
                <a:cubicBezTo>
                  <a:pt x="16" y="15"/>
                  <a:pt x="74" y="51"/>
                  <a:pt x="94" y="88"/>
                </a:cubicBezTo>
                <a:cubicBezTo>
                  <a:pt x="114" y="125"/>
                  <a:pt x="116" y="196"/>
                  <a:pt x="122" y="224"/>
                </a:cubicBezTo>
              </a:path>
            </a:pathLst>
          </a:cu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0051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81866"/>
              </p:ext>
            </p:extLst>
          </p:nvPr>
        </p:nvGraphicFramePr>
        <p:xfrm>
          <a:off x="4252027" y="802675"/>
          <a:ext cx="4053773" cy="57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530" name="Формула" r:id="rId4" imgW="1422360" imgH="203040" progId="Equation.3">
                  <p:embed/>
                </p:oleObj>
              </mc:Choice>
              <mc:Fallback>
                <p:oleObj name="Формула" r:id="rId4" imgW="1422360" imgH="20304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027" y="802675"/>
                        <a:ext cx="4053773" cy="579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0515" name="Text Box 67"/>
          <p:cNvSpPr txBox="1">
            <a:spLocks noChangeArrowheads="1"/>
          </p:cNvSpPr>
          <p:nvPr/>
        </p:nvSpPr>
        <p:spPr bwMode="auto">
          <a:xfrm>
            <a:off x="1112838" y="5500688"/>
            <a:ext cx="715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0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1406 -0.004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0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2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0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4 L 0.15556 -0.47291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2365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0.13334 -0.7173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3588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42917 -0.47315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000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7917 -0.71551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000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0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51407 -0.46759 L 0.60487 -0.57731 " pathEditMode="relative" rAng="0" ptsTypes="AAA">
                                      <p:cBhvr>
                                        <p:cTn id="135" dur="1000" fill="hold"/>
                                        <p:tgtEl>
                                          <p:spTgt spid="1000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-2886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00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0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0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0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518" grpId="0" animBg="1"/>
      <p:bldP spid="1000503" grpId="0"/>
      <p:bldP spid="1000453" grpId="0"/>
      <p:bldP spid="1000451" grpId="0"/>
      <p:bldP spid="1000454" grpId="0"/>
      <p:bldP spid="1000452" grpId="0"/>
      <p:bldP spid="1000464" grpId="0"/>
      <p:bldP spid="1000469" grpId="0"/>
      <p:bldP spid="1000470" grpId="0"/>
      <p:bldP spid="1000488" grpId="0"/>
      <p:bldP spid="1000489" grpId="0"/>
      <p:bldP spid="1000490" grpId="0"/>
      <p:bldP spid="1000497" grpId="0"/>
      <p:bldP spid="1000497" grpId="1"/>
      <p:bldP spid="1000513" grpId="0" animBg="1"/>
      <p:bldP spid="1000515" grpId="0"/>
      <p:bldP spid="10005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54769"/>
            <a:ext cx="2767012" cy="1915624"/>
          </a:xfrm>
          <a:prstGeom prst="rect">
            <a:avLst/>
          </a:prstGeo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45539" y="842658"/>
            <a:ext cx="7892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66FF"/>
                </a:solidFill>
                <a:latin typeface="Segoe Script" panose="020B0504020000000003" pitchFamily="34" charset="0"/>
              </a:rPr>
              <a:t>Домашнее задание </a:t>
            </a:r>
            <a:endParaRPr lang="ru-RU" sz="5400" b="1" cap="none" spc="0" dirty="0">
              <a:ln w="22225">
                <a:solidFill>
                  <a:srgbClr val="FF0066"/>
                </a:solidFill>
                <a:prstDash val="solid"/>
              </a:ln>
              <a:solidFill>
                <a:srgbClr val="FF66FF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517" y="2243984"/>
            <a:ext cx="69381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Стр. 161-162, п. 109;</a:t>
            </a:r>
          </a:p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 рабочей тетради </a:t>
            </a:r>
          </a:p>
          <a:p>
            <a:r>
              <a:rPr lang="ru-RU" sz="4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№ 93, 95, 96, 98</a:t>
            </a:r>
            <a:endParaRPr lang="ru-RU" sz="4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7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42399" y="447515"/>
            <a:ext cx="7467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Segoe Script" panose="020B0504020000000003" pitchFamily="34" charset="0"/>
              </a:rPr>
              <a:t>Теорема </a:t>
            </a:r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Segoe Script" panose="020B0504020000000003" pitchFamily="34" charset="0"/>
              </a:rPr>
              <a:t>12.1 </a:t>
            </a:r>
          </a:p>
          <a:p>
            <a:pPr algn="ctr"/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Segoe Script" panose="020B0504020000000003" pitchFamily="34" charset="0"/>
              </a:rPr>
              <a:t>(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Segoe Script" panose="020B0504020000000003" pitchFamily="34" charset="0"/>
              </a:rPr>
              <a:t>Теорема косинусов)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399FF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649356" y="1988944"/>
            <a:ext cx="7968461" cy="35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050" i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Квадрат </a:t>
            </a:r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любой стороны </a:t>
            </a:r>
            <a:r>
              <a:rPr lang="ru-RU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треугольника равен сумме квадратов двух других сторон минус удвоенное произведение этих сторон на косинус угла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21324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62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1136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6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6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6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6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6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6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37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389" name="Text Box 29"/>
          <p:cNvSpPr txBox="1">
            <a:spLocks noChangeArrowheads="1"/>
          </p:cNvSpPr>
          <p:nvPr/>
        </p:nvSpPr>
        <p:spPr bwMode="auto">
          <a:xfrm>
            <a:off x="3068638" y="2286000"/>
            <a:ext cx="13446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ru-RU" sz="4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</a:p>
        </p:txBody>
      </p:sp>
      <p:sp>
        <p:nvSpPr>
          <p:cNvPr id="911408" name="Freeform 48"/>
          <p:cNvSpPr>
            <a:spLocks/>
          </p:cNvSpPr>
          <p:nvPr/>
        </p:nvSpPr>
        <p:spPr bwMode="auto">
          <a:xfrm>
            <a:off x="838200" y="3248025"/>
            <a:ext cx="3178175" cy="2578100"/>
          </a:xfrm>
          <a:custGeom>
            <a:avLst/>
            <a:gdLst>
              <a:gd name="T0" fmla="*/ 0 w 2002"/>
              <a:gd name="T1" fmla="*/ 1622 h 1624"/>
              <a:gd name="T2" fmla="*/ 2002 w 2002"/>
              <a:gd name="T3" fmla="*/ 1624 h 1624"/>
              <a:gd name="T4" fmla="*/ 1322 w 2002"/>
              <a:gd name="T5" fmla="*/ 0 h 1624"/>
              <a:gd name="T6" fmla="*/ 0 w 2002"/>
              <a:gd name="T7" fmla="*/ 1622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2" h="1624">
                <a:moveTo>
                  <a:pt x="0" y="1622"/>
                </a:moveTo>
                <a:lnTo>
                  <a:pt x="2002" y="1624"/>
                </a:lnTo>
                <a:lnTo>
                  <a:pt x="1322" y="0"/>
                </a:lnTo>
                <a:lnTo>
                  <a:pt x="0" y="162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09" name="Text Box 49"/>
          <p:cNvSpPr txBox="1">
            <a:spLocks noChangeArrowheads="1"/>
          </p:cNvSpPr>
          <p:nvPr/>
        </p:nvSpPr>
        <p:spPr bwMode="auto">
          <a:xfrm>
            <a:off x="3886200" y="57150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10" name="Text Box 50"/>
          <p:cNvSpPr txBox="1">
            <a:spLocks noChangeArrowheads="1"/>
          </p:cNvSpPr>
          <p:nvPr/>
        </p:nvSpPr>
        <p:spPr bwMode="auto">
          <a:xfrm>
            <a:off x="3429000" y="403860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11" name="Text Box 51"/>
          <p:cNvSpPr txBox="1">
            <a:spLocks noChangeArrowheads="1"/>
          </p:cNvSpPr>
          <p:nvPr/>
        </p:nvSpPr>
        <p:spPr bwMode="auto">
          <a:xfrm>
            <a:off x="457200" y="5638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12" name="Text Box 52"/>
          <p:cNvSpPr txBox="1">
            <a:spLocks noChangeArrowheads="1"/>
          </p:cNvSpPr>
          <p:nvPr/>
        </p:nvSpPr>
        <p:spPr bwMode="auto">
          <a:xfrm>
            <a:off x="2286000" y="28956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13" name="Text Box 53"/>
          <p:cNvSpPr txBox="1">
            <a:spLocks noChangeArrowheads="1"/>
          </p:cNvSpPr>
          <p:nvPr/>
        </p:nvSpPr>
        <p:spPr bwMode="auto">
          <a:xfrm>
            <a:off x="2286000" y="5715000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14" name="Text Box 54"/>
          <p:cNvSpPr txBox="1">
            <a:spLocks noChangeArrowheads="1"/>
          </p:cNvSpPr>
          <p:nvPr/>
        </p:nvSpPr>
        <p:spPr bwMode="auto">
          <a:xfrm>
            <a:off x="1447800" y="396240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20" name="Rectangle 60"/>
          <p:cNvSpPr>
            <a:spLocks noChangeArrowheads="1"/>
          </p:cNvSpPr>
          <p:nvPr/>
        </p:nvSpPr>
        <p:spPr bwMode="auto">
          <a:xfrm>
            <a:off x="782910" y="412654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Квадрат стороны треугольника равен </a:t>
            </a:r>
          </a:p>
        </p:txBody>
      </p:sp>
      <p:sp>
        <p:nvSpPr>
          <p:cNvPr id="911421" name="Rectangle 61"/>
          <p:cNvSpPr>
            <a:spLocks noChangeArrowheads="1"/>
          </p:cNvSpPr>
          <p:nvPr/>
        </p:nvSpPr>
        <p:spPr bwMode="auto">
          <a:xfrm>
            <a:off x="294693" y="84905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сумме квадратов двух других сторон </a:t>
            </a:r>
          </a:p>
        </p:txBody>
      </p:sp>
      <p:sp>
        <p:nvSpPr>
          <p:cNvPr id="911422" name="Rectangle 62"/>
          <p:cNvSpPr>
            <a:spLocks noChangeArrowheads="1"/>
          </p:cNvSpPr>
          <p:nvPr/>
        </p:nvSpPr>
        <p:spPr bwMode="auto">
          <a:xfrm>
            <a:off x="1697310" y="168961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на косинус угла между ними.</a:t>
            </a:r>
          </a:p>
        </p:txBody>
      </p:sp>
      <p:sp>
        <p:nvSpPr>
          <p:cNvPr id="911423" name="Rectangle 63"/>
          <p:cNvSpPr>
            <a:spLocks noChangeArrowheads="1"/>
          </p:cNvSpPr>
          <p:nvPr/>
        </p:nvSpPr>
        <p:spPr bwMode="auto">
          <a:xfrm>
            <a:off x="761170" y="1271063"/>
            <a:ext cx="83361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минус удвоенное произведение этих сторон </a:t>
            </a:r>
          </a:p>
        </p:txBody>
      </p:sp>
      <p:sp>
        <p:nvSpPr>
          <p:cNvPr id="911424" name="Text Box 64"/>
          <p:cNvSpPr txBox="1">
            <a:spLocks noChangeArrowheads="1"/>
          </p:cNvSpPr>
          <p:nvPr/>
        </p:nvSpPr>
        <p:spPr bwMode="auto">
          <a:xfrm>
            <a:off x="4364038" y="2286000"/>
            <a:ext cx="1817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r>
              <a:rPr lang="ru-RU" sz="48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c</a:t>
            </a:r>
            <a:r>
              <a:rPr lang="en-US" sz="48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25" name="Text Box 65"/>
          <p:cNvSpPr txBox="1">
            <a:spLocks noChangeArrowheads="1"/>
          </p:cNvSpPr>
          <p:nvPr/>
        </p:nvSpPr>
        <p:spPr bwMode="auto">
          <a:xfrm>
            <a:off x="6096000" y="2286000"/>
            <a:ext cx="16224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– 2bc</a:t>
            </a:r>
            <a:r>
              <a:rPr lang="en-US" sz="48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27" name="Text Box 67"/>
          <p:cNvSpPr txBox="1">
            <a:spLocks noChangeArrowheads="1"/>
          </p:cNvSpPr>
          <p:nvPr/>
        </p:nvSpPr>
        <p:spPr bwMode="auto">
          <a:xfrm>
            <a:off x="7564438" y="2286000"/>
            <a:ext cx="15033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cosA</a:t>
            </a:r>
            <a:r>
              <a:rPr lang="en-US" sz="48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11429" name="Freeform 69"/>
          <p:cNvSpPr>
            <a:spLocks/>
          </p:cNvSpPr>
          <p:nvPr/>
        </p:nvSpPr>
        <p:spPr bwMode="auto">
          <a:xfrm rot="6572199">
            <a:off x="1187450" y="5365750"/>
            <a:ext cx="330200" cy="419100"/>
          </a:xfrm>
          <a:custGeom>
            <a:avLst/>
            <a:gdLst>
              <a:gd name="T0" fmla="*/ 208 w 208"/>
              <a:gd name="T1" fmla="*/ 0 h 264"/>
              <a:gd name="T2" fmla="*/ 48 w 208"/>
              <a:gd name="T3" fmla="*/ 120 h 264"/>
              <a:gd name="T4" fmla="*/ 0 w 208"/>
              <a:gd name="T5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" h="264">
                <a:moveTo>
                  <a:pt x="208" y="0"/>
                </a:moveTo>
                <a:cubicBezTo>
                  <a:pt x="184" y="20"/>
                  <a:pt x="83" y="76"/>
                  <a:pt x="48" y="120"/>
                </a:cubicBezTo>
                <a:cubicBezTo>
                  <a:pt x="13" y="164"/>
                  <a:pt x="8" y="212"/>
                  <a:pt x="0" y="264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1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1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911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9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9" grpId="0"/>
      <p:bldP spid="911410" grpId="0"/>
      <p:bldP spid="911411" grpId="0"/>
      <p:bldP spid="911413" grpId="0"/>
      <p:bldP spid="911413" grpId="1"/>
      <p:bldP spid="911414" grpId="0"/>
      <p:bldP spid="911414" grpId="1"/>
      <p:bldP spid="911420" grpId="0"/>
      <p:bldP spid="911421" grpId="0"/>
      <p:bldP spid="911422" grpId="0"/>
      <p:bldP spid="911423" grpId="0"/>
      <p:bldP spid="911424" grpId="0"/>
      <p:bldP spid="911425" grpId="0"/>
      <p:bldP spid="911427" grpId="0"/>
      <p:bldP spid="911429" grpId="0" animBg="1"/>
      <p:bldP spid="9114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75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7075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5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5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5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5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6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6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076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381000" y="2286000"/>
            <a:ext cx="1712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AB</a:t>
            </a:r>
            <a:r>
              <a:rPr lang="ru-RU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</a:p>
        </p:txBody>
      </p:sp>
      <p:sp>
        <p:nvSpPr>
          <p:cNvPr id="970772" name="Rectangle 20"/>
          <p:cNvSpPr>
            <a:spLocks noChangeArrowheads="1"/>
          </p:cNvSpPr>
          <p:nvPr/>
        </p:nvSpPr>
        <p:spPr bwMode="auto">
          <a:xfrm>
            <a:off x="614879" y="590996"/>
            <a:ext cx="8425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стороны треугольника равен </a:t>
            </a:r>
          </a:p>
        </p:txBody>
      </p:sp>
      <p:sp>
        <p:nvSpPr>
          <p:cNvPr id="970773" name="Rectangle 21"/>
          <p:cNvSpPr>
            <a:spLocks noChangeArrowheads="1"/>
          </p:cNvSpPr>
          <p:nvPr/>
        </p:nvSpPr>
        <p:spPr bwMode="auto">
          <a:xfrm>
            <a:off x="195246" y="998624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сумме квадратов двух других сторон </a:t>
            </a:r>
          </a:p>
        </p:txBody>
      </p:sp>
      <p:sp>
        <p:nvSpPr>
          <p:cNvPr id="970774" name="Rectangle 22"/>
          <p:cNvSpPr>
            <a:spLocks noChangeArrowheads="1"/>
          </p:cNvSpPr>
          <p:nvPr/>
        </p:nvSpPr>
        <p:spPr bwMode="auto">
          <a:xfrm>
            <a:off x="-22225" y="1844387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косинус угла между ними.</a:t>
            </a:r>
          </a:p>
        </p:txBody>
      </p:sp>
      <p:sp>
        <p:nvSpPr>
          <p:cNvPr id="970775" name="Rectangle 23"/>
          <p:cNvSpPr>
            <a:spLocks noChangeArrowheads="1"/>
          </p:cNvSpPr>
          <p:nvPr/>
        </p:nvSpPr>
        <p:spPr bwMode="auto">
          <a:xfrm>
            <a:off x="517905" y="1434582"/>
            <a:ext cx="8294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минус удвоенное произведение этих сторон </a:t>
            </a:r>
          </a:p>
        </p:txBody>
      </p:sp>
      <p:sp>
        <p:nvSpPr>
          <p:cNvPr id="970776" name="Text Box 24"/>
          <p:cNvSpPr txBox="1">
            <a:spLocks noChangeArrowheads="1"/>
          </p:cNvSpPr>
          <p:nvPr/>
        </p:nvSpPr>
        <p:spPr bwMode="auto">
          <a:xfrm>
            <a:off x="1905000" y="2286000"/>
            <a:ext cx="2643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BC</a:t>
            </a:r>
            <a:r>
              <a:rPr lang="ru-RU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CA</a:t>
            </a:r>
            <a:r>
              <a:rPr lang="en-US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0778" name="Text Box 26"/>
          <p:cNvSpPr txBox="1">
            <a:spLocks noChangeArrowheads="1"/>
          </p:cNvSpPr>
          <p:nvPr/>
        </p:nvSpPr>
        <p:spPr bwMode="auto">
          <a:xfrm>
            <a:off x="7292975" y="2286000"/>
            <a:ext cx="1020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cos</a:t>
            </a:r>
            <a:r>
              <a:rPr lang="en-US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0780" name="Rectangle 28"/>
          <p:cNvSpPr>
            <a:spLocks noChangeArrowheads="1"/>
          </p:cNvSpPr>
          <p:nvPr/>
        </p:nvSpPr>
        <p:spPr bwMode="auto">
          <a:xfrm>
            <a:off x="642759" y="214356"/>
            <a:ext cx="8710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Теорема косинусов (∆АВС – прямоугольный)     </a:t>
            </a:r>
            <a:endParaRPr lang="ru-RU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970788" name="Group 36"/>
          <p:cNvGrpSpPr>
            <a:grpSpLocks/>
          </p:cNvGrpSpPr>
          <p:nvPr/>
        </p:nvGrpSpPr>
        <p:grpSpPr bwMode="auto">
          <a:xfrm>
            <a:off x="436563" y="3152775"/>
            <a:ext cx="3983037" cy="3400425"/>
            <a:chOff x="192" y="1680"/>
            <a:chExt cx="2509" cy="2142"/>
          </a:xfrm>
        </p:grpSpPr>
        <p:sp>
          <p:nvSpPr>
            <p:cNvPr id="970783" name="Text Box 31"/>
            <p:cNvSpPr txBox="1">
              <a:spLocks noChangeArrowheads="1"/>
            </p:cNvSpPr>
            <p:nvPr/>
          </p:nvSpPr>
          <p:spPr bwMode="auto">
            <a:xfrm>
              <a:off x="2400" y="345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endPara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0784" name="Text Box 32"/>
            <p:cNvSpPr txBox="1">
              <a:spLocks noChangeArrowheads="1"/>
            </p:cNvSpPr>
            <p:nvPr/>
          </p:nvSpPr>
          <p:spPr bwMode="auto">
            <a:xfrm>
              <a:off x="288" y="3456"/>
              <a:ext cx="3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endPara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0785" name="Text Box 33"/>
            <p:cNvSpPr txBox="1">
              <a:spLocks noChangeArrowheads="1"/>
            </p:cNvSpPr>
            <p:nvPr/>
          </p:nvSpPr>
          <p:spPr bwMode="auto">
            <a:xfrm>
              <a:off x="192" y="1680"/>
              <a:ext cx="3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B</a:t>
              </a:r>
              <a:endPara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grpSp>
          <p:nvGrpSpPr>
            <p:cNvPr id="970787" name="Group 35"/>
            <p:cNvGrpSpPr>
              <a:grpSpLocks/>
            </p:cNvGrpSpPr>
            <p:nvPr/>
          </p:nvGrpSpPr>
          <p:grpSpPr bwMode="auto">
            <a:xfrm rot="5400000">
              <a:off x="679" y="1769"/>
              <a:ext cx="1530" cy="1928"/>
              <a:chOff x="377" y="1688"/>
              <a:chExt cx="1530" cy="1928"/>
            </a:xfrm>
          </p:grpSpPr>
          <p:sp>
            <p:nvSpPr>
              <p:cNvPr id="970782" name="Freeform 30"/>
              <p:cNvSpPr>
                <a:spLocks/>
              </p:cNvSpPr>
              <p:nvPr/>
            </p:nvSpPr>
            <p:spPr bwMode="auto">
              <a:xfrm>
                <a:off x="377" y="1688"/>
                <a:ext cx="1530" cy="1928"/>
              </a:xfrm>
              <a:custGeom>
                <a:avLst/>
                <a:gdLst>
                  <a:gd name="T0" fmla="*/ 0 w 1530"/>
                  <a:gd name="T1" fmla="*/ 1908 h 1928"/>
                  <a:gd name="T2" fmla="*/ 1522 w 1530"/>
                  <a:gd name="T3" fmla="*/ 1928 h 1928"/>
                  <a:gd name="T4" fmla="*/ 1530 w 1530"/>
                  <a:gd name="T5" fmla="*/ 0 h 1928"/>
                  <a:gd name="T6" fmla="*/ 0 w 1530"/>
                  <a:gd name="T7" fmla="*/ 1908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0" h="1928">
                    <a:moveTo>
                      <a:pt x="0" y="1908"/>
                    </a:moveTo>
                    <a:lnTo>
                      <a:pt x="1522" y="1928"/>
                    </a:lnTo>
                    <a:lnTo>
                      <a:pt x="1530" y="0"/>
                    </a:lnTo>
                    <a:lnTo>
                      <a:pt x="0" y="19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>
                      <a:alpha val="6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0786" name="Freeform 34"/>
              <p:cNvSpPr>
                <a:spLocks/>
              </p:cNvSpPr>
              <p:nvPr/>
            </p:nvSpPr>
            <p:spPr bwMode="auto">
              <a:xfrm>
                <a:off x="1715" y="3447"/>
                <a:ext cx="186" cy="162"/>
              </a:xfrm>
              <a:custGeom>
                <a:avLst/>
                <a:gdLst>
                  <a:gd name="T0" fmla="*/ 186 w 186"/>
                  <a:gd name="T1" fmla="*/ 0 h 162"/>
                  <a:gd name="T2" fmla="*/ 0 w 186"/>
                  <a:gd name="T3" fmla="*/ 1 h 162"/>
                  <a:gd name="T4" fmla="*/ 3 w 186"/>
                  <a:gd name="T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6" h="162">
                    <a:moveTo>
                      <a:pt x="186" y="0"/>
                    </a:moveTo>
                    <a:lnTo>
                      <a:pt x="0" y="1"/>
                    </a:lnTo>
                    <a:lnTo>
                      <a:pt x="3" y="16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70791" name="Group 39"/>
          <p:cNvGrpSpPr>
            <a:grpSpLocks/>
          </p:cNvGrpSpPr>
          <p:nvPr/>
        </p:nvGrpSpPr>
        <p:grpSpPr bwMode="auto">
          <a:xfrm>
            <a:off x="4495800" y="2286000"/>
            <a:ext cx="3200400" cy="762000"/>
            <a:chOff x="2832" y="1440"/>
            <a:chExt cx="2016" cy="480"/>
          </a:xfrm>
        </p:grpSpPr>
        <p:sp>
          <p:nvSpPr>
            <p:cNvPr id="970777" name="Text Box 25"/>
            <p:cNvSpPr txBox="1">
              <a:spLocks noChangeArrowheads="1"/>
            </p:cNvSpPr>
            <p:nvPr/>
          </p:nvSpPr>
          <p:spPr bwMode="auto">
            <a:xfrm>
              <a:off x="2832" y="1440"/>
              <a:ext cx="201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– </a:t>
              </a:r>
              <a:r>
                <a:rPr lang="en-US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</a:t>
              </a:r>
              <a:r>
                <a:rPr lang="en-US" sz="4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BC  CA</a:t>
              </a:r>
              <a:r>
                <a:rPr lang="en-US" sz="4400" i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0789" name="Oval 37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0790" name="Oval 38"/>
            <p:cNvSpPr>
              <a:spLocks noChangeArrowheads="1"/>
            </p:cNvSpPr>
            <p:nvPr/>
          </p:nvSpPr>
          <p:spPr bwMode="auto">
            <a:xfrm>
              <a:off x="4032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970792" name="Text Box 40"/>
          <p:cNvSpPr txBox="1">
            <a:spLocks noChangeArrowheads="1"/>
          </p:cNvSpPr>
          <p:nvPr/>
        </p:nvSpPr>
        <p:spPr bwMode="auto">
          <a:xfrm>
            <a:off x="1143000" y="5181600"/>
            <a:ext cx="1019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90</a:t>
            </a:r>
            <a:r>
              <a:rPr lang="en-US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 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0793" name="Text Box 41"/>
          <p:cNvSpPr txBox="1">
            <a:spLocks noChangeArrowheads="1"/>
          </p:cNvSpPr>
          <p:nvPr/>
        </p:nvSpPr>
        <p:spPr bwMode="auto">
          <a:xfrm>
            <a:off x="8113713" y="2286000"/>
            <a:ext cx="6492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en-US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0794" name="Text Box 42"/>
          <p:cNvSpPr txBox="1">
            <a:spLocks noChangeArrowheads="1"/>
          </p:cNvSpPr>
          <p:nvPr/>
        </p:nvSpPr>
        <p:spPr bwMode="auto">
          <a:xfrm>
            <a:off x="7848600" y="1828800"/>
            <a:ext cx="561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0795" name="Text Box 43"/>
          <p:cNvSpPr txBox="1">
            <a:spLocks noChangeArrowheads="1"/>
          </p:cNvSpPr>
          <p:nvPr/>
        </p:nvSpPr>
        <p:spPr bwMode="auto">
          <a:xfrm>
            <a:off x="3886200" y="31242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AB</a:t>
            </a:r>
            <a:r>
              <a:rPr lang="ru-RU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BC</a:t>
            </a:r>
            <a:r>
              <a:rPr lang="en-US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CA</a:t>
            </a:r>
            <a:r>
              <a:rPr lang="en-US" sz="440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0796" name="Rectangle 44"/>
          <p:cNvSpPr>
            <a:spLocks noChangeArrowheads="1"/>
          </p:cNvSpPr>
          <p:nvPr/>
        </p:nvSpPr>
        <p:spPr bwMode="auto">
          <a:xfrm>
            <a:off x="3765089" y="4186930"/>
            <a:ext cx="480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Теорему косинусов иногда называют </a:t>
            </a:r>
            <a:r>
              <a:rPr lang="ru-RU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обобщенной теоремой Пифагора.     </a:t>
            </a:r>
            <a:endParaRPr lang="ru-RU" sz="800" i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0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0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0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0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73333 -0.34444 L 0.75816 -0.42407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970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9" y="-2120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0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0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0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70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7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7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63" grpId="0"/>
      <p:bldP spid="970772" grpId="0"/>
      <p:bldP spid="970773" grpId="0"/>
      <p:bldP spid="970774" grpId="0"/>
      <p:bldP spid="970775" grpId="0"/>
      <p:bldP spid="970776" grpId="0"/>
      <p:bldP spid="970778" grpId="0"/>
      <p:bldP spid="970792" grpId="0"/>
      <p:bldP spid="970792" grpId="1"/>
      <p:bldP spid="970793" grpId="0"/>
      <p:bldP spid="970793" grpId="1"/>
      <p:bldP spid="970794" grpId="0"/>
      <p:bldP spid="970795" grpId="0"/>
      <p:bldP spid="9707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87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7587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7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7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7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7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8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8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88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5883" name="Text Box 11"/>
          <p:cNvSpPr txBox="1">
            <a:spLocks noChangeArrowheads="1"/>
          </p:cNvSpPr>
          <p:nvPr/>
        </p:nvSpPr>
        <p:spPr bwMode="auto">
          <a:xfrm>
            <a:off x="381000" y="1676400"/>
            <a:ext cx="1712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XR</a:t>
            </a:r>
            <a:r>
              <a:rPr lang="ru-RU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</a:p>
        </p:txBody>
      </p:sp>
      <p:sp>
        <p:nvSpPr>
          <p:cNvPr id="975885" name="Rectangle 13"/>
          <p:cNvSpPr>
            <a:spLocks noChangeArrowheads="1"/>
          </p:cNvSpPr>
          <p:nvPr/>
        </p:nvSpPr>
        <p:spPr bwMode="auto">
          <a:xfrm>
            <a:off x="609600" y="1524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стороны треугольника равен </a:t>
            </a:r>
          </a:p>
        </p:txBody>
      </p:sp>
      <p:sp>
        <p:nvSpPr>
          <p:cNvPr id="975886" name="Rectangle 14"/>
          <p:cNvSpPr>
            <a:spLocks noChangeArrowheads="1"/>
          </p:cNvSpPr>
          <p:nvPr/>
        </p:nvSpPr>
        <p:spPr bwMode="auto">
          <a:xfrm>
            <a:off x="228600" y="5334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сумме квадратов двух других сторон </a:t>
            </a:r>
          </a:p>
        </p:txBody>
      </p:sp>
      <p:sp>
        <p:nvSpPr>
          <p:cNvPr id="975887" name="Rectangle 15"/>
          <p:cNvSpPr>
            <a:spLocks noChangeArrowheads="1"/>
          </p:cNvSpPr>
          <p:nvPr/>
        </p:nvSpPr>
        <p:spPr bwMode="auto">
          <a:xfrm>
            <a:off x="152400" y="12954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косинус угла между ними.</a:t>
            </a:r>
          </a:p>
        </p:txBody>
      </p:sp>
      <p:sp>
        <p:nvSpPr>
          <p:cNvPr id="975888" name="Rectangle 16"/>
          <p:cNvSpPr>
            <a:spLocks noChangeArrowheads="1"/>
          </p:cNvSpPr>
          <p:nvPr/>
        </p:nvSpPr>
        <p:spPr bwMode="auto">
          <a:xfrm>
            <a:off x="609600" y="9144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минус удвоенное произведение этих сторон </a:t>
            </a:r>
          </a:p>
        </p:txBody>
      </p:sp>
      <p:sp>
        <p:nvSpPr>
          <p:cNvPr id="975889" name="Text Box 17"/>
          <p:cNvSpPr txBox="1">
            <a:spLocks noChangeArrowheads="1"/>
          </p:cNvSpPr>
          <p:nvPr/>
        </p:nvSpPr>
        <p:spPr bwMode="auto">
          <a:xfrm>
            <a:off x="1905000" y="1676400"/>
            <a:ext cx="2703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</a:t>
            </a:r>
            <a:r>
              <a:rPr lang="ru-RU" sz="44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XO</a:t>
            </a:r>
            <a:r>
              <a:rPr lang="en-US" sz="44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sz="4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5890" name="Text Box 18"/>
          <p:cNvSpPr txBox="1">
            <a:spLocks noChangeArrowheads="1"/>
          </p:cNvSpPr>
          <p:nvPr/>
        </p:nvSpPr>
        <p:spPr bwMode="auto">
          <a:xfrm>
            <a:off x="7292975" y="1676400"/>
            <a:ext cx="1423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cosO</a:t>
            </a:r>
            <a:r>
              <a:rPr lang="en-US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75916" name="Group 44"/>
          <p:cNvGrpSpPr>
            <a:grpSpLocks/>
          </p:cNvGrpSpPr>
          <p:nvPr/>
        </p:nvGrpSpPr>
        <p:grpSpPr bwMode="auto">
          <a:xfrm>
            <a:off x="1143000" y="4038600"/>
            <a:ext cx="6596063" cy="2514600"/>
            <a:chOff x="720" y="2400"/>
            <a:chExt cx="4155" cy="1584"/>
          </a:xfrm>
        </p:grpSpPr>
        <p:sp>
          <p:nvSpPr>
            <p:cNvPr id="975893" name="Text Box 21"/>
            <p:cNvSpPr txBox="1">
              <a:spLocks noChangeArrowheads="1"/>
            </p:cNvSpPr>
            <p:nvPr/>
          </p:nvSpPr>
          <p:spPr bwMode="auto">
            <a:xfrm>
              <a:off x="4560" y="3600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O</a:t>
              </a:r>
              <a:endPara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5894" name="Text Box 22"/>
            <p:cNvSpPr txBox="1">
              <a:spLocks noChangeArrowheads="1"/>
            </p:cNvSpPr>
            <p:nvPr/>
          </p:nvSpPr>
          <p:spPr bwMode="auto">
            <a:xfrm>
              <a:off x="720" y="3619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X</a:t>
              </a:r>
              <a:endPara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5895" name="Text Box 23"/>
            <p:cNvSpPr txBox="1">
              <a:spLocks noChangeArrowheads="1"/>
            </p:cNvSpPr>
            <p:nvPr/>
          </p:nvSpPr>
          <p:spPr bwMode="auto">
            <a:xfrm>
              <a:off x="1453" y="2400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R</a:t>
              </a:r>
              <a:endPara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5897" name="Freeform 25"/>
            <p:cNvSpPr>
              <a:spLocks/>
            </p:cNvSpPr>
            <p:nvPr/>
          </p:nvSpPr>
          <p:spPr bwMode="auto">
            <a:xfrm>
              <a:off x="960" y="2688"/>
              <a:ext cx="3669" cy="1280"/>
            </a:xfrm>
            <a:custGeom>
              <a:avLst/>
              <a:gdLst>
                <a:gd name="T0" fmla="*/ 853 w 3669"/>
                <a:gd name="T1" fmla="*/ 0 h 1280"/>
                <a:gd name="T2" fmla="*/ 0 w 3669"/>
                <a:gd name="T3" fmla="*/ 1252 h 1280"/>
                <a:gd name="T4" fmla="*/ 3669 w 3669"/>
                <a:gd name="T5" fmla="*/ 1280 h 1280"/>
                <a:gd name="T6" fmla="*/ 853 w 3669"/>
                <a:gd name="T7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9" h="1280">
                  <a:moveTo>
                    <a:pt x="853" y="0"/>
                  </a:moveTo>
                  <a:lnTo>
                    <a:pt x="0" y="1252"/>
                  </a:lnTo>
                  <a:lnTo>
                    <a:pt x="3669" y="1280"/>
                  </a:lnTo>
                  <a:lnTo>
                    <a:pt x="85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FF">
                    <a:alpha val="64999"/>
                  </a:srgb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75899" name="Group 27"/>
          <p:cNvGrpSpPr>
            <a:grpSpLocks/>
          </p:cNvGrpSpPr>
          <p:nvPr/>
        </p:nvGrpSpPr>
        <p:grpSpPr bwMode="auto">
          <a:xfrm>
            <a:off x="4495800" y="1676400"/>
            <a:ext cx="3200400" cy="762000"/>
            <a:chOff x="2832" y="1440"/>
            <a:chExt cx="2016" cy="480"/>
          </a:xfrm>
        </p:grpSpPr>
        <p:sp>
          <p:nvSpPr>
            <p:cNvPr id="975900" name="Text Box 28"/>
            <p:cNvSpPr txBox="1">
              <a:spLocks noChangeArrowheads="1"/>
            </p:cNvSpPr>
            <p:nvPr/>
          </p:nvSpPr>
          <p:spPr bwMode="auto">
            <a:xfrm>
              <a:off x="2832" y="1440"/>
              <a:ext cx="201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– </a:t>
              </a:r>
              <a:r>
                <a:rPr lang="en-US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</a:t>
              </a:r>
              <a:r>
                <a:rPr lang="en-US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RO  XO</a:t>
              </a:r>
              <a:r>
                <a:rPr lang="en-US" sz="4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5901" name="Oval 29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5902" name="Oval 30"/>
            <p:cNvSpPr>
              <a:spLocks noChangeArrowheads="1"/>
            </p:cNvSpPr>
            <p:nvPr/>
          </p:nvSpPr>
          <p:spPr bwMode="auto">
            <a:xfrm>
              <a:off x="4032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975909" name="Text Box 37"/>
          <p:cNvSpPr txBox="1">
            <a:spLocks noChangeArrowheads="1"/>
          </p:cNvSpPr>
          <p:nvPr/>
        </p:nvSpPr>
        <p:spPr bwMode="auto">
          <a:xfrm>
            <a:off x="381000" y="2514600"/>
            <a:ext cx="1743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</a:t>
            </a:r>
            <a:r>
              <a:rPr lang="ru-RU" sz="44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</a:p>
        </p:txBody>
      </p:sp>
      <p:sp>
        <p:nvSpPr>
          <p:cNvPr id="975910" name="Text Box 38"/>
          <p:cNvSpPr txBox="1">
            <a:spLocks noChangeArrowheads="1"/>
          </p:cNvSpPr>
          <p:nvPr/>
        </p:nvSpPr>
        <p:spPr bwMode="auto">
          <a:xfrm>
            <a:off x="1905000" y="2514600"/>
            <a:ext cx="267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RX</a:t>
            </a:r>
            <a:r>
              <a:rPr lang="ru-RU" sz="44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XO</a:t>
            </a:r>
            <a:r>
              <a:rPr lang="en-US" sz="44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sz="4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5911" name="Text Box 39"/>
          <p:cNvSpPr txBox="1">
            <a:spLocks noChangeArrowheads="1"/>
          </p:cNvSpPr>
          <p:nvPr/>
        </p:nvSpPr>
        <p:spPr bwMode="auto">
          <a:xfrm>
            <a:off x="7292975" y="2514600"/>
            <a:ext cx="1393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cosX</a:t>
            </a:r>
            <a:r>
              <a:rPr lang="en-US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75912" name="Group 40"/>
          <p:cNvGrpSpPr>
            <a:grpSpLocks/>
          </p:cNvGrpSpPr>
          <p:nvPr/>
        </p:nvGrpSpPr>
        <p:grpSpPr bwMode="auto">
          <a:xfrm>
            <a:off x="4495800" y="2514600"/>
            <a:ext cx="3200400" cy="762000"/>
            <a:chOff x="2832" y="1440"/>
            <a:chExt cx="2016" cy="480"/>
          </a:xfrm>
        </p:grpSpPr>
        <p:sp>
          <p:nvSpPr>
            <p:cNvPr id="975913" name="Text Box 41"/>
            <p:cNvSpPr txBox="1">
              <a:spLocks noChangeArrowheads="1"/>
            </p:cNvSpPr>
            <p:nvPr/>
          </p:nvSpPr>
          <p:spPr bwMode="auto">
            <a:xfrm>
              <a:off x="2832" y="1440"/>
              <a:ext cx="201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– </a:t>
              </a:r>
              <a:r>
                <a:rPr lang="en-US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</a:t>
              </a:r>
              <a:r>
                <a:rPr lang="en-US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RX  XO</a:t>
              </a:r>
              <a:r>
                <a:rPr lang="en-US" sz="4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5914" name="Oval 42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5915" name="Oval 43"/>
            <p:cNvSpPr>
              <a:spLocks noChangeArrowheads="1"/>
            </p:cNvSpPr>
            <p:nvPr/>
          </p:nvSpPr>
          <p:spPr bwMode="auto">
            <a:xfrm>
              <a:off x="4032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975917" name="Text Box 45"/>
          <p:cNvSpPr txBox="1">
            <a:spLocks noChangeArrowheads="1"/>
          </p:cNvSpPr>
          <p:nvPr/>
        </p:nvSpPr>
        <p:spPr bwMode="auto">
          <a:xfrm>
            <a:off x="381000" y="3352800"/>
            <a:ext cx="1743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XO</a:t>
            </a:r>
            <a:r>
              <a:rPr lang="ru-RU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</a:p>
        </p:txBody>
      </p:sp>
      <p:sp>
        <p:nvSpPr>
          <p:cNvPr id="975918" name="Text Box 46"/>
          <p:cNvSpPr txBox="1">
            <a:spLocks noChangeArrowheads="1"/>
          </p:cNvSpPr>
          <p:nvPr/>
        </p:nvSpPr>
        <p:spPr bwMode="auto">
          <a:xfrm>
            <a:off x="1905000" y="3352800"/>
            <a:ext cx="267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RX</a:t>
            </a:r>
            <a:r>
              <a:rPr lang="ru-RU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RO</a:t>
            </a:r>
            <a:r>
              <a:rPr lang="en-US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5919" name="Text Box 47"/>
          <p:cNvSpPr txBox="1">
            <a:spLocks noChangeArrowheads="1"/>
          </p:cNvSpPr>
          <p:nvPr/>
        </p:nvSpPr>
        <p:spPr bwMode="auto">
          <a:xfrm>
            <a:off x="7292975" y="3352800"/>
            <a:ext cx="1393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cosR</a:t>
            </a:r>
            <a:r>
              <a:rPr lang="en-US" sz="44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75920" name="Group 48"/>
          <p:cNvGrpSpPr>
            <a:grpSpLocks/>
          </p:cNvGrpSpPr>
          <p:nvPr/>
        </p:nvGrpSpPr>
        <p:grpSpPr bwMode="auto">
          <a:xfrm>
            <a:off x="4495800" y="3352800"/>
            <a:ext cx="3200400" cy="762000"/>
            <a:chOff x="2832" y="1440"/>
            <a:chExt cx="2016" cy="480"/>
          </a:xfrm>
        </p:grpSpPr>
        <p:sp>
          <p:nvSpPr>
            <p:cNvPr id="975921" name="Text Box 49"/>
            <p:cNvSpPr txBox="1">
              <a:spLocks noChangeArrowheads="1"/>
            </p:cNvSpPr>
            <p:nvPr/>
          </p:nvSpPr>
          <p:spPr bwMode="auto">
            <a:xfrm>
              <a:off x="2832" y="1440"/>
              <a:ext cx="201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– </a:t>
              </a:r>
              <a:r>
                <a:rPr lang="en-US" sz="4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</a:t>
              </a:r>
              <a:r>
                <a:rPr lang="en-US" sz="4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RX  RO</a:t>
              </a:r>
              <a:r>
                <a:rPr lang="en-US" sz="4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75922" name="Oval 50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5923" name="Oval 51"/>
            <p:cNvSpPr>
              <a:spLocks noChangeArrowheads="1"/>
            </p:cNvSpPr>
            <p:nvPr/>
          </p:nvSpPr>
          <p:spPr bwMode="auto">
            <a:xfrm>
              <a:off x="4032" y="1680"/>
              <a:ext cx="48" cy="48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59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7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7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59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83" grpId="0"/>
      <p:bldP spid="975885" grpId="0"/>
      <p:bldP spid="975886" grpId="0"/>
      <p:bldP spid="975887" grpId="0"/>
      <p:bldP spid="975888" grpId="0"/>
      <p:bldP spid="975889" grpId="0"/>
      <p:bldP spid="975890" grpId="0"/>
      <p:bldP spid="975909" grpId="0"/>
      <p:bldP spid="975910" grpId="0"/>
      <p:bldP spid="975911" grpId="0"/>
      <p:bldP spid="975917" grpId="0"/>
      <p:bldP spid="975918" grpId="0"/>
      <p:bldP spid="9759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107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4310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0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1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1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1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1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1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1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3117" name="Text Box 13"/>
          <p:cNvSpPr txBox="1">
            <a:spLocks noChangeArrowheads="1"/>
          </p:cNvSpPr>
          <p:nvPr/>
        </p:nvSpPr>
        <p:spPr bwMode="auto">
          <a:xfrm>
            <a:off x="2112963" y="1524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3118" name="Text Box 14"/>
          <p:cNvSpPr txBox="1">
            <a:spLocks noChangeArrowheads="1"/>
          </p:cNvSpPr>
          <p:nvPr/>
        </p:nvSpPr>
        <p:spPr bwMode="auto">
          <a:xfrm>
            <a:off x="381000" y="19050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3120" name="Text Box 16"/>
          <p:cNvSpPr txBox="1">
            <a:spLocks noChangeArrowheads="1"/>
          </p:cNvSpPr>
          <p:nvPr/>
        </p:nvSpPr>
        <p:spPr bwMode="auto">
          <a:xfrm>
            <a:off x="5638800" y="1905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943134" name="AutoShape 30"/>
          <p:cNvSpPr>
            <a:spLocks noChangeArrowheads="1"/>
          </p:cNvSpPr>
          <p:nvPr/>
        </p:nvSpPr>
        <p:spPr bwMode="auto">
          <a:xfrm>
            <a:off x="762000" y="533400"/>
            <a:ext cx="4876800" cy="1600200"/>
          </a:xfrm>
          <a:prstGeom prst="triangle">
            <a:avLst>
              <a:gd name="adj" fmla="val 3638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43149" name="Freeform 45"/>
          <p:cNvSpPr>
            <a:spLocks/>
          </p:cNvSpPr>
          <p:nvPr/>
        </p:nvSpPr>
        <p:spPr bwMode="auto">
          <a:xfrm flipH="1">
            <a:off x="0" y="2743200"/>
            <a:ext cx="9525000" cy="76200"/>
          </a:xfrm>
          <a:custGeom>
            <a:avLst/>
            <a:gdLst>
              <a:gd name="T0" fmla="*/ 70 w 3594"/>
              <a:gd name="T1" fmla="*/ 4 h 46"/>
              <a:gd name="T2" fmla="*/ 3575 w 3594"/>
              <a:gd name="T3" fmla="*/ 0 h 46"/>
              <a:gd name="T4" fmla="*/ 3594 w 3594"/>
              <a:gd name="T5" fmla="*/ 30 h 46"/>
              <a:gd name="T6" fmla="*/ 3580 w 3594"/>
              <a:gd name="T7" fmla="*/ 46 h 46"/>
              <a:gd name="T8" fmla="*/ 3552 w 3594"/>
              <a:gd name="T9" fmla="*/ 46 h 46"/>
              <a:gd name="T10" fmla="*/ 85 w 3594"/>
              <a:gd name="T11" fmla="*/ 35 h 46"/>
              <a:gd name="T12" fmla="*/ 69 w 3594"/>
              <a:gd name="T13" fmla="*/ 27 h 46"/>
              <a:gd name="T14" fmla="*/ 0 w 3594"/>
              <a:gd name="T15" fmla="*/ 16 h 46"/>
              <a:gd name="T16" fmla="*/ 84 w 3594"/>
              <a:gd name="T17" fmla="*/ 4 h 46"/>
              <a:gd name="T18" fmla="*/ 669 w 3594"/>
              <a:gd name="T19" fmla="*/ 7 h 46"/>
              <a:gd name="T20" fmla="*/ 747 w 3594"/>
              <a:gd name="T21" fmla="*/ 8 h 46"/>
              <a:gd name="T22" fmla="*/ 70 w 3594"/>
              <a:gd name="T2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43207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44636"/>
              </p:ext>
            </p:extLst>
          </p:nvPr>
        </p:nvGraphicFramePr>
        <p:xfrm>
          <a:off x="699893" y="3043450"/>
          <a:ext cx="7872043" cy="67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4" name="Формула" r:id="rId4" imgW="2387520" imgH="203040" progId="Equation.3">
                  <p:embed/>
                </p:oleObj>
              </mc:Choice>
              <mc:Fallback>
                <p:oleObj name="Формула" r:id="rId4" imgW="2387520" imgH="20304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93" y="3043450"/>
                        <a:ext cx="7872043" cy="67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212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64624"/>
              </p:ext>
            </p:extLst>
          </p:nvPr>
        </p:nvGraphicFramePr>
        <p:xfrm>
          <a:off x="655915" y="3761057"/>
          <a:ext cx="7744551" cy="65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5" name="Формула" r:id="rId6" imgW="2387520" imgH="203040" progId="Equation.3">
                  <p:embed/>
                </p:oleObj>
              </mc:Choice>
              <mc:Fallback>
                <p:oleObj name="Формула" r:id="rId6" imgW="2387520" imgH="20304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15" y="3761057"/>
                        <a:ext cx="7744551" cy="65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213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20318"/>
              </p:ext>
            </p:extLst>
          </p:nvPr>
        </p:nvGraphicFramePr>
        <p:xfrm>
          <a:off x="687865" y="4495670"/>
          <a:ext cx="7536946" cy="63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6" name="Формула" r:id="rId8" imgW="2412720" imgH="203040" progId="Equation.3">
                  <p:embed/>
                </p:oleObj>
              </mc:Choice>
              <mc:Fallback>
                <p:oleObj name="Формула" r:id="rId8" imgW="2412720" imgH="20304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5" y="4495670"/>
                        <a:ext cx="7536946" cy="63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3150" name="Group 46"/>
          <p:cNvGrpSpPr>
            <a:grpSpLocks/>
          </p:cNvGrpSpPr>
          <p:nvPr/>
        </p:nvGrpSpPr>
        <p:grpSpPr bwMode="auto">
          <a:xfrm>
            <a:off x="72752" y="2575436"/>
            <a:ext cx="8967788" cy="4191000"/>
            <a:chOff x="48" y="1728"/>
            <a:chExt cx="5649" cy="2539"/>
          </a:xfrm>
        </p:grpSpPr>
        <p:sp>
          <p:nvSpPr>
            <p:cNvPr id="943151" name="Freeform 47"/>
            <p:cNvSpPr>
              <a:spLocks/>
            </p:cNvSpPr>
            <p:nvPr/>
          </p:nvSpPr>
          <p:spPr bwMode="auto">
            <a:xfrm>
              <a:off x="48" y="1811"/>
              <a:ext cx="5649" cy="2456"/>
            </a:xfrm>
            <a:custGeom>
              <a:avLst/>
              <a:gdLst>
                <a:gd name="T0" fmla="*/ 401 w 5649"/>
                <a:gd name="T1" fmla="*/ 57 h 2456"/>
                <a:gd name="T2" fmla="*/ 707 w 5649"/>
                <a:gd name="T3" fmla="*/ 47 h 2456"/>
                <a:gd name="T4" fmla="*/ 1030 w 5649"/>
                <a:gd name="T5" fmla="*/ 57 h 2456"/>
                <a:gd name="T6" fmla="*/ 1354 w 5649"/>
                <a:gd name="T7" fmla="*/ 57 h 2456"/>
                <a:gd name="T8" fmla="*/ 1660 w 5649"/>
                <a:gd name="T9" fmla="*/ 57 h 2456"/>
                <a:gd name="T10" fmla="*/ 1971 w 5649"/>
                <a:gd name="T11" fmla="*/ 51 h 2456"/>
                <a:gd name="T12" fmla="*/ 2268 w 5649"/>
                <a:gd name="T13" fmla="*/ 49 h 2456"/>
                <a:gd name="T14" fmla="*/ 2575 w 5649"/>
                <a:gd name="T15" fmla="*/ 45 h 2456"/>
                <a:gd name="T16" fmla="*/ 2917 w 5649"/>
                <a:gd name="T17" fmla="*/ 35 h 2456"/>
                <a:gd name="T18" fmla="*/ 3261 w 5649"/>
                <a:gd name="T19" fmla="*/ 33 h 2456"/>
                <a:gd name="T20" fmla="*/ 3635 w 5649"/>
                <a:gd name="T21" fmla="*/ 35 h 2456"/>
                <a:gd name="T22" fmla="*/ 3966 w 5649"/>
                <a:gd name="T23" fmla="*/ 37 h 2456"/>
                <a:gd name="T24" fmla="*/ 4331 w 5649"/>
                <a:gd name="T25" fmla="*/ 33 h 2456"/>
                <a:gd name="T26" fmla="*/ 4694 w 5649"/>
                <a:gd name="T27" fmla="*/ 29 h 2456"/>
                <a:gd name="T28" fmla="*/ 5041 w 5649"/>
                <a:gd name="T29" fmla="*/ 33 h 2456"/>
                <a:gd name="T30" fmla="*/ 5404 w 5649"/>
                <a:gd name="T31" fmla="*/ 39 h 2456"/>
                <a:gd name="T32" fmla="*/ 5408 w 5649"/>
                <a:gd name="T33" fmla="*/ 901 h 2456"/>
                <a:gd name="T34" fmla="*/ 5496 w 5649"/>
                <a:gd name="T35" fmla="*/ 2013 h 2456"/>
                <a:gd name="T36" fmla="*/ 5584 w 5649"/>
                <a:gd name="T37" fmla="*/ 2293 h 2456"/>
                <a:gd name="T38" fmla="*/ 5528 w 5649"/>
                <a:gd name="T39" fmla="*/ 2373 h 2456"/>
                <a:gd name="T40" fmla="*/ 4726 w 5649"/>
                <a:gd name="T41" fmla="*/ 2253 h 2456"/>
                <a:gd name="T42" fmla="*/ 4036 w 5649"/>
                <a:gd name="T43" fmla="*/ 2317 h 2456"/>
                <a:gd name="T44" fmla="*/ 3460 w 5649"/>
                <a:gd name="T45" fmla="*/ 2405 h 2456"/>
                <a:gd name="T46" fmla="*/ 3007 w 5649"/>
                <a:gd name="T47" fmla="*/ 2397 h 2456"/>
                <a:gd name="T48" fmla="*/ 2417 w 5649"/>
                <a:gd name="T49" fmla="*/ 2373 h 2456"/>
                <a:gd name="T50" fmla="*/ 1988 w 5649"/>
                <a:gd name="T51" fmla="*/ 2223 h 2456"/>
                <a:gd name="T52" fmla="*/ 1687 w 5649"/>
                <a:gd name="T53" fmla="*/ 2398 h 2456"/>
                <a:gd name="T54" fmla="*/ 1113 w 5649"/>
                <a:gd name="T55" fmla="*/ 2398 h 2456"/>
                <a:gd name="T56" fmla="*/ 429 w 5649"/>
                <a:gd name="T57" fmla="*/ 2398 h 2456"/>
                <a:gd name="T58" fmla="*/ 19 w 5649"/>
                <a:gd name="T59" fmla="*/ 2252 h 2456"/>
                <a:gd name="T60" fmla="*/ 210 w 5649"/>
                <a:gd name="T61" fmla="*/ 1901 h 2456"/>
                <a:gd name="T62" fmla="*/ 237 w 5649"/>
                <a:gd name="T63" fmla="*/ 701 h 2456"/>
                <a:gd name="T64" fmla="*/ 266 w 5649"/>
                <a:gd name="T65" fmla="*/ 152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49" h="2456">
                  <a:moveTo>
                    <a:pt x="264" y="155"/>
                  </a:moveTo>
                  <a:cubicBezTo>
                    <a:pt x="287" y="140"/>
                    <a:pt x="354" y="57"/>
                    <a:pt x="401" y="57"/>
                  </a:cubicBezTo>
                  <a:cubicBezTo>
                    <a:pt x="449" y="58"/>
                    <a:pt x="496" y="161"/>
                    <a:pt x="548" y="160"/>
                  </a:cubicBezTo>
                  <a:cubicBezTo>
                    <a:pt x="598" y="158"/>
                    <a:pt x="655" y="50"/>
                    <a:pt x="707" y="47"/>
                  </a:cubicBezTo>
                  <a:cubicBezTo>
                    <a:pt x="760" y="45"/>
                    <a:pt x="812" y="143"/>
                    <a:pt x="867" y="145"/>
                  </a:cubicBezTo>
                  <a:cubicBezTo>
                    <a:pt x="921" y="147"/>
                    <a:pt x="977" y="55"/>
                    <a:pt x="1030" y="57"/>
                  </a:cubicBezTo>
                  <a:cubicBezTo>
                    <a:pt x="1084" y="59"/>
                    <a:pt x="1136" y="155"/>
                    <a:pt x="1191" y="155"/>
                  </a:cubicBezTo>
                  <a:cubicBezTo>
                    <a:pt x="1245" y="155"/>
                    <a:pt x="1301" y="57"/>
                    <a:pt x="1354" y="57"/>
                  </a:cubicBezTo>
                  <a:cubicBezTo>
                    <a:pt x="1407" y="58"/>
                    <a:pt x="1459" y="160"/>
                    <a:pt x="1510" y="160"/>
                  </a:cubicBezTo>
                  <a:cubicBezTo>
                    <a:pt x="1561" y="160"/>
                    <a:pt x="1608" y="55"/>
                    <a:pt x="1660" y="57"/>
                  </a:cubicBezTo>
                  <a:cubicBezTo>
                    <a:pt x="1712" y="60"/>
                    <a:pt x="1772" y="175"/>
                    <a:pt x="1824" y="174"/>
                  </a:cubicBezTo>
                  <a:cubicBezTo>
                    <a:pt x="1877" y="173"/>
                    <a:pt x="1921" y="48"/>
                    <a:pt x="1971" y="51"/>
                  </a:cubicBezTo>
                  <a:cubicBezTo>
                    <a:pt x="2021" y="54"/>
                    <a:pt x="2078" y="191"/>
                    <a:pt x="2128" y="191"/>
                  </a:cubicBezTo>
                  <a:cubicBezTo>
                    <a:pt x="2177" y="191"/>
                    <a:pt x="2219" y="51"/>
                    <a:pt x="2268" y="49"/>
                  </a:cubicBezTo>
                  <a:cubicBezTo>
                    <a:pt x="2316" y="47"/>
                    <a:pt x="2369" y="182"/>
                    <a:pt x="2421" y="181"/>
                  </a:cubicBezTo>
                  <a:cubicBezTo>
                    <a:pt x="2472" y="180"/>
                    <a:pt x="2523" y="43"/>
                    <a:pt x="2575" y="45"/>
                  </a:cubicBezTo>
                  <a:cubicBezTo>
                    <a:pt x="2627" y="47"/>
                    <a:pt x="2679" y="193"/>
                    <a:pt x="2735" y="191"/>
                  </a:cubicBezTo>
                  <a:cubicBezTo>
                    <a:pt x="2792" y="189"/>
                    <a:pt x="2856" y="39"/>
                    <a:pt x="2917" y="35"/>
                  </a:cubicBezTo>
                  <a:cubicBezTo>
                    <a:pt x="2978" y="31"/>
                    <a:pt x="3043" y="165"/>
                    <a:pt x="3100" y="165"/>
                  </a:cubicBezTo>
                  <a:cubicBezTo>
                    <a:pt x="3158" y="165"/>
                    <a:pt x="3200" y="30"/>
                    <a:pt x="3261" y="33"/>
                  </a:cubicBezTo>
                  <a:cubicBezTo>
                    <a:pt x="3321" y="36"/>
                    <a:pt x="3398" y="181"/>
                    <a:pt x="3460" y="181"/>
                  </a:cubicBezTo>
                  <a:cubicBezTo>
                    <a:pt x="3522" y="181"/>
                    <a:pt x="3578" y="37"/>
                    <a:pt x="3635" y="35"/>
                  </a:cubicBezTo>
                  <a:cubicBezTo>
                    <a:pt x="3691" y="33"/>
                    <a:pt x="3743" y="167"/>
                    <a:pt x="3798" y="167"/>
                  </a:cubicBezTo>
                  <a:cubicBezTo>
                    <a:pt x="3853" y="167"/>
                    <a:pt x="3906" y="37"/>
                    <a:pt x="3966" y="37"/>
                  </a:cubicBezTo>
                  <a:cubicBezTo>
                    <a:pt x="4025" y="37"/>
                    <a:pt x="4091" y="166"/>
                    <a:pt x="4153" y="165"/>
                  </a:cubicBezTo>
                  <a:cubicBezTo>
                    <a:pt x="4214" y="164"/>
                    <a:pt x="4273" y="35"/>
                    <a:pt x="4331" y="33"/>
                  </a:cubicBezTo>
                  <a:cubicBezTo>
                    <a:pt x="4388" y="31"/>
                    <a:pt x="4439" y="156"/>
                    <a:pt x="4500" y="155"/>
                  </a:cubicBezTo>
                  <a:cubicBezTo>
                    <a:pt x="4560" y="154"/>
                    <a:pt x="4633" y="30"/>
                    <a:pt x="4694" y="29"/>
                  </a:cubicBezTo>
                  <a:cubicBezTo>
                    <a:pt x="4755" y="28"/>
                    <a:pt x="4807" y="150"/>
                    <a:pt x="4865" y="151"/>
                  </a:cubicBezTo>
                  <a:cubicBezTo>
                    <a:pt x="4922" y="152"/>
                    <a:pt x="4979" y="31"/>
                    <a:pt x="5041" y="33"/>
                  </a:cubicBezTo>
                  <a:cubicBezTo>
                    <a:pt x="5103" y="35"/>
                    <a:pt x="5179" y="162"/>
                    <a:pt x="5239" y="163"/>
                  </a:cubicBezTo>
                  <a:cubicBezTo>
                    <a:pt x="5299" y="164"/>
                    <a:pt x="5353" y="0"/>
                    <a:pt x="5404" y="39"/>
                  </a:cubicBezTo>
                  <a:cubicBezTo>
                    <a:pt x="5456" y="78"/>
                    <a:pt x="5545" y="253"/>
                    <a:pt x="5546" y="397"/>
                  </a:cubicBezTo>
                  <a:cubicBezTo>
                    <a:pt x="5547" y="541"/>
                    <a:pt x="5408" y="701"/>
                    <a:pt x="5408" y="901"/>
                  </a:cubicBezTo>
                  <a:cubicBezTo>
                    <a:pt x="5408" y="1101"/>
                    <a:pt x="5529" y="1412"/>
                    <a:pt x="5544" y="1597"/>
                  </a:cubicBezTo>
                  <a:cubicBezTo>
                    <a:pt x="5559" y="1782"/>
                    <a:pt x="5504" y="1908"/>
                    <a:pt x="5496" y="2013"/>
                  </a:cubicBezTo>
                  <a:cubicBezTo>
                    <a:pt x="5488" y="2118"/>
                    <a:pt x="5481" y="2182"/>
                    <a:pt x="5496" y="2229"/>
                  </a:cubicBezTo>
                  <a:cubicBezTo>
                    <a:pt x="5511" y="2276"/>
                    <a:pt x="5560" y="2280"/>
                    <a:pt x="5584" y="2293"/>
                  </a:cubicBezTo>
                  <a:cubicBezTo>
                    <a:pt x="5608" y="2306"/>
                    <a:pt x="5649" y="2296"/>
                    <a:pt x="5640" y="2309"/>
                  </a:cubicBezTo>
                  <a:cubicBezTo>
                    <a:pt x="5631" y="2322"/>
                    <a:pt x="5603" y="2357"/>
                    <a:pt x="5528" y="2373"/>
                  </a:cubicBezTo>
                  <a:cubicBezTo>
                    <a:pt x="5453" y="2389"/>
                    <a:pt x="5326" y="2425"/>
                    <a:pt x="5192" y="2405"/>
                  </a:cubicBezTo>
                  <a:cubicBezTo>
                    <a:pt x="5058" y="2385"/>
                    <a:pt x="4872" y="2246"/>
                    <a:pt x="4726" y="2253"/>
                  </a:cubicBezTo>
                  <a:cubicBezTo>
                    <a:pt x="4580" y="2260"/>
                    <a:pt x="4431" y="2434"/>
                    <a:pt x="4316" y="2445"/>
                  </a:cubicBezTo>
                  <a:cubicBezTo>
                    <a:pt x="4201" y="2456"/>
                    <a:pt x="4135" y="2345"/>
                    <a:pt x="4036" y="2317"/>
                  </a:cubicBezTo>
                  <a:cubicBezTo>
                    <a:pt x="3936" y="2289"/>
                    <a:pt x="3815" y="2262"/>
                    <a:pt x="3719" y="2277"/>
                  </a:cubicBezTo>
                  <a:cubicBezTo>
                    <a:pt x="3623" y="2292"/>
                    <a:pt x="3542" y="2396"/>
                    <a:pt x="3460" y="2405"/>
                  </a:cubicBezTo>
                  <a:cubicBezTo>
                    <a:pt x="3378" y="2414"/>
                    <a:pt x="3305" y="2334"/>
                    <a:pt x="3230" y="2333"/>
                  </a:cubicBezTo>
                  <a:cubicBezTo>
                    <a:pt x="3154" y="2332"/>
                    <a:pt x="3096" y="2412"/>
                    <a:pt x="3007" y="2397"/>
                  </a:cubicBezTo>
                  <a:cubicBezTo>
                    <a:pt x="2918" y="2382"/>
                    <a:pt x="2796" y="2249"/>
                    <a:pt x="2698" y="2245"/>
                  </a:cubicBezTo>
                  <a:cubicBezTo>
                    <a:pt x="2600" y="2241"/>
                    <a:pt x="2497" y="2356"/>
                    <a:pt x="2417" y="2373"/>
                  </a:cubicBezTo>
                  <a:cubicBezTo>
                    <a:pt x="2337" y="2390"/>
                    <a:pt x="2287" y="2374"/>
                    <a:pt x="2216" y="2349"/>
                  </a:cubicBezTo>
                  <a:cubicBezTo>
                    <a:pt x="2145" y="2324"/>
                    <a:pt x="2048" y="2224"/>
                    <a:pt x="1988" y="2223"/>
                  </a:cubicBezTo>
                  <a:cubicBezTo>
                    <a:pt x="1928" y="2222"/>
                    <a:pt x="1902" y="2311"/>
                    <a:pt x="1851" y="2340"/>
                  </a:cubicBezTo>
                  <a:cubicBezTo>
                    <a:pt x="1801" y="2369"/>
                    <a:pt x="1761" y="2408"/>
                    <a:pt x="1687" y="2398"/>
                  </a:cubicBezTo>
                  <a:cubicBezTo>
                    <a:pt x="1615" y="2389"/>
                    <a:pt x="1510" y="2281"/>
                    <a:pt x="1414" y="2281"/>
                  </a:cubicBezTo>
                  <a:cubicBezTo>
                    <a:pt x="1318" y="2281"/>
                    <a:pt x="1227" y="2398"/>
                    <a:pt x="1113" y="2398"/>
                  </a:cubicBezTo>
                  <a:cubicBezTo>
                    <a:pt x="999" y="2398"/>
                    <a:pt x="843" y="2281"/>
                    <a:pt x="729" y="2281"/>
                  </a:cubicBezTo>
                  <a:cubicBezTo>
                    <a:pt x="616" y="2281"/>
                    <a:pt x="511" y="2384"/>
                    <a:pt x="429" y="2398"/>
                  </a:cubicBezTo>
                  <a:cubicBezTo>
                    <a:pt x="346" y="2413"/>
                    <a:pt x="306" y="2393"/>
                    <a:pt x="237" y="2369"/>
                  </a:cubicBezTo>
                  <a:cubicBezTo>
                    <a:pt x="169" y="2345"/>
                    <a:pt x="36" y="2281"/>
                    <a:pt x="19" y="2252"/>
                  </a:cubicBezTo>
                  <a:cubicBezTo>
                    <a:pt x="0" y="2223"/>
                    <a:pt x="95" y="2252"/>
                    <a:pt x="128" y="2194"/>
                  </a:cubicBezTo>
                  <a:cubicBezTo>
                    <a:pt x="160" y="2135"/>
                    <a:pt x="192" y="2022"/>
                    <a:pt x="210" y="1901"/>
                  </a:cubicBezTo>
                  <a:cubicBezTo>
                    <a:pt x="228" y="1780"/>
                    <a:pt x="236" y="1666"/>
                    <a:pt x="241" y="1466"/>
                  </a:cubicBezTo>
                  <a:cubicBezTo>
                    <a:pt x="245" y="1266"/>
                    <a:pt x="239" y="885"/>
                    <a:pt x="237" y="701"/>
                  </a:cubicBezTo>
                  <a:cubicBezTo>
                    <a:pt x="236" y="518"/>
                    <a:pt x="225" y="455"/>
                    <a:pt x="229" y="364"/>
                  </a:cubicBezTo>
                  <a:cubicBezTo>
                    <a:pt x="235" y="272"/>
                    <a:pt x="258" y="196"/>
                    <a:pt x="266" y="152"/>
                  </a:cubicBezTo>
                </a:path>
              </a:pathLst>
            </a:custGeom>
            <a:gradFill rotWithShape="1">
              <a:gsLst>
                <a:gs pos="0">
                  <a:srgbClr val="A6D6DA"/>
                </a:gs>
                <a:gs pos="50000">
                  <a:schemeClr val="bg1"/>
                </a:gs>
                <a:gs pos="100000">
                  <a:srgbClr val="A6D6DA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3152" name="Group 48"/>
            <p:cNvGrpSpPr>
              <a:grpSpLocks/>
            </p:cNvGrpSpPr>
            <p:nvPr/>
          </p:nvGrpSpPr>
          <p:grpSpPr bwMode="auto">
            <a:xfrm>
              <a:off x="387" y="1751"/>
              <a:ext cx="92" cy="235"/>
              <a:chOff x="275" y="191"/>
              <a:chExt cx="161" cy="385"/>
            </a:xfrm>
          </p:grpSpPr>
          <p:sp>
            <p:nvSpPr>
              <p:cNvPr id="943153" name="Oval 4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54" name="Freeform 5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55" name="Group 51"/>
            <p:cNvGrpSpPr>
              <a:grpSpLocks/>
            </p:cNvGrpSpPr>
            <p:nvPr/>
          </p:nvGrpSpPr>
          <p:grpSpPr bwMode="auto">
            <a:xfrm>
              <a:off x="695" y="1752"/>
              <a:ext cx="93" cy="234"/>
              <a:chOff x="275" y="191"/>
              <a:chExt cx="161" cy="385"/>
            </a:xfrm>
          </p:grpSpPr>
          <p:sp>
            <p:nvSpPr>
              <p:cNvPr id="943156" name="Oval 5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57" name="Freeform 5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58" name="Group 54"/>
            <p:cNvGrpSpPr>
              <a:grpSpLocks/>
            </p:cNvGrpSpPr>
            <p:nvPr/>
          </p:nvGrpSpPr>
          <p:grpSpPr bwMode="auto">
            <a:xfrm>
              <a:off x="1025" y="1752"/>
              <a:ext cx="90" cy="234"/>
              <a:chOff x="275" y="191"/>
              <a:chExt cx="161" cy="385"/>
            </a:xfrm>
          </p:grpSpPr>
          <p:sp>
            <p:nvSpPr>
              <p:cNvPr id="943159" name="Oval 5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60" name="Freeform 5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61" name="Group 57"/>
            <p:cNvGrpSpPr>
              <a:grpSpLocks/>
            </p:cNvGrpSpPr>
            <p:nvPr/>
          </p:nvGrpSpPr>
          <p:grpSpPr bwMode="auto">
            <a:xfrm>
              <a:off x="1352" y="1752"/>
              <a:ext cx="92" cy="234"/>
              <a:chOff x="275" y="191"/>
              <a:chExt cx="161" cy="385"/>
            </a:xfrm>
          </p:grpSpPr>
          <p:sp>
            <p:nvSpPr>
              <p:cNvPr id="943162" name="Oval 5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63" name="Freeform 5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64" name="Group 60"/>
            <p:cNvGrpSpPr>
              <a:grpSpLocks/>
            </p:cNvGrpSpPr>
            <p:nvPr/>
          </p:nvGrpSpPr>
          <p:grpSpPr bwMode="auto">
            <a:xfrm>
              <a:off x="1643" y="1752"/>
              <a:ext cx="92" cy="234"/>
              <a:chOff x="275" y="191"/>
              <a:chExt cx="161" cy="385"/>
            </a:xfrm>
          </p:grpSpPr>
          <p:sp>
            <p:nvSpPr>
              <p:cNvPr id="943165" name="Oval 6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66" name="Freeform 6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67" name="Group 63"/>
            <p:cNvGrpSpPr>
              <a:grpSpLocks/>
            </p:cNvGrpSpPr>
            <p:nvPr/>
          </p:nvGrpSpPr>
          <p:grpSpPr bwMode="auto">
            <a:xfrm>
              <a:off x="1972" y="1752"/>
              <a:ext cx="92" cy="234"/>
              <a:chOff x="275" y="191"/>
              <a:chExt cx="161" cy="385"/>
            </a:xfrm>
          </p:grpSpPr>
          <p:sp>
            <p:nvSpPr>
              <p:cNvPr id="943168" name="Oval 6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69" name="Freeform 6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3170" name="Freeform 66"/>
            <p:cNvSpPr>
              <a:spLocks/>
            </p:cNvSpPr>
            <p:nvPr/>
          </p:nvSpPr>
          <p:spPr bwMode="auto">
            <a:xfrm>
              <a:off x="1868" y="2585"/>
              <a:ext cx="141" cy="1449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71" name="Freeform 67"/>
            <p:cNvSpPr>
              <a:spLocks/>
            </p:cNvSpPr>
            <p:nvPr/>
          </p:nvSpPr>
          <p:spPr bwMode="auto">
            <a:xfrm>
              <a:off x="1298" y="2951"/>
              <a:ext cx="218" cy="1141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172" name="Freeform 68"/>
            <p:cNvSpPr>
              <a:spLocks/>
            </p:cNvSpPr>
            <p:nvPr/>
          </p:nvSpPr>
          <p:spPr bwMode="auto">
            <a:xfrm>
              <a:off x="695" y="3332"/>
              <a:ext cx="220" cy="790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3173" name="Group 69"/>
            <p:cNvGrpSpPr>
              <a:grpSpLocks/>
            </p:cNvGrpSpPr>
            <p:nvPr/>
          </p:nvGrpSpPr>
          <p:grpSpPr bwMode="auto">
            <a:xfrm>
              <a:off x="2279" y="1751"/>
              <a:ext cx="92" cy="235"/>
              <a:chOff x="275" y="191"/>
              <a:chExt cx="161" cy="385"/>
            </a:xfrm>
          </p:grpSpPr>
          <p:sp>
            <p:nvSpPr>
              <p:cNvPr id="943174" name="Oval 7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75" name="Freeform 7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76" name="Group 72"/>
            <p:cNvGrpSpPr>
              <a:grpSpLocks/>
            </p:cNvGrpSpPr>
            <p:nvPr/>
          </p:nvGrpSpPr>
          <p:grpSpPr bwMode="auto">
            <a:xfrm>
              <a:off x="2551" y="1728"/>
              <a:ext cx="92" cy="235"/>
              <a:chOff x="275" y="191"/>
              <a:chExt cx="161" cy="385"/>
            </a:xfrm>
          </p:grpSpPr>
          <p:sp>
            <p:nvSpPr>
              <p:cNvPr id="943177" name="Oval 7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78" name="Freeform 7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79" name="Group 75"/>
            <p:cNvGrpSpPr>
              <a:grpSpLocks/>
            </p:cNvGrpSpPr>
            <p:nvPr/>
          </p:nvGrpSpPr>
          <p:grpSpPr bwMode="auto">
            <a:xfrm>
              <a:off x="2897" y="1728"/>
              <a:ext cx="91" cy="234"/>
              <a:chOff x="275" y="191"/>
              <a:chExt cx="161" cy="385"/>
            </a:xfrm>
          </p:grpSpPr>
          <p:sp>
            <p:nvSpPr>
              <p:cNvPr id="943180" name="Oval 7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81" name="Freeform 7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82" name="Group 78"/>
            <p:cNvGrpSpPr>
              <a:grpSpLocks/>
            </p:cNvGrpSpPr>
            <p:nvPr/>
          </p:nvGrpSpPr>
          <p:grpSpPr bwMode="auto">
            <a:xfrm>
              <a:off x="3242" y="1728"/>
              <a:ext cx="92" cy="234"/>
              <a:chOff x="275" y="191"/>
              <a:chExt cx="161" cy="385"/>
            </a:xfrm>
          </p:grpSpPr>
          <p:sp>
            <p:nvSpPr>
              <p:cNvPr id="943183" name="Oval 7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84" name="Freeform 8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85" name="Group 81"/>
            <p:cNvGrpSpPr>
              <a:grpSpLocks/>
            </p:cNvGrpSpPr>
            <p:nvPr/>
          </p:nvGrpSpPr>
          <p:grpSpPr bwMode="auto">
            <a:xfrm>
              <a:off x="3625" y="1728"/>
              <a:ext cx="92" cy="234"/>
              <a:chOff x="275" y="191"/>
              <a:chExt cx="161" cy="385"/>
            </a:xfrm>
          </p:grpSpPr>
          <p:sp>
            <p:nvSpPr>
              <p:cNvPr id="943186" name="Oval 8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87" name="Freeform 8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88" name="Group 84"/>
            <p:cNvGrpSpPr>
              <a:grpSpLocks/>
            </p:cNvGrpSpPr>
            <p:nvPr/>
          </p:nvGrpSpPr>
          <p:grpSpPr bwMode="auto">
            <a:xfrm>
              <a:off x="3976" y="1728"/>
              <a:ext cx="91" cy="234"/>
              <a:chOff x="275" y="191"/>
              <a:chExt cx="161" cy="385"/>
            </a:xfrm>
          </p:grpSpPr>
          <p:sp>
            <p:nvSpPr>
              <p:cNvPr id="943189" name="Oval 8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90" name="Freeform 8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91" name="Group 87"/>
            <p:cNvGrpSpPr>
              <a:grpSpLocks/>
            </p:cNvGrpSpPr>
            <p:nvPr/>
          </p:nvGrpSpPr>
          <p:grpSpPr bwMode="auto">
            <a:xfrm>
              <a:off x="4321" y="1728"/>
              <a:ext cx="92" cy="234"/>
              <a:chOff x="275" y="191"/>
              <a:chExt cx="161" cy="385"/>
            </a:xfrm>
          </p:grpSpPr>
          <p:sp>
            <p:nvSpPr>
              <p:cNvPr id="943192" name="Oval 8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93" name="Freeform 8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94" name="Group 90"/>
            <p:cNvGrpSpPr>
              <a:grpSpLocks/>
            </p:cNvGrpSpPr>
            <p:nvPr/>
          </p:nvGrpSpPr>
          <p:grpSpPr bwMode="auto">
            <a:xfrm>
              <a:off x="4710" y="1728"/>
              <a:ext cx="91" cy="234"/>
              <a:chOff x="275" y="191"/>
              <a:chExt cx="161" cy="385"/>
            </a:xfrm>
          </p:grpSpPr>
          <p:sp>
            <p:nvSpPr>
              <p:cNvPr id="943195" name="Oval 9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96" name="Freeform 9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197" name="Group 93"/>
            <p:cNvGrpSpPr>
              <a:grpSpLocks/>
            </p:cNvGrpSpPr>
            <p:nvPr/>
          </p:nvGrpSpPr>
          <p:grpSpPr bwMode="auto">
            <a:xfrm>
              <a:off x="5055" y="1734"/>
              <a:ext cx="92" cy="234"/>
              <a:chOff x="275" y="191"/>
              <a:chExt cx="161" cy="385"/>
            </a:xfrm>
          </p:grpSpPr>
          <p:sp>
            <p:nvSpPr>
              <p:cNvPr id="943198" name="Oval 9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199" name="Freeform 9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200" name="Group 96"/>
            <p:cNvGrpSpPr>
              <a:grpSpLocks/>
            </p:cNvGrpSpPr>
            <p:nvPr/>
          </p:nvGrpSpPr>
          <p:grpSpPr bwMode="auto">
            <a:xfrm>
              <a:off x="5400" y="1728"/>
              <a:ext cx="92" cy="234"/>
              <a:chOff x="275" y="191"/>
              <a:chExt cx="161" cy="385"/>
            </a:xfrm>
          </p:grpSpPr>
          <p:sp>
            <p:nvSpPr>
              <p:cNvPr id="943201" name="Oval 9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3202" name="Freeform 9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3203" name="Freeform 99"/>
            <p:cNvSpPr>
              <a:spLocks/>
            </p:cNvSpPr>
            <p:nvPr/>
          </p:nvSpPr>
          <p:spPr bwMode="auto">
            <a:xfrm>
              <a:off x="2638" y="2592"/>
              <a:ext cx="141" cy="1449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204" name="Freeform 100"/>
            <p:cNvSpPr>
              <a:spLocks/>
            </p:cNvSpPr>
            <p:nvPr/>
          </p:nvSpPr>
          <p:spPr bwMode="auto">
            <a:xfrm>
              <a:off x="3630" y="2976"/>
              <a:ext cx="220" cy="1078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3205" name="Freeform 101"/>
            <p:cNvSpPr>
              <a:spLocks/>
            </p:cNvSpPr>
            <p:nvPr/>
          </p:nvSpPr>
          <p:spPr bwMode="auto">
            <a:xfrm>
              <a:off x="4623" y="3264"/>
              <a:ext cx="220" cy="790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3116" name="Rectangle 12"/>
          <p:cNvSpPr>
            <a:spLocks noChangeArrowheads="1"/>
          </p:cNvSpPr>
          <p:nvPr/>
        </p:nvSpPr>
        <p:spPr bwMode="auto">
          <a:xfrm>
            <a:off x="3294574" y="196232"/>
            <a:ext cx="54504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Записать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данного  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треугольника теорему   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косинусов для каждой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стороны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90174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8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85484" y="2808065"/>
            <a:ext cx="3706386" cy="3468425"/>
            <a:chOff x="591512" y="3016367"/>
            <a:chExt cx="3706386" cy="3468425"/>
          </a:xfrm>
        </p:grpSpPr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891579" y="3422171"/>
              <a:ext cx="3178175" cy="2578100"/>
            </a:xfrm>
            <a:custGeom>
              <a:avLst/>
              <a:gdLst>
                <a:gd name="T0" fmla="*/ 0 w 2002"/>
                <a:gd name="T1" fmla="*/ 1622 h 1624"/>
                <a:gd name="T2" fmla="*/ 2002 w 2002"/>
                <a:gd name="T3" fmla="*/ 1624 h 1624"/>
                <a:gd name="T4" fmla="*/ 1322 w 2002"/>
                <a:gd name="T5" fmla="*/ 0 h 1624"/>
                <a:gd name="T6" fmla="*/ 0 w 2002"/>
                <a:gd name="T7" fmla="*/ 1622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2" h="1624">
                  <a:moveTo>
                    <a:pt x="0" y="1622"/>
                  </a:moveTo>
                  <a:lnTo>
                    <a:pt x="2002" y="1624"/>
                  </a:lnTo>
                  <a:lnTo>
                    <a:pt x="1322" y="0"/>
                  </a:lnTo>
                  <a:lnTo>
                    <a:pt x="0" y="162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FF">
                    <a:alpha val="64999"/>
                  </a:srgbClr>
                </a:gs>
              </a:gsLst>
              <a:path path="rect">
                <a:fillToRect l="50000" t="50000" r="50000" b="50000"/>
              </a:path>
            </a:gradFill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51"/>
            <p:cNvSpPr txBox="1">
              <a:spLocks noChangeArrowheads="1"/>
            </p:cNvSpPr>
            <p:nvPr/>
          </p:nvSpPr>
          <p:spPr bwMode="auto">
            <a:xfrm>
              <a:off x="591512" y="5905354"/>
              <a:ext cx="477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52"/>
            <p:cNvSpPr txBox="1">
              <a:spLocks noChangeArrowheads="1"/>
            </p:cNvSpPr>
            <p:nvPr/>
          </p:nvSpPr>
          <p:spPr bwMode="auto">
            <a:xfrm>
              <a:off x="3820060" y="5904104"/>
              <a:ext cx="477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2560542" y="3016367"/>
              <a:ext cx="4556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3744724" y="4103998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2468680" y="5695802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1600200" y="3962400"/>
            <a:ext cx="40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6418" y="486597"/>
                <a:ext cx="4726743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𝒃𝒄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𝒄𝒐𝒔𝑨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18" y="486597"/>
                <a:ext cx="4726743" cy="5035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441035" y="853194"/>
                <a:ext cx="4121128" cy="10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𝒄𝒐𝒔𝑨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035" y="853194"/>
                <a:ext cx="4121128" cy="1093056"/>
              </a:xfrm>
              <a:prstGeom prst="rect">
                <a:avLst/>
              </a:prstGeom>
              <a:blipFill rotWithShape="0">
                <a:blip r:embed="rId3"/>
                <a:stretch>
                  <a:fillRect b="-1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4403" y="1753481"/>
                <a:ext cx="4758803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𝒂𝒄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𝒄𝒐𝒔𝑩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3" y="1753481"/>
                <a:ext cx="4758803" cy="503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283134" y="2408171"/>
                <a:ext cx="4146776" cy="10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𝒂𝒄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34" y="2408171"/>
                <a:ext cx="4146776" cy="1093056"/>
              </a:xfrm>
              <a:prstGeom prst="rect">
                <a:avLst/>
              </a:prstGeom>
              <a:blipFill rotWithShape="0">
                <a:blip r:embed="rId5"/>
                <a:stretch>
                  <a:fillRect b="-1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4724" y="3552174"/>
                <a:ext cx="476200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𝒄𝒐𝒔𝑪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24" y="3552174"/>
                <a:ext cx="4762009" cy="5035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283134" y="4157682"/>
                <a:ext cx="4108304" cy="10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34" y="4157682"/>
                <a:ext cx="4108304" cy="1093056"/>
              </a:xfrm>
              <a:prstGeom prst="rect">
                <a:avLst/>
              </a:prstGeom>
              <a:blipFill rotWithShape="0">
                <a:blip r:embed="rId7"/>
                <a:stretch>
                  <a:fillRect b="-1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634771"/>
            <a:ext cx="1120068" cy="21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8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24771" y="308369"/>
            <a:ext cx="7467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99FF"/>
                </a:solidFill>
                <a:latin typeface="Segoe Script" panose="020B0504020000000003" pitchFamily="34" charset="0"/>
              </a:rPr>
              <a:t>Следствие из теоремы косинусов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399FF"/>
              </a:solidFill>
              <a:latin typeface="Segoe Script" panose="020B05040200000000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/>
              <p:cNvSpPr>
                <a:spLocks noChangeArrowheads="1"/>
              </p:cNvSpPr>
              <p:nvPr/>
            </p:nvSpPr>
            <p:spPr bwMode="auto">
              <a:xfrm>
                <a:off x="407640" y="1574514"/>
                <a:ext cx="7968461" cy="4185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ru-RU" sz="1000" i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sz="32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Квадрат </a:t>
                </a:r>
                <a:r>
                  <a:rPr lang="ru-RU" sz="32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любой стороны </a:t>
                </a:r>
                <a:r>
                  <a:rPr lang="ru-RU" sz="32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треугольника равен сумме квадратов двух других сторон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sz="32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 удвоенное произведение </a:t>
                </a:r>
                <a:r>
                  <a:rPr lang="ru-RU" sz="32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одной из этих </a:t>
                </a:r>
                <a:r>
                  <a:rPr lang="ru-RU" sz="32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сторон на </a:t>
                </a:r>
                <a:r>
                  <a:rPr lang="ru-RU" sz="32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проекцию другой. </a:t>
                </a:r>
              </a:p>
              <a:p>
                <a:pPr algn="ctr"/>
                <a:r>
                  <a:rPr lang="ru-RU" sz="32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Знак «+» ставится, когда противолежащий угол тупой, знак « </a:t>
                </a:r>
                <a:r>
                  <a:rPr lang="ru-RU" sz="32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̶ </a:t>
                </a:r>
                <a:r>
                  <a:rPr lang="ru-RU" sz="32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», когда он острый. </a:t>
                </a:r>
                <a:endParaRPr lang="ru-RU" sz="3200" i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2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40" y="1574514"/>
                <a:ext cx="7968461" cy="4185761"/>
              </a:xfrm>
              <a:prstGeom prst="rect">
                <a:avLst/>
              </a:prstGeom>
              <a:blipFill rotWithShape="0">
                <a:blip r:embed="rId2"/>
                <a:stretch>
                  <a:fillRect l="-1913" r="-3749" b="-4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2000" y="3070876"/>
            <a:ext cx="3706386" cy="3512778"/>
            <a:chOff x="591512" y="3016367"/>
            <a:chExt cx="3706386" cy="3512778"/>
          </a:xfrm>
        </p:grpSpPr>
        <p:sp>
          <p:nvSpPr>
            <p:cNvPr id="2" name="Freeform 48"/>
            <p:cNvSpPr>
              <a:spLocks/>
            </p:cNvSpPr>
            <p:nvPr/>
          </p:nvSpPr>
          <p:spPr bwMode="auto">
            <a:xfrm>
              <a:off x="891579" y="3422171"/>
              <a:ext cx="3178175" cy="2578100"/>
            </a:xfrm>
            <a:custGeom>
              <a:avLst/>
              <a:gdLst>
                <a:gd name="T0" fmla="*/ 0 w 2002"/>
                <a:gd name="T1" fmla="*/ 1622 h 1624"/>
                <a:gd name="T2" fmla="*/ 2002 w 2002"/>
                <a:gd name="T3" fmla="*/ 1624 h 1624"/>
                <a:gd name="T4" fmla="*/ 1322 w 2002"/>
                <a:gd name="T5" fmla="*/ 0 h 1624"/>
                <a:gd name="T6" fmla="*/ 0 w 2002"/>
                <a:gd name="T7" fmla="*/ 1622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2" h="1624">
                  <a:moveTo>
                    <a:pt x="0" y="1622"/>
                  </a:moveTo>
                  <a:lnTo>
                    <a:pt x="2002" y="1624"/>
                  </a:lnTo>
                  <a:lnTo>
                    <a:pt x="1322" y="0"/>
                  </a:lnTo>
                  <a:lnTo>
                    <a:pt x="0" y="162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FF">
                    <a:alpha val="64999"/>
                  </a:srgbClr>
                </a:gs>
              </a:gsLst>
              <a:path path="rect">
                <a:fillToRect l="50000" t="50000" r="50000" b="50000"/>
              </a:path>
            </a:gradFill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591512" y="5905354"/>
              <a:ext cx="477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52"/>
            <p:cNvSpPr txBox="1">
              <a:spLocks noChangeArrowheads="1"/>
            </p:cNvSpPr>
            <p:nvPr/>
          </p:nvSpPr>
          <p:spPr bwMode="auto">
            <a:xfrm>
              <a:off x="3820060" y="5904104"/>
              <a:ext cx="477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2560542" y="3016367"/>
              <a:ext cx="4556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2977303" y="3422171"/>
              <a:ext cx="25901" cy="25964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2791018" y="5944370"/>
              <a:ext cx="50366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Н</a:t>
              </a:r>
              <a:endPara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2791018" y="5705372"/>
              <a:ext cx="225137" cy="29015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17114" y="2419646"/>
                <a:ext cx="5623655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АВ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ВС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АС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∙АС∙СН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14" y="2419646"/>
                <a:ext cx="5623655" cy="5035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15959" y="366815"/>
                <a:ext cx="845984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Квадрат любой стороны </a:t>
                </a:r>
                <a:r>
                  <a:rPr lang="ru-RU" sz="28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треугольника равен сумме квадратов двух других сторон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sz="28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 удвоенное произведение </a:t>
                </a:r>
                <a:r>
                  <a:rPr lang="ru-RU" sz="28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одной из этих </a:t>
                </a:r>
                <a:r>
                  <a:rPr lang="ru-RU" sz="2800" i="1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сторон на </a:t>
                </a:r>
                <a:r>
                  <a:rPr lang="ru-RU" sz="2800" i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ookman Old Style" panose="02050604050505020204" pitchFamily="18" charset="0"/>
                  </a:rPr>
                  <a:t>проекцию другой. 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9" y="366815"/>
                <a:ext cx="8459845" cy="1815882"/>
              </a:xfrm>
              <a:prstGeom prst="rect">
                <a:avLst/>
              </a:prstGeom>
              <a:blipFill rotWithShape="0">
                <a:blip r:embed="rId4"/>
                <a:stretch>
                  <a:fillRect t="-4027" r="-1081" b="-10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55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10835</TotalTime>
  <Words>688</Words>
  <Application>Microsoft Office PowerPoint</Application>
  <PresentationFormat>Экран (4:3)</PresentationFormat>
  <Paragraphs>197</Paragraphs>
  <Slides>16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Cambria Math</vt:lpstr>
      <vt:lpstr>Monotype Corsiva</vt:lpstr>
      <vt:lpstr>Segoe Script</vt:lpstr>
      <vt:lpstr>Times New Roman</vt:lpstr>
      <vt:lpstr>Wingdings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Кабинет317</dc:creator>
  <cp:lastModifiedBy>Кабинет317</cp:lastModifiedBy>
  <cp:revision>1053</cp:revision>
  <cp:lastPrinted>1601-01-01T00:00:00Z</cp:lastPrinted>
  <dcterms:created xsi:type="dcterms:W3CDTF">1601-01-01T00:00:00Z</dcterms:created>
  <dcterms:modified xsi:type="dcterms:W3CDTF">2014-11-07T05:37:47Z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