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59" r:id="rId4"/>
    <p:sldId id="260" r:id="rId5"/>
    <p:sldId id="261" r:id="rId6"/>
    <p:sldId id="262" r:id="rId7"/>
    <p:sldId id="257" r:id="rId8"/>
    <p:sldId id="258" r:id="rId9"/>
    <p:sldId id="263" r:id="rId10"/>
    <p:sldId id="264" r:id="rId11"/>
    <p:sldId id="265" r:id="rId12"/>
    <p:sldId id="266" r:id="rId13"/>
    <p:sldId id="267"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6935"/>
    <a:srgbClr val="006600"/>
    <a:srgbClr val="C86664"/>
    <a:srgbClr val="F6F2E2"/>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A86BBF5-15DB-4704-9268-48DB9853AF80}" type="datetimeFigureOut">
              <a:rPr lang="ru-RU" smtClean="0"/>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1705650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A86BBF5-15DB-4704-9268-48DB9853AF80}" type="datetimeFigureOut">
              <a:rPr lang="ru-RU" smtClean="0"/>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76763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A86BBF5-15DB-4704-9268-48DB9853AF80}" type="datetimeFigureOut">
              <a:rPr lang="ru-RU" smtClean="0"/>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581985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A86BBF5-15DB-4704-9268-48DB9853AF80}" type="datetimeFigureOut">
              <a:rPr lang="ru-RU" smtClean="0"/>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1481277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A86BBF5-15DB-4704-9268-48DB9853AF80}" type="datetimeFigureOut">
              <a:rPr lang="ru-RU" smtClean="0"/>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3769236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A86BBF5-15DB-4704-9268-48DB9853AF80}" type="datetimeFigureOut">
              <a:rPr lang="ru-RU" smtClean="0"/>
              <a:t>30.01.2015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282844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A86BBF5-15DB-4704-9268-48DB9853AF80}" type="datetimeFigureOut">
              <a:rPr lang="ru-RU" smtClean="0"/>
              <a:t>30.01.2015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74394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A86BBF5-15DB-4704-9268-48DB9853AF80}" type="datetimeFigureOut">
              <a:rPr lang="ru-RU" smtClean="0"/>
              <a:t>30.01.2015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555560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A86BBF5-15DB-4704-9268-48DB9853AF80}" type="datetimeFigureOut">
              <a:rPr lang="ru-RU" smtClean="0"/>
              <a:t>30.01.2015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951603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A86BBF5-15DB-4704-9268-48DB9853AF80}" type="datetimeFigureOut">
              <a:rPr lang="ru-RU" smtClean="0"/>
              <a:t>30.01.2015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583379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A86BBF5-15DB-4704-9268-48DB9853AF80}" type="datetimeFigureOut">
              <a:rPr lang="ru-RU" smtClean="0"/>
              <a:t>30.01.2015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C36F60-9421-4C10-AB7B-7A5868543082}" type="slidenum">
              <a:rPr lang="ru-RU" smtClean="0"/>
              <a:t>‹#›</a:t>
            </a:fld>
            <a:endParaRPr lang="ru-RU"/>
          </a:p>
        </p:txBody>
      </p:sp>
    </p:spTree>
    <p:extLst>
      <p:ext uri="{BB962C8B-B14F-4D97-AF65-F5344CB8AC3E}">
        <p14:creationId xmlns:p14="http://schemas.microsoft.com/office/powerpoint/2010/main" val="3158630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6BBF5-15DB-4704-9268-48DB9853AF80}" type="datetimeFigureOut">
              <a:rPr lang="ru-RU" smtClean="0"/>
              <a:t>30.01.2015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36F60-9421-4C10-AB7B-7A5868543082}" type="slidenum">
              <a:rPr lang="ru-RU" smtClean="0"/>
              <a:t>‹#›</a:t>
            </a:fld>
            <a:endParaRPr lang="ru-RU"/>
          </a:p>
        </p:txBody>
      </p:sp>
    </p:spTree>
    <p:extLst>
      <p:ext uri="{BB962C8B-B14F-4D97-AF65-F5344CB8AC3E}">
        <p14:creationId xmlns:p14="http://schemas.microsoft.com/office/powerpoint/2010/main" val="363080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7.xml"/><Relationship Id="rId7"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10.xml"/><Relationship Id="rId5" Type="http://schemas.openxmlformats.org/officeDocument/2006/relationships/slide" Target="slide9.xml"/><Relationship Id="rId10" Type="http://schemas.openxmlformats.org/officeDocument/2006/relationships/image" Target="../media/image1.png"/><Relationship Id="rId4" Type="http://schemas.openxmlformats.org/officeDocument/2006/relationships/slide" Target="slide8.xml"/><Relationship Id="rId9" Type="http://schemas.openxmlformats.org/officeDocument/2006/relationships/slide" Target="slide13.xml"/></Relationships>
</file>

<file path=ppt/slides/_rels/slide11.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7.xml"/><Relationship Id="rId7"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10.xml"/><Relationship Id="rId5" Type="http://schemas.openxmlformats.org/officeDocument/2006/relationships/slide" Target="slide9.xml"/><Relationship Id="rId10" Type="http://schemas.openxmlformats.org/officeDocument/2006/relationships/image" Target="../media/image2.png"/><Relationship Id="rId4" Type="http://schemas.openxmlformats.org/officeDocument/2006/relationships/slide" Target="slide8.xml"/><Relationship Id="rId9" Type="http://schemas.openxmlformats.org/officeDocument/2006/relationships/slide" Target="slide13.xml"/></Relationships>
</file>

<file path=ppt/slides/_rels/slide12.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7.xml"/><Relationship Id="rId7"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10.xml"/><Relationship Id="rId11" Type="http://schemas.openxmlformats.org/officeDocument/2006/relationships/image" Target="../media/image4.png"/><Relationship Id="rId5" Type="http://schemas.openxmlformats.org/officeDocument/2006/relationships/slide" Target="slide9.xml"/><Relationship Id="rId10" Type="http://schemas.openxmlformats.org/officeDocument/2006/relationships/image" Target="../media/image3.png"/><Relationship Id="rId4" Type="http://schemas.openxmlformats.org/officeDocument/2006/relationships/slide" Target="slide8.xml"/><Relationship Id="rId9" Type="http://schemas.openxmlformats.org/officeDocument/2006/relationships/slide" Target="slide13.xml"/></Relationships>
</file>

<file path=ppt/slides/_rels/slide13.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7.xml"/><Relationship Id="rId7"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10.xml"/><Relationship Id="rId5" Type="http://schemas.openxmlformats.org/officeDocument/2006/relationships/slide" Target="slide9.xml"/><Relationship Id="rId4" Type="http://schemas.openxmlformats.org/officeDocument/2006/relationships/slide" Target="slide8.xml"/><Relationship Id="rId9" Type="http://schemas.openxmlformats.org/officeDocument/2006/relationships/slide" Target="slide13.xml"/></Relationships>
</file>

<file path=ppt/slides/_rels/slide14.xml.rels><?xml version="1.0" encoding="UTF-8" standalone="yes"?>
<Relationships xmlns="http://schemas.openxmlformats.org/package/2006/relationships"><Relationship Id="rId3" Type="http://schemas.openxmlformats.org/officeDocument/2006/relationships/hyperlink" Target="http://school-collection.edu.ru/catalog/rubr/a21edc9a-abe4-49a6-ae55-25488285cfe0/75298/?interface=pupil&amp;class=50&amp;subject=19" TargetMode="External"/><Relationship Id="rId2" Type="http://schemas.openxmlformats.org/officeDocument/2006/relationships/hyperlink" Target="http://kpolyakov.narod.ru/school/probook.ht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7.xml"/><Relationship Id="rId7"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7.xml"/><Relationship Id="rId7"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8.xml"/></Relationships>
</file>

<file path=ppt/slides/_rels/slide4.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7.xml"/><Relationship Id="rId7"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8.xml"/></Relationships>
</file>

<file path=ppt/slides/_rels/slide5.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7.xml"/><Relationship Id="rId7"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8.xml"/></Relationships>
</file>

<file path=ppt/slides/_rels/slide6.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7.xml"/><Relationship Id="rId7"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7.xml"/><Relationship Id="rId7"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10.xml"/><Relationship Id="rId5" Type="http://schemas.openxmlformats.org/officeDocument/2006/relationships/slide" Target="slide9.xml"/><Relationship Id="rId10" Type="http://schemas.openxmlformats.org/officeDocument/2006/relationships/hyperlink" Target="http://open-office.edusite.ru/TextProcessor/p5aa1.html" TargetMode="External"/><Relationship Id="rId4" Type="http://schemas.openxmlformats.org/officeDocument/2006/relationships/slide" Target="slide8.xml"/><Relationship Id="rId9" Type="http://schemas.openxmlformats.org/officeDocument/2006/relationships/slide" Target="slide13.xml"/></Relationships>
</file>

<file path=ppt/slides/_rels/slide9.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7.xml"/><Relationship Id="rId7"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10.xml"/><Relationship Id="rId5" Type="http://schemas.openxmlformats.org/officeDocument/2006/relationships/slide" Target="slide9.xml"/><Relationship Id="rId4" Type="http://schemas.openxmlformats.org/officeDocument/2006/relationships/slide" Target="slide8.xml"/><Relationship Id="rId9" Type="http://schemas.openxmlformats.org/officeDocument/2006/relationships/slide" Target="slide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E6935"/>
        </a:solidFill>
        <a:effectLst/>
      </p:bgPr>
    </p:bg>
    <p:spTree>
      <p:nvGrpSpPr>
        <p:cNvPr id="1" name=""/>
        <p:cNvGrpSpPr/>
        <p:nvPr/>
      </p:nvGrpSpPr>
      <p:grpSpPr>
        <a:xfrm>
          <a:off x="0" y="0"/>
          <a:ext cx="0" cy="0"/>
          <a:chOff x="0" y="0"/>
          <a:chExt cx="0" cy="0"/>
        </a:xfrm>
      </p:grpSpPr>
      <p:sp>
        <p:nvSpPr>
          <p:cNvPr id="4" name="Прямоугольник 3"/>
          <p:cNvSpPr/>
          <p:nvPr/>
        </p:nvSpPr>
        <p:spPr>
          <a:xfrm>
            <a:off x="323528" y="476672"/>
            <a:ext cx="8424936" cy="252028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ru-RU" sz="4000" b="1" dirty="0" smtClean="0">
                <a:solidFill>
                  <a:schemeClr val="accent6">
                    <a:lumMod val="50000"/>
                  </a:schemeClr>
                </a:solidFill>
              </a:rPr>
              <a:t>Измерение информации.</a:t>
            </a:r>
          </a:p>
          <a:p>
            <a:pPr algn="r"/>
            <a:r>
              <a:rPr lang="ru-RU" sz="4000" b="1" dirty="0" smtClean="0">
                <a:solidFill>
                  <a:schemeClr val="accent6">
                    <a:lumMod val="50000"/>
                  </a:schemeClr>
                </a:solidFill>
              </a:rPr>
              <a:t>Алфавитный подход</a:t>
            </a:r>
            <a:endParaRPr lang="ru-RU" sz="4000" b="1" dirty="0">
              <a:solidFill>
                <a:schemeClr val="accent6">
                  <a:lumMod val="50000"/>
                </a:schemeClr>
              </a:solidFill>
            </a:endParaRPr>
          </a:p>
        </p:txBody>
      </p:sp>
      <p:sp>
        <p:nvSpPr>
          <p:cNvPr id="5" name="TextBox 4"/>
          <p:cNvSpPr txBox="1"/>
          <p:nvPr/>
        </p:nvSpPr>
        <p:spPr>
          <a:xfrm>
            <a:off x="683568" y="3379465"/>
            <a:ext cx="8064896" cy="707886"/>
          </a:xfrm>
          <a:prstGeom prst="rect">
            <a:avLst/>
          </a:prstGeom>
          <a:noFill/>
        </p:spPr>
        <p:txBody>
          <a:bodyPr wrap="square" rtlCol="0">
            <a:spAutoFit/>
          </a:bodyPr>
          <a:lstStyle/>
          <a:p>
            <a:pPr algn="ctr"/>
            <a:r>
              <a:rPr lang="ru-RU" sz="4000" b="1" dirty="0" smtClean="0">
                <a:solidFill>
                  <a:schemeClr val="accent3">
                    <a:lumMod val="40000"/>
                    <a:lumOff val="60000"/>
                  </a:schemeClr>
                </a:solidFill>
              </a:rPr>
              <a:t>Информатика 8класс</a:t>
            </a:r>
          </a:p>
        </p:txBody>
      </p:sp>
      <p:sp>
        <p:nvSpPr>
          <p:cNvPr id="6" name="TextBox 5"/>
          <p:cNvSpPr txBox="1"/>
          <p:nvPr/>
        </p:nvSpPr>
        <p:spPr>
          <a:xfrm>
            <a:off x="3995936" y="4365104"/>
            <a:ext cx="4320480" cy="1938992"/>
          </a:xfrm>
          <a:prstGeom prst="rect">
            <a:avLst/>
          </a:prstGeom>
          <a:noFill/>
        </p:spPr>
        <p:txBody>
          <a:bodyPr wrap="square" rtlCol="0">
            <a:spAutoFit/>
          </a:bodyPr>
          <a:lstStyle/>
          <a:p>
            <a:r>
              <a:rPr lang="ru-RU" sz="2000" b="1" dirty="0" smtClean="0">
                <a:solidFill>
                  <a:schemeClr val="accent3">
                    <a:lumMod val="40000"/>
                    <a:lumOff val="60000"/>
                  </a:schemeClr>
                </a:solidFill>
              </a:rPr>
              <a:t>Работу выполнила:</a:t>
            </a:r>
          </a:p>
          <a:p>
            <a:r>
              <a:rPr lang="ru-RU" sz="2000" b="1" dirty="0" err="1" smtClean="0">
                <a:solidFill>
                  <a:schemeClr val="accent3">
                    <a:lumMod val="40000"/>
                    <a:lumOff val="60000"/>
                  </a:schemeClr>
                </a:solidFill>
              </a:rPr>
              <a:t>Шутраева</a:t>
            </a:r>
            <a:r>
              <a:rPr lang="ru-RU" sz="2000" b="1" dirty="0" smtClean="0">
                <a:solidFill>
                  <a:schemeClr val="accent3">
                    <a:lumMod val="40000"/>
                    <a:lumOff val="60000"/>
                  </a:schemeClr>
                </a:solidFill>
              </a:rPr>
              <a:t> Т.Н.</a:t>
            </a:r>
          </a:p>
          <a:p>
            <a:r>
              <a:rPr lang="ru-RU" sz="2000" b="1" dirty="0" smtClean="0">
                <a:solidFill>
                  <a:schemeClr val="accent3">
                    <a:lumMod val="40000"/>
                    <a:lumOff val="60000"/>
                  </a:schemeClr>
                </a:solidFill>
              </a:rPr>
              <a:t>Учитель информатики МБОУ «Высокогорская СОШ№3 высокогорского муниципального р-на РТ»</a:t>
            </a:r>
            <a:endParaRPr lang="ru-RU" sz="2000" b="1" dirty="0">
              <a:solidFill>
                <a:schemeClr val="accent3">
                  <a:lumMod val="40000"/>
                  <a:lumOff val="60000"/>
                </a:schemeClr>
              </a:solidFill>
            </a:endParaRPr>
          </a:p>
        </p:txBody>
      </p:sp>
      <p:grpSp>
        <p:nvGrpSpPr>
          <p:cNvPr id="9" name="Группа 8"/>
          <p:cNvGrpSpPr/>
          <p:nvPr/>
        </p:nvGrpSpPr>
        <p:grpSpPr>
          <a:xfrm>
            <a:off x="683568" y="5517232"/>
            <a:ext cx="2016224" cy="648072"/>
            <a:chOff x="683568" y="5517232"/>
            <a:chExt cx="2880320" cy="786864"/>
          </a:xfrm>
        </p:grpSpPr>
        <p:sp>
          <p:nvSpPr>
            <p:cNvPr id="7" name="Равнобедренный треугольник 6">
              <a:hlinkClick r:id="rId2" action="ppaction://hlinksldjump"/>
            </p:cNvPr>
            <p:cNvSpPr/>
            <p:nvPr/>
          </p:nvSpPr>
          <p:spPr>
            <a:xfrm rot="10800000">
              <a:off x="683568" y="5877272"/>
              <a:ext cx="2880320" cy="426824"/>
            </a:xfrm>
            <a:prstGeom prs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683568" y="5517232"/>
              <a:ext cx="2880320" cy="36004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accent6">
                      <a:lumMod val="50000"/>
                    </a:schemeClr>
                  </a:solidFill>
                </a:rPr>
                <a:t>Далее</a:t>
              </a:r>
              <a:endParaRPr lang="ru-RU" b="1" dirty="0">
                <a:solidFill>
                  <a:schemeClr val="accent6">
                    <a:lumMod val="50000"/>
                  </a:schemeClr>
                </a:solidFill>
              </a:endParaRPr>
            </a:p>
          </p:txBody>
        </p:sp>
      </p:grpSp>
    </p:spTree>
    <p:extLst>
      <p:ext uri="{BB962C8B-B14F-4D97-AF65-F5344CB8AC3E}">
        <p14:creationId xmlns:p14="http://schemas.microsoft.com/office/powerpoint/2010/main" val="2896200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a:hlinkClick r:id="rId2" action="ppaction://hlinksldjump"/>
          </p:cNvPr>
          <p:cNvSpPr/>
          <p:nvPr/>
        </p:nvSpPr>
        <p:spPr>
          <a:xfrm>
            <a:off x="2411760" y="260648"/>
            <a:ext cx="2304256" cy="438145"/>
          </a:xfrm>
          <a:prstGeom prst="round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8" name="Скругленный прямоугольник 17">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9" name="Скругленный прямоугольник 18">
            <a:hlinkClick r:id="rId4" action="ppaction://hlinksldjump"/>
          </p:cNvPr>
          <p:cNvSpPr/>
          <p:nvPr/>
        </p:nvSpPr>
        <p:spPr>
          <a:xfrm>
            <a:off x="7524327" y="251856"/>
            <a:ext cx="1440161" cy="438145"/>
          </a:xfrm>
          <a:prstGeom prst="roundRect">
            <a:avLst/>
          </a:prstGeom>
          <a:solidFill>
            <a:schemeClr val="accent3">
              <a:lumMod val="20000"/>
              <a:lumOff val="8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20" name="Прямоугольник 19"/>
          <p:cNvSpPr/>
          <p:nvPr/>
        </p:nvSpPr>
        <p:spPr>
          <a:xfrm>
            <a:off x="179512" y="620688"/>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22" name="TextBox 21"/>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2" name="Прямоугольник 1"/>
          <p:cNvSpPr/>
          <p:nvPr/>
        </p:nvSpPr>
        <p:spPr>
          <a:xfrm>
            <a:off x="7528014" y="581636"/>
            <a:ext cx="1436474" cy="6867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323528" y="836712"/>
            <a:ext cx="8496944" cy="504056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hlinkClick r:id="" action="ppaction://hlinkshowjump?jump=previousslide"/>
          </p:cNvPr>
          <p:cNvSpPr/>
          <p:nvPr/>
        </p:nvSpPr>
        <p:spPr>
          <a:xfrm>
            <a:off x="1621643"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11" name="Прямоугольник 10">
            <a:hlinkClick r:id="rId4" action="ppaction://hlinksldjump"/>
          </p:cNvPr>
          <p:cNvSpPr/>
          <p:nvPr/>
        </p:nvSpPr>
        <p:spPr>
          <a:xfrm>
            <a:off x="2372302"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1</a:t>
            </a:r>
            <a:endParaRPr lang="ru-RU" b="1" dirty="0">
              <a:ln>
                <a:solidFill>
                  <a:schemeClr val="tx1">
                    <a:lumMod val="75000"/>
                    <a:lumOff val="25000"/>
                  </a:schemeClr>
                </a:solidFill>
              </a:ln>
            </a:endParaRPr>
          </a:p>
        </p:txBody>
      </p:sp>
      <p:sp>
        <p:nvSpPr>
          <p:cNvPr id="12" name="Прямоугольник 11">
            <a:hlinkClick r:id="rId5" action="ppaction://hlinksldjump"/>
          </p:cNvPr>
          <p:cNvSpPr/>
          <p:nvPr/>
        </p:nvSpPr>
        <p:spPr>
          <a:xfrm>
            <a:off x="3122961"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2</a:t>
            </a:r>
          </a:p>
        </p:txBody>
      </p:sp>
      <p:sp>
        <p:nvSpPr>
          <p:cNvPr id="13" name="Прямоугольник 12">
            <a:hlinkClick r:id="rId6" action="ppaction://hlinksldjump"/>
          </p:cNvPr>
          <p:cNvSpPr/>
          <p:nvPr/>
        </p:nvSpPr>
        <p:spPr>
          <a:xfrm>
            <a:off x="3873620" y="6064149"/>
            <a:ext cx="432048" cy="432048"/>
          </a:xfrm>
          <a:prstGeom prst="rect">
            <a:avLst/>
          </a:prstGeom>
          <a:solidFill>
            <a:srgbClr val="C8666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3</a:t>
            </a:r>
          </a:p>
        </p:txBody>
      </p:sp>
      <p:sp>
        <p:nvSpPr>
          <p:cNvPr id="14" name="Прямоугольник 13">
            <a:hlinkClick r:id="rId7" action="ppaction://hlinksldjump"/>
          </p:cNvPr>
          <p:cNvSpPr/>
          <p:nvPr/>
        </p:nvSpPr>
        <p:spPr>
          <a:xfrm>
            <a:off x="4624279"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4</a:t>
            </a:r>
            <a:endParaRPr lang="ru-RU" b="1" dirty="0">
              <a:ln>
                <a:solidFill>
                  <a:schemeClr val="tx1">
                    <a:lumMod val="75000"/>
                    <a:lumOff val="25000"/>
                  </a:schemeClr>
                </a:solidFill>
              </a:ln>
            </a:endParaRPr>
          </a:p>
        </p:txBody>
      </p:sp>
      <p:sp>
        <p:nvSpPr>
          <p:cNvPr id="15" name="Прямоугольник 14">
            <a:hlinkClick r:id="rId8" action="ppaction://hlinksldjump"/>
          </p:cNvPr>
          <p:cNvSpPr/>
          <p:nvPr/>
        </p:nvSpPr>
        <p:spPr>
          <a:xfrm>
            <a:off x="5374938"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5</a:t>
            </a:r>
            <a:endParaRPr lang="ru-RU" b="1" dirty="0">
              <a:ln>
                <a:solidFill>
                  <a:schemeClr val="tx1">
                    <a:lumMod val="75000"/>
                    <a:lumOff val="25000"/>
                  </a:schemeClr>
                </a:solidFill>
              </a:ln>
            </a:endParaRPr>
          </a:p>
        </p:txBody>
      </p:sp>
      <p:sp>
        <p:nvSpPr>
          <p:cNvPr id="16" name="Прямоугольник 15">
            <a:hlinkClick r:id="rId9" action="ppaction://hlinksldjump"/>
          </p:cNvPr>
          <p:cNvSpPr/>
          <p:nvPr/>
        </p:nvSpPr>
        <p:spPr>
          <a:xfrm>
            <a:off x="6125597"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6</a:t>
            </a:r>
          </a:p>
        </p:txBody>
      </p:sp>
      <p:sp>
        <p:nvSpPr>
          <p:cNvPr id="23" name="Прямоугольник 22">
            <a:hlinkClick r:id="" action="ppaction://hlinkshowjump?jump=nextslide"/>
          </p:cNvPr>
          <p:cNvSpPr/>
          <p:nvPr/>
        </p:nvSpPr>
        <p:spPr>
          <a:xfrm>
            <a:off x="6876256"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24" name="Равнобедренный треугольник 23"/>
          <p:cNvSpPr/>
          <p:nvPr/>
        </p:nvSpPr>
        <p:spPr>
          <a:xfrm rot="5400000">
            <a:off x="6997215" y="6203219"/>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Равнобедренный треугольник 24">
            <a:hlinkClick r:id="" action="ppaction://hlinkshowjump?jump=previousslide"/>
          </p:cNvPr>
          <p:cNvSpPr/>
          <p:nvPr/>
        </p:nvSpPr>
        <p:spPr>
          <a:xfrm rot="16200000" flipH="1">
            <a:off x="1730039" y="6203220"/>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Объект 2"/>
          <p:cNvSpPr txBox="1">
            <a:spLocks/>
          </p:cNvSpPr>
          <p:nvPr/>
        </p:nvSpPr>
        <p:spPr>
          <a:xfrm>
            <a:off x="827584" y="1196752"/>
            <a:ext cx="7488832" cy="1149228"/>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 indent="0">
              <a:buFont typeface="Arial" panose="020B0604020202020204" pitchFamily="34" charset="0"/>
              <a:buNone/>
            </a:pPr>
            <a:r>
              <a:rPr lang="ru-RU" dirty="0" smtClean="0"/>
              <a:t>3. Текст составлен с использованием алфавита мощностью 64 символа и состоит из 20 страниц. На каждой странице 40 строк по 60 символов. Найдите информационный объём текста в килобайтах. </a:t>
            </a:r>
          </a:p>
          <a:p>
            <a:pPr marL="45720" indent="0">
              <a:buFont typeface="Arial" panose="020B0604020202020204" pitchFamily="34" charset="0"/>
              <a:buNone/>
            </a:pPr>
            <a:endParaRPr lang="ru-RU" dirty="0" smtClean="0"/>
          </a:p>
          <a:p>
            <a:endParaRPr lang="ru-RU" dirty="0"/>
          </a:p>
        </p:txBody>
      </p:sp>
      <mc:AlternateContent xmlns:mc="http://schemas.openxmlformats.org/markup-compatibility/2006" xmlns:a14="http://schemas.microsoft.com/office/drawing/2010/main">
        <mc:Choice Requires="a14">
          <p:sp>
            <p:nvSpPr>
              <p:cNvPr id="4" name="TextBox 3"/>
              <p:cNvSpPr txBox="1"/>
              <p:nvPr/>
            </p:nvSpPr>
            <p:spPr>
              <a:xfrm>
                <a:off x="683568" y="2635737"/>
                <a:ext cx="2232248" cy="2031325"/>
              </a:xfrm>
              <a:prstGeom prst="rect">
                <a:avLst/>
              </a:prstGeom>
              <a:noFill/>
            </p:spPr>
            <p:txBody>
              <a:bodyPr wrap="square" rtlCol="0">
                <a:spAutoFit/>
              </a:bodyPr>
              <a:lstStyle/>
              <a:p>
                <a:r>
                  <a:rPr lang="ru-RU" dirty="0" smtClean="0"/>
                  <a:t>Дано:</a:t>
                </a:r>
              </a:p>
              <a:p>
                <a:endParaRPr lang="ru-RU" dirty="0"/>
              </a:p>
              <a:p>
                <a:r>
                  <a:rPr lang="en-US" dirty="0" smtClean="0"/>
                  <a:t>N = 64</a:t>
                </a:r>
              </a:p>
              <a:p>
                <a:endParaRPr lang="en-US" dirty="0"/>
              </a:p>
              <a:p>
                <a:pPr/>
                <a14:m>
                  <m:oMathPara xmlns:m="http://schemas.openxmlformats.org/officeDocument/2006/math">
                    <m:oMathParaPr>
                      <m:jc m:val="left"/>
                    </m:oMathParaPr>
                    <m:oMath xmlns:m="http://schemas.openxmlformats.org/officeDocument/2006/math">
                      <m:r>
                        <a:rPr lang="en-US" i="1" dirty="0" smtClean="0">
                          <a:latin typeface="Cambria Math"/>
                        </a:rPr>
                        <m:t>𝐾</m:t>
                      </m:r>
                      <m:r>
                        <a:rPr lang="en-US" i="1" dirty="0" smtClean="0">
                          <a:latin typeface="Cambria Math"/>
                        </a:rPr>
                        <m:t> = 20∗40∗60</m:t>
                      </m:r>
                    </m:oMath>
                  </m:oMathPara>
                </a14:m>
                <a:endParaRPr lang="en-US" b="0" dirty="0" smtClean="0"/>
              </a:p>
              <a:p>
                <a:endParaRPr lang="en-US" dirty="0" smtClean="0"/>
              </a:p>
              <a:p>
                <a:r>
                  <a:rPr lang="ru-RU" dirty="0" smtClean="0"/>
                  <a:t>Найти: </a:t>
                </a:r>
                <a:r>
                  <a:rPr lang="en-US" dirty="0" smtClean="0"/>
                  <a:t>I</a:t>
                </a:r>
                <a:endParaRPr lang="ru-RU" dirty="0"/>
              </a:p>
            </p:txBody>
          </p:sp>
        </mc:Choice>
        <mc:Fallback xmlns="">
          <p:sp>
            <p:nvSpPr>
              <p:cNvPr id="4" name="TextBox 3"/>
              <p:cNvSpPr txBox="1">
                <a:spLocks noRot="1" noChangeAspect="1" noMove="1" noResize="1" noEditPoints="1" noAdjustHandles="1" noChangeArrowheads="1" noChangeShapeType="1" noTextEdit="1"/>
              </p:cNvSpPr>
              <p:nvPr/>
            </p:nvSpPr>
            <p:spPr>
              <a:xfrm>
                <a:off x="683568" y="2635737"/>
                <a:ext cx="2232248" cy="2031325"/>
              </a:xfrm>
              <a:prstGeom prst="rect">
                <a:avLst/>
              </a:prstGeom>
              <a:blipFill rotWithShape="1">
                <a:blip r:embed="rId10"/>
                <a:stretch>
                  <a:fillRect l="-2186" t="-1497" b="-3593"/>
                </a:stretch>
              </a:blipFill>
            </p:spPr>
            <p:txBody>
              <a:bodyPr/>
              <a:lstStyle/>
              <a:p>
                <a:r>
                  <a:rPr lang="ru-RU">
                    <a:noFill/>
                  </a:rPr>
                  <a:t> </a:t>
                </a:r>
              </a:p>
            </p:txBody>
          </p:sp>
        </mc:Fallback>
      </mc:AlternateContent>
      <p:sp>
        <p:nvSpPr>
          <p:cNvPr id="5" name="TextBox 4"/>
          <p:cNvSpPr txBox="1"/>
          <p:nvPr/>
        </p:nvSpPr>
        <p:spPr>
          <a:xfrm>
            <a:off x="3338985" y="2564904"/>
            <a:ext cx="4761407" cy="2585323"/>
          </a:xfrm>
          <a:prstGeom prst="rect">
            <a:avLst/>
          </a:prstGeom>
          <a:noFill/>
        </p:spPr>
        <p:txBody>
          <a:bodyPr wrap="square" rtlCol="0">
            <a:spAutoFit/>
          </a:bodyPr>
          <a:lstStyle/>
          <a:p>
            <a:r>
              <a:rPr lang="ru-RU" b="1" dirty="0"/>
              <a:t>Решение:</a:t>
            </a:r>
            <a:r>
              <a:rPr lang="ru-RU" dirty="0"/>
              <a:t/>
            </a:r>
            <a:br>
              <a:rPr lang="ru-RU" dirty="0"/>
            </a:br>
            <a:r>
              <a:rPr lang="ru-RU" dirty="0"/>
              <a:t>1. Найдём информационный вес (</a:t>
            </a:r>
            <a:r>
              <a:rPr lang="en-US" dirty="0" err="1"/>
              <a:t>i</a:t>
            </a:r>
            <a:r>
              <a:rPr lang="ru-RU" dirty="0"/>
              <a:t>) символа такого алфавита в битах из </a:t>
            </a:r>
            <a:r>
              <a:rPr lang="ru-RU" dirty="0" smtClean="0"/>
              <a:t>формулы</a:t>
            </a:r>
            <a:br>
              <a:rPr lang="ru-RU" dirty="0" smtClean="0"/>
            </a:br>
            <a:r>
              <a:rPr lang="ru-RU" dirty="0" smtClean="0"/>
              <a:t>      </a:t>
            </a:r>
            <a:r>
              <a:rPr lang="ru-RU" dirty="0"/>
              <a:t>64 = 2</a:t>
            </a:r>
            <a:r>
              <a:rPr lang="en-US" baseline="30000" dirty="0" err="1"/>
              <a:t>i</a:t>
            </a:r>
            <a:r>
              <a:rPr lang="ru-RU" baseline="30000" dirty="0"/>
              <a:t> </a:t>
            </a:r>
            <a:r>
              <a:rPr lang="ru-RU" dirty="0" smtClean="0"/>
              <a:t>                </a:t>
            </a:r>
            <a:r>
              <a:rPr lang="en-US" dirty="0" err="1" smtClean="0"/>
              <a:t>i</a:t>
            </a:r>
            <a:r>
              <a:rPr lang="ru-RU" dirty="0" smtClean="0"/>
              <a:t> </a:t>
            </a:r>
            <a:r>
              <a:rPr lang="ru-RU" dirty="0"/>
              <a:t>= 6 бит</a:t>
            </a:r>
            <a:br>
              <a:rPr lang="ru-RU" dirty="0"/>
            </a:br>
            <a:r>
              <a:rPr lang="ru-RU" dirty="0"/>
              <a:t>2. </a:t>
            </a:r>
            <a:r>
              <a:rPr lang="en-US" dirty="0" smtClean="0"/>
              <a:t>K = </a:t>
            </a:r>
            <a:r>
              <a:rPr lang="ru-RU" dirty="0" smtClean="0"/>
              <a:t>20 </a:t>
            </a:r>
            <a:r>
              <a:rPr lang="ru-RU" dirty="0"/>
              <a:t>х 40 х 60 = </a:t>
            </a:r>
            <a:r>
              <a:rPr lang="ru-RU" dirty="0" smtClean="0"/>
              <a:t>48000</a:t>
            </a:r>
            <a:r>
              <a:rPr lang="en-US" dirty="0" smtClean="0"/>
              <a:t> </a:t>
            </a:r>
            <a:r>
              <a:rPr lang="ru-RU" dirty="0" smtClean="0"/>
              <a:t>символов.</a:t>
            </a:r>
            <a:r>
              <a:rPr lang="ru-RU" dirty="0"/>
              <a:t/>
            </a:r>
            <a:br>
              <a:rPr lang="ru-RU" dirty="0"/>
            </a:br>
            <a:r>
              <a:rPr lang="ru-RU" dirty="0"/>
              <a:t>3. Информационный объём равен </a:t>
            </a:r>
            <a:r>
              <a:rPr lang="ru-RU" dirty="0" smtClean="0"/>
              <a:t/>
            </a:r>
            <a:br>
              <a:rPr lang="ru-RU" dirty="0" smtClean="0"/>
            </a:br>
            <a:r>
              <a:rPr lang="ru-RU" dirty="0" smtClean="0"/>
              <a:t>6 </a:t>
            </a:r>
            <a:r>
              <a:rPr lang="ru-RU" dirty="0"/>
              <a:t>х 48000 = 288000 бит = 288000 : 8 байт = 36000 </a:t>
            </a:r>
            <a:r>
              <a:rPr lang="ru-RU" dirty="0" smtClean="0"/>
              <a:t>байт : 1024 </a:t>
            </a:r>
            <a:r>
              <a:rPr lang="ru-RU" dirty="0"/>
              <a:t>= </a:t>
            </a:r>
            <a:r>
              <a:rPr lang="ru-RU" b="1" dirty="0"/>
              <a:t>36 Кб.</a:t>
            </a:r>
            <a:endParaRPr lang="ru-RU" dirty="0"/>
          </a:p>
          <a:p>
            <a:endParaRPr lang="ru-RU" dirty="0"/>
          </a:p>
        </p:txBody>
      </p:sp>
      <p:cxnSp>
        <p:nvCxnSpPr>
          <p:cNvPr id="7" name="Прямая соединительная линия 6"/>
          <p:cNvCxnSpPr/>
          <p:nvPr/>
        </p:nvCxnSpPr>
        <p:spPr>
          <a:xfrm>
            <a:off x="2915816" y="2564904"/>
            <a:ext cx="0" cy="2585323"/>
          </a:xfrm>
          <a:prstGeom prst="line">
            <a:avLst/>
          </a:prstGeom>
        </p:spPr>
        <p:style>
          <a:lnRef idx="1">
            <a:schemeClr val="dk1"/>
          </a:lnRef>
          <a:fillRef idx="0">
            <a:schemeClr val="dk1"/>
          </a:fillRef>
          <a:effectRef idx="0">
            <a:schemeClr val="dk1"/>
          </a:effectRef>
          <a:fontRef idx="minor">
            <a:schemeClr val="tx1"/>
          </a:fontRef>
        </p:style>
      </p:cxnSp>
      <p:grpSp>
        <p:nvGrpSpPr>
          <p:cNvPr id="27" name="Группа 26"/>
          <p:cNvGrpSpPr/>
          <p:nvPr/>
        </p:nvGrpSpPr>
        <p:grpSpPr>
          <a:xfrm>
            <a:off x="683568" y="2345980"/>
            <a:ext cx="7568571" cy="3096344"/>
            <a:chOff x="827584" y="1988840"/>
            <a:chExt cx="7424555" cy="3600400"/>
          </a:xfrm>
        </p:grpSpPr>
        <p:sp>
          <p:nvSpPr>
            <p:cNvPr id="28" name="Прямоугольник 27"/>
            <p:cNvSpPr/>
            <p:nvPr/>
          </p:nvSpPr>
          <p:spPr>
            <a:xfrm>
              <a:off x="827584" y="1988840"/>
              <a:ext cx="7424555" cy="360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TextBox 28"/>
            <p:cNvSpPr txBox="1"/>
            <p:nvPr/>
          </p:nvSpPr>
          <p:spPr>
            <a:xfrm>
              <a:off x="5262374" y="2325767"/>
              <a:ext cx="2261953" cy="369332"/>
            </a:xfrm>
            <a:prstGeom prst="rect">
              <a:avLst/>
            </a:prstGeom>
            <a:noFill/>
          </p:spPr>
          <p:txBody>
            <a:bodyPr wrap="square" rtlCol="0">
              <a:spAutoFit/>
            </a:bodyPr>
            <a:lstStyle/>
            <a:p>
              <a:r>
                <a:rPr lang="ru-RU" b="1" dirty="0" smtClean="0">
                  <a:solidFill>
                    <a:schemeClr val="bg2">
                      <a:lumMod val="90000"/>
                    </a:schemeClr>
                  </a:solidFill>
                </a:rPr>
                <a:t>Открыть решение</a:t>
              </a:r>
              <a:endParaRPr lang="ru-RU" b="1" dirty="0">
                <a:solidFill>
                  <a:schemeClr val="bg2">
                    <a:lumMod val="90000"/>
                  </a:schemeClr>
                </a:solidFill>
              </a:endParaRPr>
            </a:p>
          </p:txBody>
        </p:sp>
      </p:grpSp>
    </p:spTree>
    <p:extLst>
      <p:ext uri="{BB962C8B-B14F-4D97-AF65-F5344CB8AC3E}">
        <p14:creationId xmlns:p14="http://schemas.microsoft.com/office/powerpoint/2010/main" val="6884104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27"/>
                                        </p:tgtEl>
                                      </p:cBhvr>
                                    </p:animEffect>
                                    <p:set>
                                      <p:cBhvr>
                                        <p:cTn id="7" dur="1" fill="hold">
                                          <p:stCondLst>
                                            <p:cond delay="9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a:hlinkClick r:id="rId2" action="ppaction://hlinksldjump"/>
          </p:cNvPr>
          <p:cNvSpPr/>
          <p:nvPr/>
        </p:nvSpPr>
        <p:spPr>
          <a:xfrm>
            <a:off x="2411760" y="260648"/>
            <a:ext cx="2304256" cy="438145"/>
          </a:xfrm>
          <a:prstGeom prst="round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8" name="Скругленный прямоугольник 17">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9" name="Скругленный прямоугольник 18">
            <a:hlinkClick r:id="rId4" action="ppaction://hlinksldjump"/>
          </p:cNvPr>
          <p:cNvSpPr/>
          <p:nvPr/>
        </p:nvSpPr>
        <p:spPr>
          <a:xfrm>
            <a:off x="7524327" y="251856"/>
            <a:ext cx="1440161" cy="438145"/>
          </a:xfrm>
          <a:prstGeom prst="roundRect">
            <a:avLst/>
          </a:prstGeom>
          <a:solidFill>
            <a:schemeClr val="accent3">
              <a:lumMod val="20000"/>
              <a:lumOff val="8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20" name="Прямоугольник 19"/>
          <p:cNvSpPr/>
          <p:nvPr/>
        </p:nvSpPr>
        <p:spPr>
          <a:xfrm>
            <a:off x="179512" y="620688"/>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22" name="TextBox 21"/>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2" name="Прямоугольник 1"/>
          <p:cNvSpPr/>
          <p:nvPr/>
        </p:nvSpPr>
        <p:spPr>
          <a:xfrm>
            <a:off x="7528014" y="581636"/>
            <a:ext cx="1436474" cy="6867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323528" y="836712"/>
            <a:ext cx="8496944" cy="504056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hlinkClick r:id="" action="ppaction://hlinkshowjump?jump=previousslide"/>
          </p:cNvPr>
          <p:cNvSpPr/>
          <p:nvPr/>
        </p:nvSpPr>
        <p:spPr>
          <a:xfrm>
            <a:off x="1621643"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11" name="Прямоугольник 10">
            <a:hlinkClick r:id="rId4" action="ppaction://hlinksldjump"/>
          </p:cNvPr>
          <p:cNvSpPr/>
          <p:nvPr/>
        </p:nvSpPr>
        <p:spPr>
          <a:xfrm>
            <a:off x="2372302"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1</a:t>
            </a:r>
            <a:endParaRPr lang="ru-RU" b="1" dirty="0">
              <a:ln>
                <a:solidFill>
                  <a:schemeClr val="tx1">
                    <a:lumMod val="75000"/>
                    <a:lumOff val="25000"/>
                  </a:schemeClr>
                </a:solidFill>
              </a:ln>
            </a:endParaRPr>
          </a:p>
        </p:txBody>
      </p:sp>
      <p:sp>
        <p:nvSpPr>
          <p:cNvPr id="12" name="Прямоугольник 11">
            <a:hlinkClick r:id="rId5" action="ppaction://hlinksldjump"/>
          </p:cNvPr>
          <p:cNvSpPr/>
          <p:nvPr/>
        </p:nvSpPr>
        <p:spPr>
          <a:xfrm>
            <a:off x="3122961"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2</a:t>
            </a:r>
          </a:p>
        </p:txBody>
      </p:sp>
      <p:sp>
        <p:nvSpPr>
          <p:cNvPr id="13" name="Прямоугольник 12">
            <a:hlinkClick r:id="rId6" action="ppaction://hlinksldjump"/>
          </p:cNvPr>
          <p:cNvSpPr/>
          <p:nvPr/>
        </p:nvSpPr>
        <p:spPr>
          <a:xfrm>
            <a:off x="3873620"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3</a:t>
            </a:r>
          </a:p>
        </p:txBody>
      </p:sp>
      <p:sp>
        <p:nvSpPr>
          <p:cNvPr id="14" name="Прямоугольник 13">
            <a:hlinkClick r:id="rId7" action="ppaction://hlinksldjump"/>
          </p:cNvPr>
          <p:cNvSpPr/>
          <p:nvPr/>
        </p:nvSpPr>
        <p:spPr>
          <a:xfrm>
            <a:off x="4624279" y="6064149"/>
            <a:ext cx="432048" cy="432048"/>
          </a:xfrm>
          <a:prstGeom prst="rect">
            <a:avLst/>
          </a:prstGeom>
          <a:solidFill>
            <a:srgbClr val="C8666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4</a:t>
            </a:r>
            <a:endParaRPr lang="ru-RU" b="1" dirty="0">
              <a:ln>
                <a:solidFill>
                  <a:schemeClr val="tx1">
                    <a:lumMod val="75000"/>
                    <a:lumOff val="25000"/>
                  </a:schemeClr>
                </a:solidFill>
              </a:ln>
            </a:endParaRPr>
          </a:p>
        </p:txBody>
      </p:sp>
      <p:sp>
        <p:nvSpPr>
          <p:cNvPr id="15" name="Прямоугольник 14">
            <a:hlinkClick r:id="rId8" action="ppaction://hlinksldjump"/>
          </p:cNvPr>
          <p:cNvSpPr/>
          <p:nvPr/>
        </p:nvSpPr>
        <p:spPr>
          <a:xfrm>
            <a:off x="5374938"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5</a:t>
            </a:r>
            <a:endParaRPr lang="ru-RU" b="1" dirty="0">
              <a:ln>
                <a:solidFill>
                  <a:schemeClr val="tx1">
                    <a:lumMod val="75000"/>
                    <a:lumOff val="25000"/>
                  </a:schemeClr>
                </a:solidFill>
              </a:ln>
            </a:endParaRPr>
          </a:p>
        </p:txBody>
      </p:sp>
      <p:sp>
        <p:nvSpPr>
          <p:cNvPr id="16" name="Прямоугольник 15">
            <a:hlinkClick r:id="rId9" action="ppaction://hlinksldjump"/>
          </p:cNvPr>
          <p:cNvSpPr/>
          <p:nvPr/>
        </p:nvSpPr>
        <p:spPr>
          <a:xfrm>
            <a:off x="6125597"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6</a:t>
            </a:r>
          </a:p>
        </p:txBody>
      </p:sp>
      <p:sp>
        <p:nvSpPr>
          <p:cNvPr id="23" name="Прямоугольник 22">
            <a:hlinkClick r:id="" action="ppaction://hlinkshowjump?jump=nextslide"/>
          </p:cNvPr>
          <p:cNvSpPr/>
          <p:nvPr/>
        </p:nvSpPr>
        <p:spPr>
          <a:xfrm>
            <a:off x="6876256"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24" name="Равнобедренный треугольник 23"/>
          <p:cNvSpPr/>
          <p:nvPr/>
        </p:nvSpPr>
        <p:spPr>
          <a:xfrm rot="5400000">
            <a:off x="6997215" y="6203219"/>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Равнобедренный треугольник 24">
            <a:hlinkClick r:id="" action="ppaction://hlinkshowjump?jump=previousslide"/>
          </p:cNvPr>
          <p:cNvSpPr/>
          <p:nvPr/>
        </p:nvSpPr>
        <p:spPr>
          <a:xfrm rot="16200000" flipH="1">
            <a:off x="1730039" y="6203220"/>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467544" y="908720"/>
            <a:ext cx="8136904" cy="1200329"/>
          </a:xfrm>
          <a:prstGeom prst="rect">
            <a:avLst/>
          </a:prstGeom>
          <a:noFill/>
        </p:spPr>
        <p:txBody>
          <a:bodyPr wrap="square" rtlCol="0">
            <a:spAutoFit/>
          </a:bodyPr>
          <a:lstStyle/>
          <a:p>
            <a:r>
              <a:rPr lang="ru-RU" dirty="0" smtClean="0"/>
              <a:t>4. Автоматическое </a:t>
            </a:r>
            <a:r>
              <a:rPr lang="ru-RU" dirty="0"/>
              <a:t>устройство осуществило перекодировку информационного сообщения на русском языке, первоначально записанного в 16-битном коде </a:t>
            </a:r>
            <a:r>
              <a:rPr lang="ru-RU" dirty="0" err="1"/>
              <a:t>Unicode</a:t>
            </a:r>
            <a:r>
              <a:rPr lang="ru-RU" dirty="0"/>
              <a:t>, в 8-битную кодировку КОИ-8. При этом информационное сообщение уменьшилось на 160 бит. Какова длина сообщения в символах?</a:t>
            </a:r>
          </a:p>
        </p:txBody>
      </p:sp>
      <p:sp>
        <p:nvSpPr>
          <p:cNvPr id="4" name="TextBox 3"/>
          <p:cNvSpPr txBox="1"/>
          <p:nvPr/>
        </p:nvSpPr>
        <p:spPr>
          <a:xfrm>
            <a:off x="539552" y="2420888"/>
            <a:ext cx="1728192" cy="2031325"/>
          </a:xfrm>
          <a:prstGeom prst="rect">
            <a:avLst/>
          </a:prstGeom>
          <a:noFill/>
        </p:spPr>
        <p:txBody>
          <a:bodyPr wrap="square" rtlCol="0">
            <a:spAutoFit/>
          </a:bodyPr>
          <a:lstStyle/>
          <a:p>
            <a:r>
              <a:rPr lang="ru-RU" dirty="0" smtClean="0"/>
              <a:t>Дано:</a:t>
            </a:r>
          </a:p>
          <a:p>
            <a:r>
              <a:rPr lang="ru-RU" dirty="0" smtClean="0"/>
              <a:t> </a:t>
            </a:r>
            <a:r>
              <a:rPr lang="en-US" dirty="0" smtClean="0"/>
              <a:t>i</a:t>
            </a:r>
            <a:r>
              <a:rPr lang="en-US" baseline="-25000" dirty="0" smtClean="0"/>
              <a:t>1</a:t>
            </a:r>
            <a:r>
              <a:rPr lang="en-US" dirty="0" smtClean="0"/>
              <a:t> = 16</a:t>
            </a:r>
            <a:endParaRPr lang="ru-RU" baseline="-25000" dirty="0" smtClean="0"/>
          </a:p>
          <a:p>
            <a:r>
              <a:rPr lang="en-US" dirty="0" smtClean="0"/>
              <a:t> i</a:t>
            </a:r>
            <a:r>
              <a:rPr lang="en-US" baseline="-25000" dirty="0" smtClean="0"/>
              <a:t>2</a:t>
            </a:r>
            <a:r>
              <a:rPr lang="en-US" dirty="0" smtClean="0"/>
              <a:t> </a:t>
            </a:r>
            <a:r>
              <a:rPr lang="en-US" dirty="0"/>
              <a:t>= </a:t>
            </a:r>
            <a:r>
              <a:rPr lang="en-US" dirty="0" smtClean="0"/>
              <a:t>8</a:t>
            </a:r>
          </a:p>
          <a:p>
            <a:r>
              <a:rPr lang="en-US" dirty="0" smtClean="0"/>
              <a:t>I</a:t>
            </a:r>
            <a:r>
              <a:rPr lang="en-US" baseline="-25000" dirty="0" smtClean="0"/>
              <a:t>1</a:t>
            </a:r>
            <a:r>
              <a:rPr lang="en-US" dirty="0" smtClean="0"/>
              <a:t> – I</a:t>
            </a:r>
            <a:r>
              <a:rPr lang="en-US" baseline="-25000" dirty="0" smtClean="0"/>
              <a:t>2 </a:t>
            </a:r>
            <a:r>
              <a:rPr lang="en-US" dirty="0" smtClean="0"/>
              <a:t>= 160 </a:t>
            </a:r>
            <a:r>
              <a:rPr lang="ru-RU" dirty="0" smtClean="0"/>
              <a:t>бит</a:t>
            </a:r>
          </a:p>
          <a:p>
            <a:endParaRPr lang="ru-RU" dirty="0"/>
          </a:p>
          <a:p>
            <a:r>
              <a:rPr lang="ru-RU" dirty="0" smtClean="0"/>
              <a:t>Найти:  К</a:t>
            </a:r>
          </a:p>
          <a:p>
            <a:endParaRPr lang="ru-RU" dirty="0"/>
          </a:p>
        </p:txBody>
      </p:sp>
      <p:cxnSp>
        <p:nvCxnSpPr>
          <p:cNvPr id="6" name="Прямая соединительная линия 5"/>
          <p:cNvCxnSpPr/>
          <p:nvPr/>
        </p:nvCxnSpPr>
        <p:spPr>
          <a:xfrm>
            <a:off x="2494792" y="2420888"/>
            <a:ext cx="0" cy="2031325"/>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 name="TextBox 25"/>
              <p:cNvSpPr txBox="1"/>
              <p:nvPr/>
            </p:nvSpPr>
            <p:spPr>
              <a:xfrm>
                <a:off x="2710816" y="2420888"/>
                <a:ext cx="4469073" cy="2323906"/>
              </a:xfrm>
              <a:prstGeom prst="rect">
                <a:avLst/>
              </a:prstGeom>
              <a:noFill/>
            </p:spPr>
            <p:txBody>
              <a:bodyPr wrap="square" rtlCol="0">
                <a:spAutoFit/>
              </a:bodyPr>
              <a:lstStyle/>
              <a:p>
                <a:r>
                  <a:rPr lang="ru-RU" dirty="0" smtClean="0"/>
                  <a:t>Решение:</a:t>
                </a:r>
                <a:endParaRPr lang="en-US" dirty="0" smtClean="0"/>
              </a:p>
              <a:p>
                <a:endParaRPr lang="ru-RU" dirty="0" smtClean="0"/>
              </a:p>
              <a:p>
                <a:pPr/>
                <a14:m>
                  <m:oMathPara xmlns:m="http://schemas.openxmlformats.org/officeDocument/2006/math">
                    <m:oMathParaPr>
                      <m:jc m:val="left"/>
                    </m:oMathParaPr>
                    <m:oMath xmlns:m="http://schemas.openxmlformats.org/officeDocument/2006/math">
                      <m:sSub>
                        <m:sSubPr>
                          <m:ctrlPr>
                            <a:rPr lang="en-US" b="0" i="1" smtClean="0">
                              <a:latin typeface="Cambria Math"/>
                            </a:rPr>
                          </m:ctrlPr>
                        </m:sSubPr>
                        <m:e>
                          <m:r>
                            <a:rPr lang="en-US" b="0" i="1" smtClean="0">
                              <a:latin typeface="Cambria Math"/>
                            </a:rPr>
                            <m:t>𝐼</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𝐼</m:t>
                          </m:r>
                        </m:e>
                        <m:sub>
                          <m:r>
                            <a:rPr lang="en-US" b="0" i="1" smtClean="0">
                              <a:latin typeface="Cambria Math"/>
                            </a:rPr>
                            <m:t>2</m:t>
                          </m:r>
                        </m:sub>
                      </m:sSub>
                      <m:r>
                        <a:rPr lang="en-US" b="0" i="1" smtClean="0">
                          <a:latin typeface="Cambria Math"/>
                        </a:rPr>
                        <m:t>=</m:t>
                      </m:r>
                      <m:r>
                        <a:rPr lang="en-US" b="0" i="1" smtClean="0">
                          <a:latin typeface="Cambria Math"/>
                        </a:rPr>
                        <m:t>𝐾</m:t>
                      </m:r>
                      <m:r>
                        <a:rPr lang="en-US" b="0" i="1" smtClean="0">
                          <a:latin typeface="Cambria Math"/>
                        </a:rPr>
                        <m:t>∗</m:t>
                      </m:r>
                      <m:sSub>
                        <m:sSubPr>
                          <m:ctrlPr>
                            <a:rPr lang="en-US" b="0" i="1" smtClean="0">
                              <a:latin typeface="Cambria Math"/>
                            </a:rPr>
                          </m:ctrlPr>
                        </m:sSubPr>
                        <m:e>
                          <m:r>
                            <a:rPr lang="en-US" b="0" i="1" smtClean="0">
                              <a:latin typeface="Cambria Math"/>
                            </a:rPr>
                            <m:t>𝑖</m:t>
                          </m:r>
                        </m:e>
                        <m:sub>
                          <m:r>
                            <a:rPr lang="en-US" b="0" i="1" smtClean="0">
                              <a:latin typeface="Cambria Math"/>
                            </a:rPr>
                            <m:t>1</m:t>
                          </m:r>
                        </m:sub>
                      </m:sSub>
                      <m:r>
                        <a:rPr lang="en-US" b="0" i="1" smtClean="0">
                          <a:latin typeface="Cambria Math"/>
                        </a:rPr>
                        <m:t>−</m:t>
                      </m:r>
                      <m:r>
                        <a:rPr lang="en-US" i="1">
                          <a:latin typeface="Cambria Math"/>
                        </a:rPr>
                        <m:t>𝐾</m:t>
                      </m:r>
                      <m:r>
                        <a:rPr lang="en-US" i="1">
                          <a:latin typeface="Cambria Math"/>
                        </a:rPr>
                        <m:t>∗</m:t>
                      </m:r>
                      <m:sSub>
                        <m:sSubPr>
                          <m:ctrlPr>
                            <a:rPr lang="en-US" i="1">
                              <a:latin typeface="Cambria Math"/>
                            </a:rPr>
                          </m:ctrlPr>
                        </m:sSubPr>
                        <m:e>
                          <m:r>
                            <a:rPr lang="en-US" i="1">
                              <a:latin typeface="Cambria Math"/>
                            </a:rPr>
                            <m:t>𝑖</m:t>
                          </m:r>
                        </m:e>
                        <m:sub>
                          <m:r>
                            <a:rPr lang="en-US" b="0" i="1" smtClean="0">
                              <a:latin typeface="Cambria Math"/>
                            </a:rPr>
                            <m:t>2</m:t>
                          </m:r>
                        </m:sub>
                      </m:sSub>
                      <m:r>
                        <a:rPr lang="en-US" b="0" i="1" smtClean="0">
                          <a:latin typeface="Cambria Math"/>
                        </a:rPr>
                        <m:t>=</m:t>
                      </m:r>
                      <m:r>
                        <a:rPr lang="en-US" i="1">
                          <a:latin typeface="Cambria Math"/>
                        </a:rPr>
                        <m:t>𝐾</m:t>
                      </m:r>
                      <m:d>
                        <m:dPr>
                          <m:ctrlPr>
                            <a:rPr lang="en-US" b="0" i="1" smtClean="0">
                              <a:latin typeface="Cambria Math"/>
                            </a:rPr>
                          </m:ctrlPr>
                        </m:dPr>
                        <m:e>
                          <m:sSub>
                            <m:sSubPr>
                              <m:ctrlPr>
                                <a:rPr lang="en-US" i="1">
                                  <a:latin typeface="Cambria Math"/>
                                </a:rPr>
                              </m:ctrlPr>
                            </m:sSubPr>
                            <m:e>
                              <m:r>
                                <a:rPr lang="en-US" i="1">
                                  <a:latin typeface="Cambria Math"/>
                                </a:rPr>
                                <m:t>𝑖</m:t>
                              </m:r>
                            </m:e>
                            <m:sub>
                              <m:r>
                                <a:rPr lang="en-US" i="1">
                                  <a:latin typeface="Cambria Math"/>
                                </a:rPr>
                                <m:t>1</m:t>
                              </m:r>
                            </m:sub>
                          </m:sSub>
                          <m:r>
                            <a:rPr lang="en-US" b="0" i="1" smtClean="0">
                              <a:latin typeface="Cambria Math"/>
                            </a:rPr>
                            <m:t>−</m:t>
                          </m:r>
                          <m:sSub>
                            <m:sSubPr>
                              <m:ctrlPr>
                                <a:rPr lang="en-US" i="1">
                                  <a:latin typeface="Cambria Math"/>
                                </a:rPr>
                              </m:ctrlPr>
                            </m:sSubPr>
                            <m:e>
                              <m:r>
                                <a:rPr lang="en-US" i="1">
                                  <a:latin typeface="Cambria Math"/>
                                </a:rPr>
                                <m:t>𝑖</m:t>
                              </m:r>
                            </m:e>
                            <m:sub>
                              <m:r>
                                <a:rPr lang="en-US" i="1">
                                  <a:latin typeface="Cambria Math"/>
                                </a:rPr>
                                <m:t>2</m:t>
                              </m:r>
                            </m:sub>
                          </m:sSub>
                        </m:e>
                      </m:d>
                      <m:r>
                        <a:rPr lang="en-US" b="0" i="1" smtClean="0">
                          <a:latin typeface="Cambria Math"/>
                        </a:rPr>
                        <m:t>=160</m:t>
                      </m:r>
                    </m:oMath>
                  </m:oMathPara>
                </a14:m>
                <a:endParaRPr lang="en-US" b="0" dirty="0" smtClean="0"/>
              </a:p>
              <a:p>
                <a:endParaRPr lang="en-US" b="0" dirty="0" smtClean="0"/>
              </a:p>
              <a:p>
                <a:pPr/>
                <a14:m>
                  <m:oMathPara xmlns:m="http://schemas.openxmlformats.org/officeDocument/2006/math">
                    <m:oMathParaPr>
                      <m:jc m:val="left"/>
                    </m:oMathParaPr>
                    <m:oMath xmlns:m="http://schemas.openxmlformats.org/officeDocument/2006/math">
                      <m:r>
                        <a:rPr lang="en-US" b="0" i="1" smtClean="0">
                          <a:latin typeface="Cambria Math"/>
                        </a:rPr>
                        <m:t>𝐾</m:t>
                      </m:r>
                      <m:r>
                        <a:rPr lang="en-US" b="0" i="1" smtClean="0">
                          <a:latin typeface="Cambria Math"/>
                        </a:rPr>
                        <m:t>=</m:t>
                      </m:r>
                      <m:f>
                        <m:fPr>
                          <m:ctrlPr>
                            <a:rPr lang="en-US" b="0" i="1" smtClean="0">
                              <a:latin typeface="Cambria Math"/>
                            </a:rPr>
                          </m:ctrlPr>
                        </m:fPr>
                        <m:num>
                          <m:r>
                            <a:rPr lang="en-US" i="1">
                              <a:latin typeface="Cambria Math"/>
                            </a:rPr>
                            <m:t>160</m:t>
                          </m:r>
                        </m:num>
                        <m:den>
                          <m:r>
                            <a:rPr lang="en-US" i="1">
                              <a:latin typeface="Cambria Math"/>
                            </a:rPr>
                            <m:t>(</m:t>
                          </m:r>
                          <m:sSub>
                            <m:sSubPr>
                              <m:ctrlPr>
                                <a:rPr lang="en-US" i="1">
                                  <a:latin typeface="Cambria Math"/>
                                </a:rPr>
                              </m:ctrlPr>
                            </m:sSubPr>
                            <m:e>
                              <m:r>
                                <a:rPr lang="en-US" i="1">
                                  <a:latin typeface="Cambria Math"/>
                                </a:rPr>
                                <m:t>𝑖</m:t>
                              </m:r>
                            </m:e>
                            <m:sub>
                              <m:r>
                                <a:rPr lang="en-US" i="1">
                                  <a:latin typeface="Cambria Math"/>
                                </a:rPr>
                                <m:t>1</m:t>
                              </m:r>
                            </m:sub>
                          </m:sSub>
                          <m:r>
                            <a:rPr lang="en-US" i="1">
                              <a:latin typeface="Cambria Math"/>
                            </a:rPr>
                            <m:t>−</m:t>
                          </m:r>
                          <m:sSub>
                            <m:sSubPr>
                              <m:ctrlPr>
                                <a:rPr lang="en-US" i="1">
                                  <a:latin typeface="Cambria Math"/>
                                </a:rPr>
                              </m:ctrlPr>
                            </m:sSubPr>
                            <m:e>
                              <m:r>
                                <a:rPr lang="en-US" i="1">
                                  <a:latin typeface="Cambria Math"/>
                                </a:rPr>
                                <m:t>𝑖</m:t>
                              </m:r>
                            </m:e>
                            <m:sub>
                              <m:r>
                                <a:rPr lang="en-US" i="1">
                                  <a:latin typeface="Cambria Math"/>
                                </a:rPr>
                                <m:t>2</m:t>
                              </m:r>
                            </m:sub>
                          </m:sSub>
                          <m:r>
                            <a:rPr lang="en-US" i="1">
                              <a:latin typeface="Cambria Math"/>
                            </a:rPr>
                            <m:t>)</m:t>
                          </m:r>
                        </m:den>
                      </m:f>
                      <m:r>
                        <a:rPr lang="en-US" b="0" i="1" smtClean="0">
                          <a:latin typeface="Cambria Math"/>
                        </a:rPr>
                        <m:t>=</m:t>
                      </m:r>
                      <m:f>
                        <m:fPr>
                          <m:ctrlPr>
                            <a:rPr lang="en-US" b="0" i="1" smtClean="0">
                              <a:latin typeface="Cambria Math"/>
                            </a:rPr>
                          </m:ctrlPr>
                        </m:fPr>
                        <m:num>
                          <m:r>
                            <a:rPr lang="en-US" b="0" i="1" smtClean="0">
                              <a:latin typeface="Cambria Math"/>
                            </a:rPr>
                            <m:t>160</m:t>
                          </m:r>
                        </m:num>
                        <m:den>
                          <m:r>
                            <a:rPr lang="en-US" b="0" i="1" smtClean="0">
                              <a:latin typeface="Cambria Math"/>
                            </a:rPr>
                            <m:t>(16−8)</m:t>
                          </m:r>
                        </m:den>
                      </m:f>
                      <m:r>
                        <a:rPr lang="en-US" b="0" i="1" smtClean="0">
                          <a:latin typeface="Cambria Math"/>
                        </a:rPr>
                        <m:t>=</m:t>
                      </m:r>
                      <m:f>
                        <m:fPr>
                          <m:ctrlPr>
                            <a:rPr lang="en-US" b="0" i="1" smtClean="0">
                              <a:latin typeface="Cambria Math"/>
                            </a:rPr>
                          </m:ctrlPr>
                        </m:fPr>
                        <m:num>
                          <m:r>
                            <a:rPr lang="en-US" b="0" i="1" smtClean="0">
                              <a:latin typeface="Cambria Math"/>
                            </a:rPr>
                            <m:t>160</m:t>
                          </m:r>
                        </m:num>
                        <m:den>
                          <m:r>
                            <a:rPr lang="en-US" b="0" i="1" smtClean="0">
                              <a:latin typeface="Cambria Math"/>
                            </a:rPr>
                            <m:t>8</m:t>
                          </m:r>
                        </m:den>
                      </m:f>
                      <m:r>
                        <a:rPr lang="en-US" b="0" i="1" smtClean="0">
                          <a:latin typeface="Cambria Math"/>
                        </a:rPr>
                        <m:t>=20 </m:t>
                      </m:r>
                      <m:r>
                        <a:rPr lang="ru-RU" b="0" i="1" smtClean="0">
                          <a:latin typeface="Cambria Math"/>
                        </a:rPr>
                        <m:t>симв.</m:t>
                      </m:r>
                    </m:oMath>
                  </m:oMathPara>
                </a14:m>
                <a:endParaRPr lang="ru-RU" b="0" dirty="0" smtClean="0"/>
              </a:p>
              <a:p>
                <a:endParaRPr lang="ru-RU" dirty="0" smtClean="0"/>
              </a:p>
              <a:p>
                <a:r>
                  <a:rPr lang="ru-RU" dirty="0" smtClean="0"/>
                  <a:t>Ответ: 20 символов</a:t>
                </a:r>
                <a:endParaRPr lang="ru-RU" dirty="0"/>
              </a:p>
            </p:txBody>
          </p:sp>
        </mc:Choice>
        <mc:Fallback xmlns="">
          <p:sp>
            <p:nvSpPr>
              <p:cNvPr id="26" name="TextBox 25"/>
              <p:cNvSpPr txBox="1">
                <a:spLocks noRot="1" noChangeAspect="1" noMove="1" noResize="1" noEditPoints="1" noAdjustHandles="1" noChangeArrowheads="1" noChangeShapeType="1" noTextEdit="1"/>
              </p:cNvSpPr>
              <p:nvPr/>
            </p:nvSpPr>
            <p:spPr>
              <a:xfrm>
                <a:off x="2710816" y="2420888"/>
                <a:ext cx="4469073" cy="2323906"/>
              </a:xfrm>
              <a:prstGeom prst="rect">
                <a:avLst/>
              </a:prstGeom>
              <a:blipFill rotWithShape="1">
                <a:blip r:embed="rId10"/>
                <a:stretch>
                  <a:fillRect l="-1228" t="-1312" b="-3412"/>
                </a:stretch>
              </a:blipFill>
            </p:spPr>
            <p:txBody>
              <a:bodyPr/>
              <a:lstStyle/>
              <a:p>
                <a:r>
                  <a:rPr lang="ru-RU">
                    <a:noFill/>
                  </a:rPr>
                  <a:t> </a:t>
                </a:r>
              </a:p>
            </p:txBody>
          </p:sp>
        </mc:Fallback>
      </mc:AlternateContent>
      <p:grpSp>
        <p:nvGrpSpPr>
          <p:cNvPr id="27" name="Группа 26"/>
          <p:cNvGrpSpPr/>
          <p:nvPr/>
        </p:nvGrpSpPr>
        <p:grpSpPr>
          <a:xfrm>
            <a:off x="539552" y="2348880"/>
            <a:ext cx="7712587" cy="3096344"/>
            <a:chOff x="827584" y="1988840"/>
            <a:chExt cx="7424555" cy="3600400"/>
          </a:xfrm>
        </p:grpSpPr>
        <p:sp>
          <p:nvSpPr>
            <p:cNvPr id="28" name="Прямоугольник 27"/>
            <p:cNvSpPr/>
            <p:nvPr/>
          </p:nvSpPr>
          <p:spPr>
            <a:xfrm>
              <a:off x="827584" y="1988840"/>
              <a:ext cx="7424555" cy="360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TextBox 28"/>
            <p:cNvSpPr txBox="1"/>
            <p:nvPr/>
          </p:nvSpPr>
          <p:spPr>
            <a:xfrm>
              <a:off x="5262374" y="2325767"/>
              <a:ext cx="2261953" cy="369332"/>
            </a:xfrm>
            <a:prstGeom prst="rect">
              <a:avLst/>
            </a:prstGeom>
            <a:noFill/>
          </p:spPr>
          <p:txBody>
            <a:bodyPr wrap="square" rtlCol="0">
              <a:spAutoFit/>
            </a:bodyPr>
            <a:lstStyle/>
            <a:p>
              <a:r>
                <a:rPr lang="ru-RU" b="1" dirty="0" smtClean="0">
                  <a:solidFill>
                    <a:schemeClr val="bg2">
                      <a:lumMod val="90000"/>
                    </a:schemeClr>
                  </a:solidFill>
                </a:rPr>
                <a:t>Открыть решение</a:t>
              </a:r>
              <a:endParaRPr lang="ru-RU" b="1" dirty="0">
                <a:solidFill>
                  <a:schemeClr val="bg2">
                    <a:lumMod val="90000"/>
                  </a:schemeClr>
                </a:solidFill>
              </a:endParaRPr>
            </a:p>
          </p:txBody>
        </p:sp>
      </p:grpSp>
    </p:spTree>
    <p:extLst>
      <p:ext uri="{BB962C8B-B14F-4D97-AF65-F5344CB8AC3E}">
        <p14:creationId xmlns:p14="http://schemas.microsoft.com/office/powerpoint/2010/main" val="6884104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27"/>
                                        </p:tgtEl>
                                      </p:cBhvr>
                                    </p:animEffect>
                                    <p:set>
                                      <p:cBhvr>
                                        <p:cTn id="7" dur="1" fill="hold">
                                          <p:stCondLst>
                                            <p:cond delay="9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a:hlinkClick r:id="rId2" action="ppaction://hlinksldjump"/>
          </p:cNvPr>
          <p:cNvSpPr/>
          <p:nvPr/>
        </p:nvSpPr>
        <p:spPr>
          <a:xfrm>
            <a:off x="2411760" y="260648"/>
            <a:ext cx="2304256" cy="438145"/>
          </a:xfrm>
          <a:prstGeom prst="round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8" name="Скругленный прямоугольник 17">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9" name="Скругленный прямоугольник 18">
            <a:hlinkClick r:id="rId4" action="ppaction://hlinksldjump"/>
          </p:cNvPr>
          <p:cNvSpPr/>
          <p:nvPr/>
        </p:nvSpPr>
        <p:spPr>
          <a:xfrm>
            <a:off x="7524327" y="251856"/>
            <a:ext cx="1440161" cy="438145"/>
          </a:xfrm>
          <a:prstGeom prst="roundRect">
            <a:avLst/>
          </a:prstGeom>
          <a:solidFill>
            <a:schemeClr val="accent3">
              <a:lumMod val="20000"/>
              <a:lumOff val="8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20" name="Прямоугольник 19"/>
          <p:cNvSpPr/>
          <p:nvPr/>
        </p:nvSpPr>
        <p:spPr>
          <a:xfrm>
            <a:off x="179512" y="620688"/>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22" name="TextBox 21"/>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2" name="Прямоугольник 1"/>
          <p:cNvSpPr/>
          <p:nvPr/>
        </p:nvSpPr>
        <p:spPr>
          <a:xfrm>
            <a:off x="7528014" y="581636"/>
            <a:ext cx="1436474" cy="6867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323528" y="836712"/>
            <a:ext cx="8496944" cy="504056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hlinkClick r:id="" action="ppaction://hlinkshowjump?jump=previousslide"/>
          </p:cNvPr>
          <p:cNvSpPr/>
          <p:nvPr/>
        </p:nvSpPr>
        <p:spPr>
          <a:xfrm>
            <a:off x="1621643"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11" name="Прямоугольник 10">
            <a:hlinkClick r:id="rId4" action="ppaction://hlinksldjump"/>
          </p:cNvPr>
          <p:cNvSpPr/>
          <p:nvPr/>
        </p:nvSpPr>
        <p:spPr>
          <a:xfrm>
            <a:off x="2372302"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1</a:t>
            </a:r>
            <a:endParaRPr lang="ru-RU" b="1" dirty="0">
              <a:ln>
                <a:solidFill>
                  <a:schemeClr val="tx1">
                    <a:lumMod val="75000"/>
                    <a:lumOff val="25000"/>
                  </a:schemeClr>
                </a:solidFill>
              </a:ln>
            </a:endParaRPr>
          </a:p>
        </p:txBody>
      </p:sp>
      <p:sp>
        <p:nvSpPr>
          <p:cNvPr id="12" name="Прямоугольник 11">
            <a:hlinkClick r:id="rId5" action="ppaction://hlinksldjump"/>
          </p:cNvPr>
          <p:cNvSpPr/>
          <p:nvPr/>
        </p:nvSpPr>
        <p:spPr>
          <a:xfrm>
            <a:off x="3122961"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2</a:t>
            </a:r>
          </a:p>
        </p:txBody>
      </p:sp>
      <p:sp>
        <p:nvSpPr>
          <p:cNvPr id="13" name="Прямоугольник 12">
            <a:hlinkClick r:id="rId6" action="ppaction://hlinksldjump"/>
          </p:cNvPr>
          <p:cNvSpPr/>
          <p:nvPr/>
        </p:nvSpPr>
        <p:spPr>
          <a:xfrm>
            <a:off x="3873620"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3</a:t>
            </a:r>
          </a:p>
        </p:txBody>
      </p:sp>
      <p:sp>
        <p:nvSpPr>
          <p:cNvPr id="14" name="Прямоугольник 13">
            <a:hlinkClick r:id="rId7" action="ppaction://hlinksldjump"/>
          </p:cNvPr>
          <p:cNvSpPr/>
          <p:nvPr/>
        </p:nvSpPr>
        <p:spPr>
          <a:xfrm>
            <a:off x="4624279"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4</a:t>
            </a:r>
            <a:endParaRPr lang="ru-RU" b="1" dirty="0">
              <a:ln>
                <a:solidFill>
                  <a:schemeClr val="tx1">
                    <a:lumMod val="75000"/>
                    <a:lumOff val="25000"/>
                  </a:schemeClr>
                </a:solidFill>
              </a:ln>
            </a:endParaRPr>
          </a:p>
        </p:txBody>
      </p:sp>
      <p:sp>
        <p:nvSpPr>
          <p:cNvPr id="15" name="Прямоугольник 14">
            <a:hlinkClick r:id="rId8" action="ppaction://hlinksldjump"/>
          </p:cNvPr>
          <p:cNvSpPr/>
          <p:nvPr/>
        </p:nvSpPr>
        <p:spPr>
          <a:xfrm>
            <a:off x="5374938" y="6064149"/>
            <a:ext cx="432048" cy="432048"/>
          </a:xfrm>
          <a:prstGeom prst="rect">
            <a:avLst/>
          </a:prstGeom>
          <a:solidFill>
            <a:srgbClr val="C8666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5</a:t>
            </a:r>
            <a:endParaRPr lang="ru-RU" b="1" dirty="0">
              <a:ln>
                <a:solidFill>
                  <a:schemeClr val="tx1">
                    <a:lumMod val="75000"/>
                    <a:lumOff val="25000"/>
                  </a:schemeClr>
                </a:solidFill>
              </a:ln>
            </a:endParaRPr>
          </a:p>
        </p:txBody>
      </p:sp>
      <p:sp>
        <p:nvSpPr>
          <p:cNvPr id="16" name="Прямоугольник 15">
            <a:hlinkClick r:id="rId9" action="ppaction://hlinksldjump"/>
          </p:cNvPr>
          <p:cNvSpPr/>
          <p:nvPr/>
        </p:nvSpPr>
        <p:spPr>
          <a:xfrm>
            <a:off x="6125597"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6</a:t>
            </a:r>
          </a:p>
        </p:txBody>
      </p:sp>
      <p:sp>
        <p:nvSpPr>
          <p:cNvPr id="23" name="Прямоугольник 22">
            <a:hlinkClick r:id="" action="ppaction://hlinkshowjump?jump=nextslide"/>
          </p:cNvPr>
          <p:cNvSpPr/>
          <p:nvPr/>
        </p:nvSpPr>
        <p:spPr>
          <a:xfrm>
            <a:off x="6876256"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24" name="Равнобедренный треугольник 23"/>
          <p:cNvSpPr/>
          <p:nvPr/>
        </p:nvSpPr>
        <p:spPr>
          <a:xfrm rot="5400000">
            <a:off x="6997215" y="6203219"/>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Равнобедренный треугольник 24">
            <a:hlinkClick r:id="" action="ppaction://hlinkshowjump?jump=previousslide"/>
          </p:cNvPr>
          <p:cNvSpPr/>
          <p:nvPr/>
        </p:nvSpPr>
        <p:spPr>
          <a:xfrm rot="16200000" flipH="1">
            <a:off x="1730039" y="6203220"/>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908720"/>
            <a:ext cx="8352928" cy="1200329"/>
          </a:xfrm>
          <a:prstGeom prst="rect">
            <a:avLst/>
          </a:prstGeom>
          <a:noFill/>
        </p:spPr>
        <p:txBody>
          <a:bodyPr wrap="square" rtlCol="0">
            <a:spAutoFit/>
          </a:bodyPr>
          <a:lstStyle/>
          <a:p>
            <a:pPr lvl="0"/>
            <a:r>
              <a:rPr lang="ru-RU" dirty="0" smtClean="0"/>
              <a:t>5. Для </a:t>
            </a:r>
            <a:r>
              <a:rPr lang="ru-RU" dirty="0"/>
              <a:t>передачи секретного сообщения используется код, состоящий из заглавных латинских букв и цифр (всего используется 36 различных символов). При этом все символы кодируются одним и тем же (минимально возможным) количеством бит. Определите информационный объем сообщения длиной в 160 символов. </a:t>
            </a:r>
          </a:p>
        </p:txBody>
      </p:sp>
      <mc:AlternateContent xmlns:mc="http://schemas.openxmlformats.org/markup-compatibility/2006" xmlns:a14="http://schemas.microsoft.com/office/drawing/2010/main">
        <mc:Choice Requires="a14">
          <p:sp>
            <p:nvSpPr>
              <p:cNvPr id="29" name="TextBox 28"/>
              <p:cNvSpPr txBox="1"/>
              <p:nvPr/>
            </p:nvSpPr>
            <p:spPr>
              <a:xfrm>
                <a:off x="683568" y="2635737"/>
                <a:ext cx="2232248" cy="1754326"/>
              </a:xfrm>
              <a:prstGeom prst="rect">
                <a:avLst/>
              </a:prstGeom>
              <a:noFill/>
            </p:spPr>
            <p:txBody>
              <a:bodyPr wrap="square" rtlCol="0">
                <a:spAutoFit/>
              </a:bodyPr>
              <a:lstStyle/>
              <a:p>
                <a:r>
                  <a:rPr lang="ru-RU" dirty="0" smtClean="0"/>
                  <a:t>Дано:</a:t>
                </a:r>
              </a:p>
              <a:p>
                <a:endParaRPr lang="ru-RU" dirty="0"/>
              </a:p>
              <a:p>
                <a:r>
                  <a:rPr lang="en-US" dirty="0" smtClean="0"/>
                  <a:t>N = </a:t>
                </a:r>
                <a:r>
                  <a:rPr lang="ru-RU" dirty="0" smtClean="0"/>
                  <a:t>36</a:t>
                </a:r>
                <a:endParaRPr lang="en-US" dirty="0" smtClean="0"/>
              </a:p>
              <a:p>
                <a:endParaRPr lang="en-US" dirty="0"/>
              </a:p>
              <a:p>
                <a:pPr/>
                <a14:m>
                  <m:oMathPara xmlns:m="http://schemas.openxmlformats.org/officeDocument/2006/math">
                    <m:oMathParaPr>
                      <m:jc m:val="left"/>
                    </m:oMathParaPr>
                    <m:oMath xmlns:m="http://schemas.openxmlformats.org/officeDocument/2006/math">
                      <m:r>
                        <a:rPr lang="en-US" i="1" dirty="0" smtClean="0">
                          <a:latin typeface="Cambria Math"/>
                        </a:rPr>
                        <m:t>𝐾</m:t>
                      </m:r>
                      <m:r>
                        <a:rPr lang="en-US" i="1" dirty="0" smtClean="0">
                          <a:latin typeface="Cambria Math"/>
                        </a:rPr>
                        <m:t> =160</m:t>
                      </m:r>
                    </m:oMath>
                  </m:oMathPara>
                </a14:m>
                <a:endParaRPr lang="en-US" dirty="0" smtClean="0"/>
              </a:p>
              <a:p>
                <a:r>
                  <a:rPr lang="ru-RU" dirty="0" smtClean="0"/>
                  <a:t>Найти: </a:t>
                </a:r>
                <a:r>
                  <a:rPr lang="en-US" dirty="0" smtClean="0"/>
                  <a:t>I</a:t>
                </a:r>
                <a:endParaRPr lang="ru-RU" dirty="0"/>
              </a:p>
            </p:txBody>
          </p:sp>
        </mc:Choice>
        <mc:Fallback xmlns="">
          <p:sp>
            <p:nvSpPr>
              <p:cNvPr id="29" name="TextBox 28"/>
              <p:cNvSpPr txBox="1">
                <a:spLocks noRot="1" noChangeAspect="1" noMove="1" noResize="1" noEditPoints="1" noAdjustHandles="1" noChangeArrowheads="1" noChangeShapeType="1" noTextEdit="1"/>
              </p:cNvSpPr>
              <p:nvPr/>
            </p:nvSpPr>
            <p:spPr>
              <a:xfrm>
                <a:off x="683568" y="2635737"/>
                <a:ext cx="2232248" cy="1754326"/>
              </a:xfrm>
              <a:prstGeom prst="rect">
                <a:avLst/>
              </a:prstGeom>
              <a:blipFill rotWithShape="1">
                <a:blip r:embed="rId10"/>
                <a:stretch>
                  <a:fillRect l="-2186" t="-1736" b="-4514"/>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3338985" y="2564904"/>
                <a:ext cx="4761407" cy="2585323"/>
              </a:xfrm>
              <a:prstGeom prst="rect">
                <a:avLst/>
              </a:prstGeom>
              <a:noFill/>
            </p:spPr>
            <p:txBody>
              <a:bodyPr wrap="square" rtlCol="0">
                <a:spAutoFit/>
              </a:bodyPr>
              <a:lstStyle/>
              <a:p>
                <a:r>
                  <a:rPr lang="ru-RU" b="1" dirty="0" smtClean="0"/>
                  <a:t>Решение:</a:t>
                </a:r>
                <a:r>
                  <a:rPr lang="ru-RU" dirty="0"/>
                  <a:t/>
                </a:r>
                <a:br>
                  <a:rPr lang="ru-RU" dirty="0"/>
                </a:br>
                <a:r>
                  <a:rPr lang="ru-RU" dirty="0"/>
                  <a:t>1. Найдём информационный вес (</a:t>
                </a:r>
                <a:r>
                  <a:rPr lang="en-US" dirty="0" err="1"/>
                  <a:t>i</a:t>
                </a:r>
                <a:r>
                  <a:rPr lang="ru-RU" dirty="0"/>
                  <a:t>) символа такого алфавита в битах из </a:t>
                </a:r>
                <a:r>
                  <a:rPr lang="ru-RU" dirty="0" smtClean="0"/>
                  <a:t>формулы</a:t>
                </a:r>
                <a:br>
                  <a:rPr lang="ru-RU" dirty="0" smtClean="0"/>
                </a:br>
                <a:r>
                  <a:rPr lang="ru-RU" dirty="0" smtClean="0"/>
                  <a:t>      36= </a:t>
                </a:r>
                <a:r>
                  <a:rPr lang="ru-RU" dirty="0"/>
                  <a:t>2</a:t>
                </a:r>
                <a:r>
                  <a:rPr lang="en-US" baseline="30000" dirty="0" err="1"/>
                  <a:t>i</a:t>
                </a:r>
                <a:r>
                  <a:rPr lang="ru-RU" baseline="30000" dirty="0"/>
                  <a:t> </a:t>
                </a:r>
                <a:r>
                  <a:rPr lang="en-US" baseline="30000" dirty="0" smtClean="0"/>
                  <a:t>            </a:t>
                </a:r>
                <a:r>
                  <a:rPr lang="ru-RU" dirty="0" smtClean="0"/>
                  <a:t>2</a:t>
                </a:r>
                <a:r>
                  <a:rPr lang="en-US" baseline="30000" dirty="0" smtClean="0"/>
                  <a:t>5</a:t>
                </a:r>
                <a:r>
                  <a:rPr lang="en-US" dirty="0" smtClean="0"/>
                  <a:t> = </a:t>
                </a:r>
                <a:r>
                  <a:rPr lang="ru-RU" dirty="0" smtClean="0"/>
                  <a:t>32</a:t>
                </a:r>
                <a:r>
                  <a:rPr lang="en-US" dirty="0" smtClean="0"/>
                  <a:t>&lt;36&lt;64 = </a:t>
                </a:r>
                <a:r>
                  <a:rPr lang="ru-RU" dirty="0" smtClean="0"/>
                  <a:t> 2</a:t>
                </a:r>
                <a:r>
                  <a:rPr lang="en-US" baseline="30000" dirty="0" smtClean="0"/>
                  <a:t>6</a:t>
                </a:r>
                <a:r>
                  <a:rPr lang="en-US" dirty="0" smtClean="0"/>
                  <a:t> </a:t>
                </a:r>
                <a:r>
                  <a:rPr lang="ru-RU" dirty="0" smtClean="0"/>
                  <a:t>          </a:t>
                </a:r>
                <a:r>
                  <a:rPr lang="en-US" dirty="0" err="1" smtClean="0"/>
                  <a:t>i</a:t>
                </a:r>
                <a:r>
                  <a:rPr lang="ru-RU" dirty="0" smtClean="0"/>
                  <a:t> </a:t>
                </a:r>
                <a:r>
                  <a:rPr lang="ru-RU" dirty="0"/>
                  <a:t>= 6 </a:t>
                </a:r>
                <a:r>
                  <a:rPr lang="ru-RU" dirty="0" smtClean="0"/>
                  <a:t>бит</a:t>
                </a:r>
                <a:endParaRPr lang="en-US" dirty="0" smtClean="0"/>
              </a:p>
              <a:p>
                <a:r>
                  <a:rPr lang="ru-RU" dirty="0"/>
                  <a:t/>
                </a:r>
                <a:br>
                  <a:rPr lang="ru-RU" dirty="0"/>
                </a:br>
                <a:r>
                  <a:rPr lang="ru-RU" dirty="0"/>
                  <a:t>2. </a:t>
                </a:r>
                <a:r>
                  <a:rPr lang="ru-RU" dirty="0" smtClean="0"/>
                  <a:t>Информационный </a:t>
                </a:r>
                <a:r>
                  <a:rPr lang="ru-RU" dirty="0"/>
                  <a:t>объём равен </a:t>
                </a:r>
                <a:r>
                  <a:rPr lang="en-US" dirty="0" smtClean="0"/>
                  <a:t> </a:t>
                </a:r>
                <a14:m>
                  <m:oMath xmlns:m="http://schemas.openxmlformats.org/officeDocument/2006/math">
                    <m:r>
                      <m:rPr>
                        <m:sty m:val="p"/>
                      </m:rPr>
                      <a:rPr lang="en-US" b="0" i="0" smtClean="0">
                        <a:latin typeface="Cambria Math"/>
                      </a:rPr>
                      <m:t>K</m:t>
                    </m:r>
                    <m:r>
                      <a:rPr lang="en-US" b="0" i="1" smtClean="0">
                        <a:latin typeface="Cambria Math"/>
                      </a:rPr>
                      <m:t>∗</m:t>
                    </m:r>
                    <m:r>
                      <a:rPr lang="en-US" b="0" i="1" smtClean="0">
                        <a:latin typeface="Cambria Math"/>
                      </a:rPr>
                      <m:t>𝑖</m:t>
                    </m:r>
                  </m:oMath>
                </a14:m>
                <a:r>
                  <a:rPr lang="ru-RU" dirty="0" smtClean="0"/>
                  <a:t/>
                </a:r>
                <a:br>
                  <a:rPr lang="ru-RU" dirty="0" smtClean="0"/>
                </a:br>
                <a:r>
                  <a:rPr lang="ru-RU" dirty="0" smtClean="0"/>
                  <a:t>6 </a:t>
                </a:r>
                <a:r>
                  <a:rPr lang="ru-RU" dirty="0"/>
                  <a:t>х </a:t>
                </a:r>
                <a:r>
                  <a:rPr lang="en-US" dirty="0" smtClean="0"/>
                  <a:t>160</a:t>
                </a:r>
                <a:r>
                  <a:rPr lang="ru-RU" dirty="0" smtClean="0"/>
                  <a:t> </a:t>
                </a:r>
                <a:r>
                  <a:rPr lang="ru-RU" dirty="0"/>
                  <a:t>= </a:t>
                </a:r>
                <a:r>
                  <a:rPr lang="en-US" dirty="0" smtClean="0"/>
                  <a:t>960</a:t>
                </a:r>
                <a:r>
                  <a:rPr lang="ru-RU" dirty="0" smtClean="0"/>
                  <a:t>бит </a:t>
                </a:r>
                <a:r>
                  <a:rPr lang="ru-RU" dirty="0"/>
                  <a:t>= </a:t>
                </a:r>
                <a:r>
                  <a:rPr lang="en-US" dirty="0" smtClean="0"/>
                  <a:t>960</a:t>
                </a:r>
                <a:r>
                  <a:rPr lang="ru-RU" dirty="0" smtClean="0"/>
                  <a:t>: </a:t>
                </a:r>
                <a:r>
                  <a:rPr lang="ru-RU" dirty="0"/>
                  <a:t>8 байт = </a:t>
                </a:r>
                <a:r>
                  <a:rPr lang="en-US" b="1" dirty="0" smtClean="0"/>
                  <a:t>12</a:t>
                </a:r>
                <a:r>
                  <a:rPr lang="ru-RU" b="1" dirty="0" smtClean="0"/>
                  <a:t>0 байт </a:t>
                </a:r>
                <a:endParaRPr lang="en-US" b="1" dirty="0" smtClean="0"/>
              </a:p>
              <a:p>
                <a:endParaRPr lang="ru-RU" dirty="0"/>
              </a:p>
              <a:p>
                <a:endParaRPr lang="ru-RU" dirty="0"/>
              </a:p>
            </p:txBody>
          </p:sp>
        </mc:Choice>
        <mc:Fallback xmlns="">
          <p:sp>
            <p:nvSpPr>
              <p:cNvPr id="30" name="TextBox 29"/>
              <p:cNvSpPr txBox="1">
                <a:spLocks noRot="1" noChangeAspect="1" noMove="1" noResize="1" noEditPoints="1" noAdjustHandles="1" noChangeArrowheads="1" noChangeShapeType="1" noTextEdit="1"/>
              </p:cNvSpPr>
              <p:nvPr/>
            </p:nvSpPr>
            <p:spPr>
              <a:xfrm>
                <a:off x="3338985" y="2564904"/>
                <a:ext cx="4761407" cy="2585323"/>
              </a:xfrm>
              <a:prstGeom prst="rect">
                <a:avLst/>
              </a:prstGeom>
              <a:blipFill rotWithShape="1">
                <a:blip r:embed="rId11"/>
                <a:stretch>
                  <a:fillRect l="-1152" t="-1179"/>
                </a:stretch>
              </a:blipFill>
            </p:spPr>
            <p:txBody>
              <a:bodyPr/>
              <a:lstStyle/>
              <a:p>
                <a:r>
                  <a:rPr lang="ru-RU">
                    <a:noFill/>
                  </a:rPr>
                  <a:t> </a:t>
                </a:r>
              </a:p>
            </p:txBody>
          </p:sp>
        </mc:Fallback>
      </mc:AlternateContent>
      <p:cxnSp>
        <p:nvCxnSpPr>
          <p:cNvPr id="31" name="Прямая соединительная линия 30"/>
          <p:cNvCxnSpPr/>
          <p:nvPr/>
        </p:nvCxnSpPr>
        <p:spPr>
          <a:xfrm>
            <a:off x="2915816" y="2564904"/>
            <a:ext cx="0" cy="2585323"/>
          </a:xfrm>
          <a:prstGeom prst="line">
            <a:avLst/>
          </a:prstGeom>
        </p:spPr>
        <p:style>
          <a:lnRef idx="1">
            <a:schemeClr val="dk1"/>
          </a:lnRef>
          <a:fillRef idx="0">
            <a:schemeClr val="dk1"/>
          </a:fillRef>
          <a:effectRef idx="0">
            <a:schemeClr val="dk1"/>
          </a:effectRef>
          <a:fontRef idx="minor">
            <a:schemeClr val="tx1"/>
          </a:fontRef>
        </p:style>
      </p:cxnSp>
      <p:grpSp>
        <p:nvGrpSpPr>
          <p:cNvPr id="32" name="Группа 31"/>
          <p:cNvGrpSpPr/>
          <p:nvPr/>
        </p:nvGrpSpPr>
        <p:grpSpPr>
          <a:xfrm>
            <a:off x="539552" y="2348880"/>
            <a:ext cx="7712587" cy="3096344"/>
            <a:chOff x="827584" y="1988840"/>
            <a:chExt cx="7424555" cy="3600400"/>
          </a:xfrm>
        </p:grpSpPr>
        <p:sp>
          <p:nvSpPr>
            <p:cNvPr id="33" name="Прямоугольник 32"/>
            <p:cNvSpPr/>
            <p:nvPr/>
          </p:nvSpPr>
          <p:spPr>
            <a:xfrm>
              <a:off x="827584" y="1988840"/>
              <a:ext cx="7424555" cy="360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TextBox 33"/>
            <p:cNvSpPr txBox="1"/>
            <p:nvPr/>
          </p:nvSpPr>
          <p:spPr>
            <a:xfrm>
              <a:off x="5262374" y="2325767"/>
              <a:ext cx="2261953" cy="369332"/>
            </a:xfrm>
            <a:prstGeom prst="rect">
              <a:avLst/>
            </a:prstGeom>
            <a:noFill/>
          </p:spPr>
          <p:txBody>
            <a:bodyPr wrap="square" rtlCol="0">
              <a:spAutoFit/>
            </a:bodyPr>
            <a:lstStyle/>
            <a:p>
              <a:r>
                <a:rPr lang="ru-RU" b="1" dirty="0" smtClean="0">
                  <a:solidFill>
                    <a:schemeClr val="bg2">
                      <a:lumMod val="90000"/>
                    </a:schemeClr>
                  </a:solidFill>
                </a:rPr>
                <a:t>Открыть решение</a:t>
              </a:r>
              <a:endParaRPr lang="ru-RU" b="1" dirty="0">
                <a:solidFill>
                  <a:schemeClr val="bg2">
                    <a:lumMod val="90000"/>
                  </a:schemeClr>
                </a:solidFill>
              </a:endParaRPr>
            </a:p>
          </p:txBody>
        </p:sp>
      </p:grpSp>
    </p:spTree>
    <p:extLst>
      <p:ext uri="{BB962C8B-B14F-4D97-AF65-F5344CB8AC3E}">
        <p14:creationId xmlns:p14="http://schemas.microsoft.com/office/powerpoint/2010/main" val="6884104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32"/>
                                        </p:tgtEl>
                                      </p:cBhvr>
                                    </p:animEffect>
                                    <p:set>
                                      <p:cBhvr>
                                        <p:cTn id="7" dur="1" fill="hold">
                                          <p:stCondLst>
                                            <p:cond delay="9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a:hlinkClick r:id="rId2" action="ppaction://hlinksldjump"/>
          </p:cNvPr>
          <p:cNvSpPr/>
          <p:nvPr/>
        </p:nvSpPr>
        <p:spPr>
          <a:xfrm>
            <a:off x="2411760" y="260648"/>
            <a:ext cx="2304256" cy="438145"/>
          </a:xfrm>
          <a:prstGeom prst="round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8" name="Скругленный прямоугольник 17">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9" name="Скругленный прямоугольник 18">
            <a:hlinkClick r:id="rId4" action="ppaction://hlinksldjump"/>
          </p:cNvPr>
          <p:cNvSpPr/>
          <p:nvPr/>
        </p:nvSpPr>
        <p:spPr>
          <a:xfrm>
            <a:off x="7524327" y="251856"/>
            <a:ext cx="1440161" cy="438145"/>
          </a:xfrm>
          <a:prstGeom prst="roundRect">
            <a:avLst/>
          </a:prstGeom>
          <a:solidFill>
            <a:schemeClr val="accent3">
              <a:lumMod val="20000"/>
              <a:lumOff val="8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20" name="Прямоугольник 19"/>
          <p:cNvSpPr/>
          <p:nvPr/>
        </p:nvSpPr>
        <p:spPr>
          <a:xfrm>
            <a:off x="179512" y="620688"/>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22" name="TextBox 21"/>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2" name="Прямоугольник 1"/>
          <p:cNvSpPr/>
          <p:nvPr/>
        </p:nvSpPr>
        <p:spPr>
          <a:xfrm>
            <a:off x="7528014" y="581636"/>
            <a:ext cx="1436474" cy="6867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323528" y="836712"/>
            <a:ext cx="8496944" cy="504056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hlinkClick r:id="" action="ppaction://hlinkshowjump?jump=previousslide"/>
          </p:cNvPr>
          <p:cNvSpPr/>
          <p:nvPr/>
        </p:nvSpPr>
        <p:spPr>
          <a:xfrm>
            <a:off x="1621643"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11" name="Прямоугольник 10">
            <a:hlinkClick r:id="rId4" action="ppaction://hlinksldjump"/>
          </p:cNvPr>
          <p:cNvSpPr/>
          <p:nvPr/>
        </p:nvSpPr>
        <p:spPr>
          <a:xfrm>
            <a:off x="2372302"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1</a:t>
            </a:r>
            <a:endParaRPr lang="ru-RU" b="1" dirty="0">
              <a:ln>
                <a:solidFill>
                  <a:schemeClr val="tx1">
                    <a:lumMod val="75000"/>
                    <a:lumOff val="25000"/>
                  </a:schemeClr>
                </a:solidFill>
              </a:ln>
            </a:endParaRPr>
          </a:p>
        </p:txBody>
      </p:sp>
      <p:sp>
        <p:nvSpPr>
          <p:cNvPr id="12" name="Прямоугольник 11">
            <a:hlinkClick r:id="rId5" action="ppaction://hlinksldjump"/>
          </p:cNvPr>
          <p:cNvSpPr/>
          <p:nvPr/>
        </p:nvSpPr>
        <p:spPr>
          <a:xfrm>
            <a:off x="3122961"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2</a:t>
            </a:r>
          </a:p>
        </p:txBody>
      </p:sp>
      <p:sp>
        <p:nvSpPr>
          <p:cNvPr id="13" name="Прямоугольник 12">
            <a:hlinkClick r:id="rId6" action="ppaction://hlinksldjump"/>
          </p:cNvPr>
          <p:cNvSpPr/>
          <p:nvPr/>
        </p:nvSpPr>
        <p:spPr>
          <a:xfrm>
            <a:off x="3873620"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3</a:t>
            </a:r>
          </a:p>
        </p:txBody>
      </p:sp>
      <p:sp>
        <p:nvSpPr>
          <p:cNvPr id="14" name="Прямоугольник 13">
            <a:hlinkClick r:id="rId7" action="ppaction://hlinksldjump"/>
          </p:cNvPr>
          <p:cNvSpPr/>
          <p:nvPr/>
        </p:nvSpPr>
        <p:spPr>
          <a:xfrm>
            <a:off x="4624279"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4</a:t>
            </a:r>
            <a:endParaRPr lang="ru-RU" b="1" dirty="0">
              <a:ln>
                <a:solidFill>
                  <a:schemeClr val="tx1">
                    <a:lumMod val="75000"/>
                    <a:lumOff val="25000"/>
                  </a:schemeClr>
                </a:solidFill>
              </a:ln>
            </a:endParaRPr>
          </a:p>
        </p:txBody>
      </p:sp>
      <p:sp>
        <p:nvSpPr>
          <p:cNvPr id="15" name="Прямоугольник 14">
            <a:hlinkClick r:id="rId8" action="ppaction://hlinksldjump"/>
          </p:cNvPr>
          <p:cNvSpPr/>
          <p:nvPr/>
        </p:nvSpPr>
        <p:spPr>
          <a:xfrm>
            <a:off x="5374938"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5</a:t>
            </a:r>
            <a:endParaRPr lang="ru-RU" b="1" dirty="0">
              <a:ln>
                <a:solidFill>
                  <a:schemeClr val="tx1">
                    <a:lumMod val="75000"/>
                    <a:lumOff val="25000"/>
                  </a:schemeClr>
                </a:solidFill>
              </a:ln>
            </a:endParaRPr>
          </a:p>
        </p:txBody>
      </p:sp>
      <p:sp>
        <p:nvSpPr>
          <p:cNvPr id="16" name="Прямоугольник 15">
            <a:hlinkClick r:id="rId9" action="ppaction://hlinksldjump"/>
          </p:cNvPr>
          <p:cNvSpPr/>
          <p:nvPr/>
        </p:nvSpPr>
        <p:spPr>
          <a:xfrm>
            <a:off x="6125597" y="6064149"/>
            <a:ext cx="432048" cy="432048"/>
          </a:xfrm>
          <a:prstGeom prst="rect">
            <a:avLst/>
          </a:prstGeom>
          <a:solidFill>
            <a:srgbClr val="C8666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6</a:t>
            </a:r>
          </a:p>
        </p:txBody>
      </p:sp>
      <p:sp>
        <p:nvSpPr>
          <p:cNvPr id="25" name="Равнобедренный треугольник 24">
            <a:hlinkClick r:id="" action="ppaction://hlinkshowjump?jump=previousslide"/>
          </p:cNvPr>
          <p:cNvSpPr/>
          <p:nvPr/>
        </p:nvSpPr>
        <p:spPr>
          <a:xfrm rot="16200000" flipH="1">
            <a:off x="1730039" y="6203220"/>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467544" y="980728"/>
            <a:ext cx="8208912" cy="1477328"/>
          </a:xfrm>
          <a:prstGeom prst="rect">
            <a:avLst/>
          </a:prstGeom>
          <a:noFill/>
        </p:spPr>
        <p:txBody>
          <a:bodyPr wrap="square" rtlCol="0">
            <a:spAutoFit/>
          </a:bodyPr>
          <a:lstStyle/>
          <a:p>
            <a:r>
              <a:rPr lang="en-US" dirty="0" smtClean="0"/>
              <a:t>6. </a:t>
            </a:r>
            <a:r>
              <a:rPr lang="ru-RU" dirty="0" smtClean="0"/>
              <a:t>Метеорологическая </a:t>
            </a:r>
            <a:r>
              <a:rPr lang="ru-RU" dirty="0"/>
              <a:t>станция ведет наблюдение за атмосферным давлением. Результатом одного измерения является целое число, принимающее значение от 720 до 780 мм ртутного столба, которое записывается при помощи минимально возможного количества бит. Станция сделала 80 измерений, Определите информационный объем результатов наблюдений.</a:t>
            </a:r>
          </a:p>
        </p:txBody>
      </p:sp>
      <p:sp>
        <p:nvSpPr>
          <p:cNvPr id="4" name="TextBox 3"/>
          <p:cNvSpPr txBox="1"/>
          <p:nvPr/>
        </p:nvSpPr>
        <p:spPr>
          <a:xfrm>
            <a:off x="575556" y="2636912"/>
            <a:ext cx="7992888" cy="2554545"/>
          </a:xfrm>
          <a:prstGeom prst="rect">
            <a:avLst/>
          </a:prstGeom>
          <a:noFill/>
        </p:spPr>
        <p:txBody>
          <a:bodyPr wrap="square" rtlCol="0">
            <a:spAutoFit/>
          </a:bodyPr>
          <a:lstStyle/>
          <a:p>
            <a:r>
              <a:rPr lang="ru-RU" sz="2000" dirty="0" smtClean="0">
                <a:solidFill>
                  <a:schemeClr val="tx2">
                    <a:lumMod val="75000"/>
                  </a:schemeClr>
                </a:solidFill>
              </a:rPr>
              <a:t>Решение: </a:t>
            </a:r>
          </a:p>
          <a:p>
            <a:r>
              <a:rPr lang="ru-RU" sz="2000" dirty="0" smtClean="0">
                <a:solidFill>
                  <a:schemeClr val="tx2">
                    <a:lumMod val="75000"/>
                  </a:schemeClr>
                </a:solidFill>
              </a:rPr>
              <a:t>1. Определим </a:t>
            </a:r>
            <a:r>
              <a:rPr lang="ru-RU" sz="2000" dirty="0">
                <a:solidFill>
                  <a:schemeClr val="tx2">
                    <a:lumMod val="75000"/>
                  </a:schemeClr>
                </a:solidFill>
              </a:rPr>
              <a:t>количество значений, которое надо закодировать. </a:t>
            </a:r>
            <a:r>
              <a:rPr lang="ru-RU" sz="2000" dirty="0" smtClean="0">
                <a:solidFill>
                  <a:schemeClr val="tx2">
                    <a:lumMod val="75000"/>
                  </a:schemeClr>
                </a:solidFill>
              </a:rPr>
              <a:t/>
            </a:r>
            <a:br>
              <a:rPr lang="ru-RU" sz="2000" dirty="0" smtClean="0">
                <a:solidFill>
                  <a:schemeClr val="tx2">
                    <a:lumMod val="75000"/>
                  </a:schemeClr>
                </a:solidFill>
              </a:rPr>
            </a:br>
            <a:r>
              <a:rPr lang="ru-RU" sz="2000" dirty="0" smtClean="0">
                <a:solidFill>
                  <a:schemeClr val="tx2">
                    <a:lumMod val="75000"/>
                  </a:schemeClr>
                </a:solidFill>
              </a:rPr>
              <a:t>Это </a:t>
            </a:r>
            <a:r>
              <a:rPr lang="ru-RU" sz="2000" dirty="0">
                <a:solidFill>
                  <a:schemeClr val="tx2">
                    <a:lumMod val="75000"/>
                  </a:schemeClr>
                </a:solidFill>
              </a:rPr>
              <a:t>61 значение. </a:t>
            </a:r>
            <a:r>
              <a:rPr lang="ru-RU" sz="2000" dirty="0" smtClean="0">
                <a:solidFill>
                  <a:schemeClr val="tx2">
                    <a:lumMod val="75000"/>
                  </a:schemeClr>
                </a:solidFill>
              </a:rPr>
              <a:t>780 </a:t>
            </a:r>
            <a:r>
              <a:rPr lang="ru-RU" sz="2000" dirty="0">
                <a:solidFill>
                  <a:schemeClr val="tx2">
                    <a:lumMod val="75000"/>
                  </a:schemeClr>
                </a:solidFill>
              </a:rPr>
              <a:t>- 720 + 1 = </a:t>
            </a:r>
            <a:r>
              <a:rPr lang="ru-RU" sz="2000" dirty="0" smtClean="0">
                <a:solidFill>
                  <a:schemeClr val="tx2">
                    <a:lumMod val="75000"/>
                  </a:schemeClr>
                </a:solidFill>
              </a:rPr>
              <a:t>61</a:t>
            </a:r>
            <a:r>
              <a:rPr lang="ru-RU" sz="2000" dirty="0">
                <a:solidFill>
                  <a:schemeClr val="tx2">
                    <a:lumMod val="75000"/>
                  </a:schemeClr>
                </a:solidFill>
              </a:rPr>
              <a:t/>
            </a:r>
            <a:br>
              <a:rPr lang="ru-RU" sz="2000" dirty="0">
                <a:solidFill>
                  <a:schemeClr val="tx2">
                    <a:lumMod val="75000"/>
                  </a:schemeClr>
                </a:solidFill>
              </a:rPr>
            </a:br>
            <a:r>
              <a:rPr lang="ru-RU" sz="2000" dirty="0">
                <a:solidFill>
                  <a:schemeClr val="tx2">
                    <a:lumMod val="75000"/>
                  </a:schemeClr>
                </a:solidFill>
              </a:rPr>
              <a:t>Полученное число - это </a:t>
            </a:r>
            <a:r>
              <a:rPr lang="ru-RU" sz="2000" dirty="0" smtClean="0">
                <a:solidFill>
                  <a:schemeClr val="tx2">
                    <a:lumMod val="75000"/>
                  </a:schemeClr>
                </a:solidFill>
              </a:rPr>
              <a:t>мощность алфавита (</a:t>
            </a:r>
            <a:r>
              <a:rPr lang="en-US" sz="2000" dirty="0" smtClean="0">
                <a:solidFill>
                  <a:schemeClr val="tx2">
                    <a:lumMod val="75000"/>
                  </a:schemeClr>
                </a:solidFill>
              </a:rPr>
              <a:t>N</a:t>
            </a:r>
            <a:r>
              <a:rPr lang="ru-RU" sz="2000" dirty="0" smtClean="0">
                <a:solidFill>
                  <a:schemeClr val="tx2">
                    <a:lumMod val="75000"/>
                  </a:schemeClr>
                </a:solidFill>
              </a:rPr>
              <a:t>).</a:t>
            </a:r>
            <a:endParaRPr lang="en-US" sz="2000" dirty="0" smtClean="0">
              <a:solidFill>
                <a:schemeClr val="tx2">
                  <a:lumMod val="75000"/>
                </a:schemeClr>
              </a:solidFill>
            </a:endParaRPr>
          </a:p>
          <a:p>
            <a:r>
              <a:rPr lang="ru-RU" sz="2000" dirty="0" smtClean="0">
                <a:solidFill>
                  <a:schemeClr val="tx2">
                    <a:lumMod val="75000"/>
                  </a:schemeClr>
                </a:solidFill>
              </a:rPr>
              <a:t> </a:t>
            </a:r>
            <a:r>
              <a:rPr lang="en-US" sz="2000" dirty="0" err="1">
                <a:solidFill>
                  <a:schemeClr val="tx2">
                    <a:lumMod val="75000"/>
                  </a:schemeClr>
                </a:solidFill>
              </a:rPr>
              <a:t>i</a:t>
            </a:r>
            <a:r>
              <a:rPr lang="en-US" sz="2000" dirty="0" smtClean="0">
                <a:solidFill>
                  <a:schemeClr val="tx2">
                    <a:lumMod val="75000"/>
                  </a:schemeClr>
                </a:solidFill>
              </a:rPr>
              <a:t> = </a:t>
            </a:r>
            <a:r>
              <a:rPr lang="ru-RU" sz="2000" dirty="0" smtClean="0">
                <a:solidFill>
                  <a:schemeClr val="tx2">
                    <a:lumMod val="75000"/>
                  </a:schemeClr>
                </a:solidFill>
              </a:rPr>
              <a:t> </a:t>
            </a:r>
            <a:r>
              <a:rPr lang="ru-RU" sz="2000" dirty="0">
                <a:solidFill>
                  <a:schemeClr val="tx2">
                    <a:lumMod val="75000"/>
                  </a:schemeClr>
                </a:solidFill>
              </a:rPr>
              <a:t>6 бит информации. </a:t>
            </a:r>
            <a:br>
              <a:rPr lang="ru-RU" sz="2000" dirty="0">
                <a:solidFill>
                  <a:schemeClr val="tx2">
                    <a:lumMod val="75000"/>
                  </a:schemeClr>
                </a:solidFill>
              </a:rPr>
            </a:br>
            <a:r>
              <a:rPr lang="ru-RU" sz="2000" dirty="0">
                <a:solidFill>
                  <a:schemeClr val="tx2">
                    <a:lumMod val="75000"/>
                  </a:schemeClr>
                </a:solidFill>
              </a:rPr>
              <a:t>Сделано 80 измерений, </a:t>
            </a:r>
            <a:r>
              <a:rPr lang="ru-RU" sz="2000" dirty="0" smtClean="0">
                <a:solidFill>
                  <a:schemeClr val="tx2">
                    <a:lumMod val="75000"/>
                  </a:schemeClr>
                </a:solidFill>
              </a:rPr>
              <a:t>К = 80</a:t>
            </a:r>
            <a:br>
              <a:rPr lang="ru-RU" sz="2000" dirty="0" smtClean="0">
                <a:solidFill>
                  <a:schemeClr val="tx2">
                    <a:lumMod val="75000"/>
                  </a:schemeClr>
                </a:solidFill>
              </a:rPr>
            </a:br>
            <a:r>
              <a:rPr lang="en-US" sz="2000" dirty="0" smtClean="0">
                <a:solidFill>
                  <a:schemeClr val="tx2">
                    <a:lumMod val="75000"/>
                  </a:schemeClr>
                </a:solidFill>
              </a:rPr>
              <a:t>I = </a:t>
            </a:r>
            <a:r>
              <a:rPr lang="ru-RU" sz="2000" dirty="0" smtClean="0">
                <a:solidFill>
                  <a:schemeClr val="tx2">
                    <a:lumMod val="75000"/>
                  </a:schemeClr>
                </a:solidFill>
              </a:rPr>
              <a:t>6 </a:t>
            </a:r>
            <a:r>
              <a:rPr lang="ru-RU" sz="2000" dirty="0">
                <a:solidFill>
                  <a:schemeClr val="tx2">
                    <a:lumMod val="75000"/>
                  </a:schemeClr>
                </a:solidFill>
              </a:rPr>
              <a:t>х 80 = 480 бит или 480 : 8 = </a:t>
            </a:r>
            <a:r>
              <a:rPr lang="ru-RU" sz="2000" b="1" dirty="0">
                <a:solidFill>
                  <a:schemeClr val="tx2">
                    <a:lumMod val="75000"/>
                  </a:schemeClr>
                </a:solidFill>
              </a:rPr>
              <a:t>60 бай</a:t>
            </a:r>
            <a:r>
              <a:rPr lang="ru-RU" sz="2000" dirty="0">
                <a:solidFill>
                  <a:schemeClr val="tx2">
                    <a:lumMod val="75000"/>
                  </a:schemeClr>
                </a:solidFill>
              </a:rPr>
              <a:t>т информации. </a:t>
            </a:r>
            <a:br>
              <a:rPr lang="ru-RU" sz="2000" dirty="0">
                <a:solidFill>
                  <a:schemeClr val="tx2">
                    <a:lumMod val="75000"/>
                  </a:schemeClr>
                </a:solidFill>
              </a:rPr>
            </a:br>
            <a:endParaRPr lang="ru-RU" sz="2000" dirty="0">
              <a:solidFill>
                <a:schemeClr val="tx2">
                  <a:lumMod val="75000"/>
                </a:schemeClr>
              </a:solidFill>
            </a:endParaRPr>
          </a:p>
        </p:txBody>
      </p:sp>
      <p:grpSp>
        <p:nvGrpSpPr>
          <p:cNvPr id="26" name="Группа 25"/>
          <p:cNvGrpSpPr/>
          <p:nvPr/>
        </p:nvGrpSpPr>
        <p:grpSpPr>
          <a:xfrm>
            <a:off x="539552" y="2564904"/>
            <a:ext cx="7920880" cy="2880320"/>
            <a:chOff x="827584" y="1988840"/>
            <a:chExt cx="7424555" cy="3600400"/>
          </a:xfrm>
        </p:grpSpPr>
        <p:sp>
          <p:nvSpPr>
            <p:cNvPr id="27" name="Прямоугольник 26"/>
            <p:cNvSpPr/>
            <p:nvPr/>
          </p:nvSpPr>
          <p:spPr>
            <a:xfrm>
              <a:off x="827584" y="1988840"/>
              <a:ext cx="7424555" cy="360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5262374" y="2325767"/>
              <a:ext cx="2261953" cy="369332"/>
            </a:xfrm>
            <a:prstGeom prst="rect">
              <a:avLst/>
            </a:prstGeom>
            <a:noFill/>
          </p:spPr>
          <p:txBody>
            <a:bodyPr wrap="square" rtlCol="0">
              <a:spAutoFit/>
            </a:bodyPr>
            <a:lstStyle/>
            <a:p>
              <a:r>
                <a:rPr lang="ru-RU" b="1" dirty="0" smtClean="0">
                  <a:solidFill>
                    <a:schemeClr val="bg2">
                      <a:lumMod val="90000"/>
                    </a:schemeClr>
                  </a:solidFill>
                </a:rPr>
                <a:t>Открыть решение</a:t>
              </a:r>
              <a:endParaRPr lang="ru-RU" b="1" dirty="0">
                <a:solidFill>
                  <a:schemeClr val="bg2">
                    <a:lumMod val="90000"/>
                  </a:schemeClr>
                </a:solidFill>
              </a:endParaRPr>
            </a:p>
          </p:txBody>
        </p:sp>
      </p:grpSp>
    </p:spTree>
    <p:extLst>
      <p:ext uri="{BB962C8B-B14F-4D97-AF65-F5344CB8AC3E}">
        <p14:creationId xmlns:p14="http://schemas.microsoft.com/office/powerpoint/2010/main" val="26561572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26"/>
                                        </p:tgtEl>
                                      </p:cBhvr>
                                    </p:animEffect>
                                    <p:set>
                                      <p:cBhvr>
                                        <p:cTn id="7" dur="1" fill="hold">
                                          <p:stCondLst>
                                            <p:cond delay="9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E6935"/>
        </a:solidFill>
        <a:effectLst/>
      </p:bgPr>
    </p:bg>
    <p:spTree>
      <p:nvGrpSpPr>
        <p:cNvPr id="1" name=""/>
        <p:cNvGrpSpPr/>
        <p:nvPr/>
      </p:nvGrpSpPr>
      <p:grpSpPr>
        <a:xfrm>
          <a:off x="0" y="0"/>
          <a:ext cx="0" cy="0"/>
          <a:chOff x="0" y="0"/>
          <a:chExt cx="0" cy="0"/>
        </a:xfrm>
      </p:grpSpPr>
      <p:sp>
        <p:nvSpPr>
          <p:cNvPr id="4" name="Прямоугольник 3"/>
          <p:cNvSpPr/>
          <p:nvPr/>
        </p:nvSpPr>
        <p:spPr>
          <a:xfrm>
            <a:off x="323528" y="476672"/>
            <a:ext cx="8424936" cy="57606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ru-RU" sz="3600" b="1" dirty="0" smtClean="0">
                <a:solidFill>
                  <a:schemeClr val="accent6">
                    <a:lumMod val="50000"/>
                  </a:schemeClr>
                </a:solidFill>
              </a:rPr>
              <a:t>Список используемых интернет ресурсов</a:t>
            </a:r>
            <a:endParaRPr lang="ru-RU" sz="3600" b="1" dirty="0">
              <a:solidFill>
                <a:schemeClr val="accent6">
                  <a:lumMod val="50000"/>
                </a:schemeClr>
              </a:solidFill>
            </a:endParaRPr>
          </a:p>
        </p:txBody>
      </p:sp>
      <p:sp>
        <p:nvSpPr>
          <p:cNvPr id="6" name="TextBox 5"/>
          <p:cNvSpPr txBox="1"/>
          <p:nvPr/>
        </p:nvSpPr>
        <p:spPr>
          <a:xfrm>
            <a:off x="467544" y="1412776"/>
            <a:ext cx="7920880" cy="1323439"/>
          </a:xfrm>
          <a:prstGeom prst="rect">
            <a:avLst/>
          </a:prstGeom>
          <a:noFill/>
        </p:spPr>
        <p:txBody>
          <a:bodyPr wrap="square" rtlCol="0">
            <a:spAutoFit/>
          </a:bodyPr>
          <a:lstStyle/>
          <a:p>
            <a:r>
              <a:rPr lang="en-US" sz="2000" b="1" dirty="0" smtClean="0">
                <a:solidFill>
                  <a:schemeClr val="accent3">
                    <a:lumMod val="40000"/>
                    <a:lumOff val="60000"/>
                  </a:schemeClr>
                </a:solidFill>
                <a:hlinkClick r:id="rId2"/>
              </a:rPr>
              <a:t>http</a:t>
            </a:r>
            <a:r>
              <a:rPr lang="en-US" sz="2000" b="1" dirty="0">
                <a:solidFill>
                  <a:schemeClr val="accent3">
                    <a:lumMod val="40000"/>
                    <a:lumOff val="60000"/>
                  </a:schemeClr>
                </a:solidFill>
                <a:hlinkClick r:id="rId2"/>
              </a:rPr>
              <a:t>://</a:t>
            </a:r>
            <a:r>
              <a:rPr lang="en-US" sz="2000" b="1" dirty="0" smtClean="0">
                <a:solidFill>
                  <a:schemeClr val="accent3">
                    <a:lumMod val="40000"/>
                    <a:lumOff val="60000"/>
                  </a:schemeClr>
                </a:solidFill>
                <a:hlinkClick r:id="rId2"/>
              </a:rPr>
              <a:t>kpolyakov.narod.ru/school/probook.htm</a:t>
            </a:r>
            <a:endParaRPr lang="ru-RU" sz="2000" b="1" dirty="0" smtClean="0">
              <a:solidFill>
                <a:schemeClr val="accent3">
                  <a:lumMod val="40000"/>
                  <a:lumOff val="60000"/>
                </a:schemeClr>
              </a:solidFill>
            </a:endParaRPr>
          </a:p>
          <a:p>
            <a:endParaRPr lang="ru-RU" sz="2000" b="1" dirty="0" smtClean="0">
              <a:solidFill>
                <a:schemeClr val="accent3">
                  <a:lumMod val="40000"/>
                  <a:lumOff val="60000"/>
                </a:schemeClr>
              </a:solidFill>
            </a:endParaRPr>
          </a:p>
          <a:p>
            <a:r>
              <a:rPr lang="en-US" sz="2000" b="1" dirty="0">
                <a:solidFill>
                  <a:schemeClr val="accent3">
                    <a:lumMod val="40000"/>
                    <a:lumOff val="60000"/>
                  </a:schemeClr>
                </a:solidFill>
                <a:hlinkClick r:id="rId3"/>
              </a:rPr>
              <a:t>http://school-collection.edu.ru/catalog/rubr/a21edc9a-abe4-49a6-ae55-25488285cfe0/75298</a:t>
            </a:r>
            <a:r>
              <a:rPr lang="en-US" sz="2000" b="1">
                <a:solidFill>
                  <a:schemeClr val="accent3">
                    <a:lumMod val="40000"/>
                    <a:lumOff val="60000"/>
                  </a:schemeClr>
                </a:solidFill>
                <a:hlinkClick r:id="rId3"/>
              </a:rPr>
              <a:t>/?</a:t>
            </a:r>
            <a:r>
              <a:rPr lang="en-US" sz="2000" b="1" smtClean="0">
                <a:solidFill>
                  <a:schemeClr val="accent3">
                    <a:lumMod val="40000"/>
                    <a:lumOff val="60000"/>
                  </a:schemeClr>
                </a:solidFill>
                <a:hlinkClick r:id="rId3"/>
              </a:rPr>
              <a:t>interface=pupil&amp;class=50&amp;subject=19</a:t>
            </a:r>
            <a:endParaRPr lang="ru-RU" sz="2000" b="1" dirty="0" smtClean="0">
              <a:solidFill>
                <a:schemeClr val="accent3">
                  <a:lumMod val="40000"/>
                  <a:lumOff val="60000"/>
                </a:schemeClr>
              </a:solidFill>
            </a:endParaRPr>
          </a:p>
        </p:txBody>
      </p:sp>
    </p:spTree>
    <p:extLst>
      <p:ext uri="{BB962C8B-B14F-4D97-AF65-F5344CB8AC3E}">
        <p14:creationId xmlns:p14="http://schemas.microsoft.com/office/powerpoint/2010/main" val="3251366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a:hlinkClick r:id="rId2" action="ppaction://hlinksldjump"/>
          </p:cNvPr>
          <p:cNvSpPr/>
          <p:nvPr/>
        </p:nvSpPr>
        <p:spPr>
          <a:xfrm>
            <a:off x="2411760" y="250184"/>
            <a:ext cx="2304256" cy="438145"/>
          </a:xfrm>
          <a:prstGeom prst="round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3" name="Скругленный прямоугольник 12">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4" name="Скругленный прямоугольник 13">
            <a:hlinkClick r:id="rId4" action="ppaction://hlinksldjump"/>
          </p:cNvPr>
          <p:cNvSpPr/>
          <p:nvPr/>
        </p:nvSpPr>
        <p:spPr>
          <a:xfrm>
            <a:off x="7524327" y="260648"/>
            <a:ext cx="1440161"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5" name="Прямоугольник 4"/>
          <p:cNvSpPr/>
          <p:nvPr/>
        </p:nvSpPr>
        <p:spPr>
          <a:xfrm>
            <a:off x="179512" y="626994"/>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16" name="TextBox 15"/>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17" name="Прямоугольник 16"/>
          <p:cNvSpPr/>
          <p:nvPr/>
        </p:nvSpPr>
        <p:spPr>
          <a:xfrm>
            <a:off x="2418866" y="578678"/>
            <a:ext cx="2296800" cy="9663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467544" y="908720"/>
            <a:ext cx="3096344" cy="3693319"/>
          </a:xfrm>
          <a:prstGeom prst="rect">
            <a:avLst/>
          </a:prstGeom>
          <a:noFill/>
        </p:spPr>
        <p:txBody>
          <a:bodyPr wrap="square" rtlCol="0">
            <a:spAutoFit/>
          </a:bodyPr>
          <a:lstStyle/>
          <a:p>
            <a:r>
              <a:rPr lang="ru-RU" b="1" dirty="0" smtClean="0">
                <a:solidFill>
                  <a:schemeClr val="accent6">
                    <a:lumMod val="75000"/>
                  </a:schemeClr>
                </a:solidFill>
              </a:rPr>
              <a:t>Алфавитный подход к измерению информации.</a:t>
            </a:r>
            <a:br>
              <a:rPr lang="ru-RU" b="1" dirty="0" smtClean="0">
                <a:solidFill>
                  <a:schemeClr val="accent6">
                    <a:lumMod val="75000"/>
                  </a:schemeClr>
                </a:solidFill>
              </a:rPr>
            </a:br>
            <a:endParaRPr lang="ru-RU" b="1" dirty="0" smtClean="0">
              <a:solidFill>
                <a:schemeClr val="accent6">
                  <a:lumMod val="75000"/>
                </a:schemeClr>
              </a:solidFill>
            </a:endParaRPr>
          </a:p>
          <a:p>
            <a:r>
              <a:rPr lang="ru-RU" b="1" dirty="0" smtClean="0"/>
              <a:t>Алфавит.</a:t>
            </a:r>
          </a:p>
          <a:p>
            <a:r>
              <a:rPr lang="ru-RU" b="1" dirty="0" smtClean="0"/>
              <a:t>Мощность алфавита.</a:t>
            </a:r>
          </a:p>
          <a:p>
            <a:endParaRPr lang="ru-RU" b="1" dirty="0" smtClean="0"/>
          </a:p>
          <a:p>
            <a:r>
              <a:rPr lang="ru-RU" b="1" dirty="0" smtClean="0"/>
              <a:t>Информационный вес символа. </a:t>
            </a:r>
          </a:p>
          <a:p>
            <a:endParaRPr lang="ru-RU" b="1" dirty="0"/>
          </a:p>
          <a:p>
            <a:r>
              <a:rPr lang="ru-RU" b="1" dirty="0" smtClean="0"/>
              <a:t>Что такое бит?</a:t>
            </a:r>
          </a:p>
          <a:p>
            <a:endParaRPr lang="ru-RU" b="1" dirty="0"/>
          </a:p>
          <a:p>
            <a:r>
              <a:rPr lang="ru-RU" b="1" dirty="0" smtClean="0"/>
              <a:t>Информационный вес </a:t>
            </a:r>
            <a:br>
              <a:rPr lang="ru-RU" b="1" dirty="0" smtClean="0"/>
            </a:br>
            <a:r>
              <a:rPr lang="ru-RU" b="1" dirty="0" smtClean="0"/>
              <a:t>текста.</a:t>
            </a:r>
            <a:endParaRPr lang="ru-RU" b="1" dirty="0"/>
          </a:p>
        </p:txBody>
      </p:sp>
      <p:sp>
        <p:nvSpPr>
          <p:cNvPr id="20" name="Прямоугольник 19"/>
          <p:cNvSpPr/>
          <p:nvPr/>
        </p:nvSpPr>
        <p:spPr>
          <a:xfrm>
            <a:off x="3203848" y="808136"/>
            <a:ext cx="5612432" cy="5717207"/>
          </a:xfrm>
          <a:prstGeom prst="rect">
            <a:avLst/>
          </a:prstGeom>
          <a:solidFill>
            <a:srgbClr val="F6F2E2"/>
          </a:solidFill>
          <a:ln>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ru-RU" dirty="0" smtClean="0">
                <a:solidFill>
                  <a:srgbClr val="C00000"/>
                </a:solidFill>
              </a:rPr>
              <a:t>Любая наука рано или поздно приходит к необходимости как-то измерять то, что она изучает.</a:t>
            </a:r>
          </a:p>
          <a:p>
            <a:r>
              <a:rPr lang="ru-RU" b="1" dirty="0" smtClean="0">
                <a:solidFill>
                  <a:srgbClr val="C00000"/>
                </a:solidFill>
              </a:rPr>
              <a:t>Но можно ли измерить информацию?</a:t>
            </a:r>
          </a:p>
          <a:p>
            <a:endParaRPr lang="ru-RU" b="1" dirty="0" smtClean="0">
              <a:solidFill>
                <a:srgbClr val="C00000"/>
              </a:solidFill>
            </a:endParaRPr>
          </a:p>
          <a:p>
            <a:r>
              <a:rPr lang="ru-RU" b="1" i="1" dirty="0" smtClean="0">
                <a:solidFill>
                  <a:schemeClr val="tx1"/>
                </a:solidFill>
              </a:rPr>
              <a:t>Измерение информации – это одна из важнейших задач теоретической информатики. И существует несколько подходов к определению количества информации.</a:t>
            </a:r>
          </a:p>
          <a:p>
            <a:endParaRPr lang="ru-RU" sz="1600" b="1" i="1" dirty="0" smtClean="0">
              <a:solidFill>
                <a:schemeClr val="tx1"/>
              </a:solidFill>
            </a:endParaRPr>
          </a:p>
          <a:p>
            <a:r>
              <a:rPr lang="ru-RU" sz="1700" dirty="0" smtClean="0">
                <a:solidFill>
                  <a:srgbClr val="006600"/>
                </a:solidFill>
              </a:rPr>
              <a:t>Компьютеры не могут обрабатывать смысл, при  этом возникают чисто практические задачи: определить сколько места займёт на диске текст или рисунок или видео и сколько времени потребуется на передачу файла по компьютерной сети.</a:t>
            </a:r>
            <a:endParaRPr lang="ru-RU" sz="1700" dirty="0">
              <a:solidFill>
                <a:srgbClr val="006600"/>
              </a:solidFill>
            </a:endParaRPr>
          </a:p>
        </p:txBody>
      </p:sp>
      <p:sp>
        <p:nvSpPr>
          <p:cNvPr id="22" name="Прямоугольник 21">
            <a:hlinkClick r:id="rId2" action="ppaction://hlinksldjump"/>
          </p:cNvPr>
          <p:cNvSpPr/>
          <p:nvPr/>
        </p:nvSpPr>
        <p:spPr>
          <a:xfrm>
            <a:off x="467544" y="908720"/>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a:hlinkClick r:id="rId5" action="ppaction://hlinksldjump"/>
          </p:cNvPr>
          <p:cNvSpPr/>
          <p:nvPr/>
        </p:nvSpPr>
        <p:spPr>
          <a:xfrm>
            <a:off x="395536" y="1772816"/>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23">
            <a:hlinkClick r:id="rId6" action="ppaction://hlinksldjump"/>
          </p:cNvPr>
          <p:cNvSpPr/>
          <p:nvPr/>
        </p:nvSpPr>
        <p:spPr>
          <a:xfrm>
            <a:off x="467544" y="2606055"/>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Прямоугольник 24">
            <a:hlinkClick r:id="rId7" action="ppaction://hlinksldjump"/>
          </p:cNvPr>
          <p:cNvSpPr/>
          <p:nvPr/>
        </p:nvSpPr>
        <p:spPr>
          <a:xfrm>
            <a:off x="467544" y="3356992"/>
            <a:ext cx="1728192" cy="504056"/>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Прямоугольник 25">
            <a:hlinkClick r:id="rId8" action="ppaction://hlinksldjump"/>
          </p:cNvPr>
          <p:cNvSpPr/>
          <p:nvPr/>
        </p:nvSpPr>
        <p:spPr>
          <a:xfrm>
            <a:off x="467544" y="3933056"/>
            <a:ext cx="2448272"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TextBox 26"/>
          <p:cNvSpPr txBox="1"/>
          <p:nvPr/>
        </p:nvSpPr>
        <p:spPr>
          <a:xfrm>
            <a:off x="3419872" y="4653136"/>
            <a:ext cx="5184576" cy="1754326"/>
          </a:xfrm>
          <a:prstGeom prst="rect">
            <a:avLst/>
          </a:prstGeom>
          <a:solidFill>
            <a:schemeClr val="accent3">
              <a:lumMod val="40000"/>
              <a:lumOff val="60000"/>
            </a:schemeClr>
          </a:solidFill>
        </p:spPr>
        <p:txBody>
          <a:bodyPr wrap="square" rtlCol="0">
            <a:spAutoFit/>
          </a:bodyPr>
          <a:lstStyle/>
          <a:p>
            <a:r>
              <a:rPr lang="ru-RU" dirty="0" smtClean="0"/>
              <a:t>Поэтому чаще всего используется </a:t>
            </a:r>
            <a:br>
              <a:rPr lang="ru-RU" dirty="0" smtClean="0"/>
            </a:br>
            <a:r>
              <a:rPr lang="ru-RU" b="1" dirty="0" smtClean="0">
                <a:solidFill>
                  <a:srgbClr val="C00000"/>
                </a:solidFill>
              </a:rPr>
              <a:t>алфавитный (объёмный) подход</a:t>
            </a:r>
            <a:r>
              <a:rPr lang="ru-RU" dirty="0" smtClean="0"/>
              <a:t> к измерению информации. Он заключается в том, что количество информации оценивается просто по числу символов, используемых для её кодирования.</a:t>
            </a:r>
            <a:endParaRPr lang="ru-RU" dirty="0"/>
          </a:p>
        </p:txBody>
      </p:sp>
      <p:grpSp>
        <p:nvGrpSpPr>
          <p:cNvPr id="12" name="Группа 11"/>
          <p:cNvGrpSpPr/>
          <p:nvPr/>
        </p:nvGrpSpPr>
        <p:grpSpPr>
          <a:xfrm>
            <a:off x="7164288" y="2029991"/>
            <a:ext cx="5472608" cy="1152128"/>
            <a:chOff x="3275856" y="1988840"/>
            <a:chExt cx="5472608" cy="1152128"/>
          </a:xfrm>
        </p:grpSpPr>
        <p:sp>
          <p:nvSpPr>
            <p:cNvPr id="2" name="Прямоугольник 1"/>
            <p:cNvSpPr/>
            <p:nvPr/>
          </p:nvSpPr>
          <p:spPr>
            <a:xfrm>
              <a:off x="3275856" y="1988840"/>
              <a:ext cx="5472608" cy="1152128"/>
            </a:xfrm>
            <a:prstGeom prst="rect">
              <a:avLst/>
            </a:prstGeom>
            <a:solidFill>
              <a:srgbClr val="F6F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6300192" y="2204864"/>
              <a:ext cx="1944215" cy="523220"/>
            </a:xfrm>
            <a:prstGeom prst="rect">
              <a:avLst/>
            </a:prstGeom>
            <a:noFill/>
          </p:spPr>
          <p:txBody>
            <a:bodyPr wrap="square" rtlCol="0">
              <a:spAutoFit/>
            </a:bodyPr>
            <a:lstStyle/>
            <a:p>
              <a:r>
                <a:rPr lang="ru-RU" sz="2800" b="1" dirty="0" smtClean="0">
                  <a:solidFill>
                    <a:schemeClr val="bg2">
                      <a:lumMod val="90000"/>
                    </a:schemeClr>
                  </a:solidFill>
                </a:rPr>
                <a:t>Открыть</a:t>
              </a:r>
              <a:endParaRPr lang="ru-RU" sz="2800" b="1" dirty="0">
                <a:solidFill>
                  <a:schemeClr val="bg2">
                    <a:lumMod val="90000"/>
                  </a:schemeClr>
                </a:solidFill>
              </a:endParaRPr>
            </a:p>
          </p:txBody>
        </p:sp>
      </p:grpSp>
      <p:grpSp>
        <p:nvGrpSpPr>
          <p:cNvPr id="15" name="Группа 14"/>
          <p:cNvGrpSpPr/>
          <p:nvPr/>
        </p:nvGrpSpPr>
        <p:grpSpPr>
          <a:xfrm>
            <a:off x="3251845" y="3307481"/>
            <a:ext cx="5535860" cy="1294557"/>
            <a:chOff x="3251845" y="3307481"/>
            <a:chExt cx="5535860" cy="1294557"/>
          </a:xfrm>
        </p:grpSpPr>
        <p:sp>
          <p:nvSpPr>
            <p:cNvPr id="18" name="Прямоугольник 17"/>
            <p:cNvSpPr/>
            <p:nvPr/>
          </p:nvSpPr>
          <p:spPr>
            <a:xfrm>
              <a:off x="3251845" y="3307481"/>
              <a:ext cx="5535860" cy="1294557"/>
            </a:xfrm>
            <a:prstGeom prst="rect">
              <a:avLst/>
            </a:prstGeom>
            <a:solidFill>
              <a:srgbClr val="F6F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6318795" y="3336128"/>
              <a:ext cx="1944215" cy="523220"/>
            </a:xfrm>
            <a:prstGeom prst="rect">
              <a:avLst/>
            </a:prstGeom>
            <a:noFill/>
          </p:spPr>
          <p:txBody>
            <a:bodyPr wrap="square" rtlCol="0">
              <a:spAutoFit/>
            </a:bodyPr>
            <a:lstStyle/>
            <a:p>
              <a:r>
                <a:rPr lang="ru-RU" sz="2800" b="1" dirty="0" smtClean="0">
                  <a:solidFill>
                    <a:schemeClr val="bg2">
                      <a:lumMod val="90000"/>
                    </a:schemeClr>
                  </a:solidFill>
                </a:rPr>
                <a:t>Открыть</a:t>
              </a:r>
              <a:endParaRPr lang="ru-RU" sz="2800" b="1" dirty="0">
                <a:solidFill>
                  <a:schemeClr val="bg2">
                    <a:lumMod val="90000"/>
                  </a:schemeClr>
                </a:solidFill>
              </a:endParaRPr>
            </a:p>
          </p:txBody>
        </p:sp>
      </p:grpSp>
      <p:grpSp>
        <p:nvGrpSpPr>
          <p:cNvPr id="30" name="Группа 29"/>
          <p:cNvGrpSpPr/>
          <p:nvPr/>
        </p:nvGrpSpPr>
        <p:grpSpPr>
          <a:xfrm>
            <a:off x="3419872" y="4653136"/>
            <a:ext cx="5184576" cy="1754326"/>
            <a:chOff x="3275856" y="4653136"/>
            <a:chExt cx="5472608" cy="1800200"/>
          </a:xfrm>
        </p:grpSpPr>
        <p:sp>
          <p:nvSpPr>
            <p:cNvPr id="21" name="Прямоугольник 20"/>
            <p:cNvSpPr/>
            <p:nvPr/>
          </p:nvSpPr>
          <p:spPr>
            <a:xfrm>
              <a:off x="3275856" y="4653136"/>
              <a:ext cx="5472608" cy="1800200"/>
            </a:xfrm>
            <a:prstGeom prst="rect">
              <a:avLst/>
            </a:prstGeom>
            <a:solidFill>
              <a:srgbClr val="F6F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TextBox 28"/>
            <p:cNvSpPr txBox="1"/>
            <p:nvPr/>
          </p:nvSpPr>
          <p:spPr>
            <a:xfrm>
              <a:off x="6408204" y="4941168"/>
              <a:ext cx="1944215" cy="523220"/>
            </a:xfrm>
            <a:prstGeom prst="rect">
              <a:avLst/>
            </a:prstGeom>
            <a:noFill/>
          </p:spPr>
          <p:txBody>
            <a:bodyPr wrap="square" rtlCol="0">
              <a:spAutoFit/>
            </a:bodyPr>
            <a:lstStyle/>
            <a:p>
              <a:r>
                <a:rPr lang="ru-RU" sz="2800" b="1" dirty="0" smtClean="0">
                  <a:solidFill>
                    <a:schemeClr val="bg2">
                      <a:lumMod val="90000"/>
                    </a:schemeClr>
                  </a:solidFill>
                </a:rPr>
                <a:t>Открыть</a:t>
              </a:r>
              <a:endParaRPr lang="ru-RU" sz="2800" b="1" dirty="0">
                <a:solidFill>
                  <a:schemeClr val="bg2">
                    <a:lumMod val="90000"/>
                  </a:schemeClr>
                </a:solidFill>
              </a:endParaRPr>
            </a:p>
          </p:txBody>
        </p:sp>
      </p:grpSp>
    </p:spTree>
    <p:extLst>
      <p:ext uri="{BB962C8B-B14F-4D97-AF65-F5344CB8AC3E}">
        <p14:creationId xmlns:p14="http://schemas.microsoft.com/office/powerpoint/2010/main" val="32686385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12"/>
                                        </p:tgtEl>
                                      </p:cBhvr>
                                    </p:animEffect>
                                    <p:set>
                                      <p:cBhvr>
                                        <p:cTn id="7" dur="1" fill="hold">
                                          <p:stCondLst>
                                            <p:cond delay="9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8" restart="whenNotActive" fill="hold" evtFilter="cancelBubble" nodeType="interactiveSeq">
                <p:stCondLst>
                  <p:cond evt="onClick" delay="0">
                    <p:tgtEl>
                      <p:spTgt spid="15"/>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5"/>
                                        </p:tgtEl>
                                      </p:cBhvr>
                                    </p:animEffect>
                                    <p:set>
                                      <p:cBhvr>
                                        <p:cTn id="13"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4" restart="whenNotActive" fill="hold" evtFilter="cancelBubble" nodeType="interactiveSeq">
                <p:stCondLst>
                  <p:cond evt="onClick" delay="0">
                    <p:tgtEl>
                      <p:spTgt spid="30"/>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30"/>
                                        </p:tgtEl>
                                      </p:cBhvr>
                                    </p:animEffect>
                                    <p:set>
                                      <p:cBhvr>
                                        <p:cTn id="19"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a:hlinkClick r:id="rId2" action="ppaction://hlinksldjump"/>
          </p:cNvPr>
          <p:cNvSpPr/>
          <p:nvPr/>
        </p:nvSpPr>
        <p:spPr>
          <a:xfrm>
            <a:off x="2411760" y="250184"/>
            <a:ext cx="2304256" cy="438145"/>
          </a:xfrm>
          <a:prstGeom prst="round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3" name="Скругленный прямоугольник 12">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4" name="Скругленный прямоугольник 13">
            <a:hlinkClick r:id="rId4" action="ppaction://hlinksldjump"/>
          </p:cNvPr>
          <p:cNvSpPr/>
          <p:nvPr/>
        </p:nvSpPr>
        <p:spPr>
          <a:xfrm>
            <a:off x="7524327" y="260648"/>
            <a:ext cx="1440161"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5" name="Прямоугольник 4"/>
          <p:cNvSpPr/>
          <p:nvPr/>
        </p:nvSpPr>
        <p:spPr>
          <a:xfrm>
            <a:off x="179512" y="626994"/>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16" name="TextBox 15"/>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17" name="Прямоугольник 16"/>
          <p:cNvSpPr/>
          <p:nvPr/>
        </p:nvSpPr>
        <p:spPr>
          <a:xfrm>
            <a:off x="2418866" y="578678"/>
            <a:ext cx="2296800" cy="9663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467544" y="908720"/>
            <a:ext cx="3096344" cy="3693319"/>
          </a:xfrm>
          <a:prstGeom prst="rect">
            <a:avLst/>
          </a:prstGeom>
          <a:noFill/>
        </p:spPr>
        <p:txBody>
          <a:bodyPr wrap="square" rtlCol="0">
            <a:spAutoFit/>
          </a:bodyPr>
          <a:lstStyle/>
          <a:p>
            <a:r>
              <a:rPr lang="ru-RU" b="1" dirty="0" smtClean="0"/>
              <a:t>Алфавитный подход к измерению информации.</a:t>
            </a:r>
            <a:br>
              <a:rPr lang="ru-RU" b="1" dirty="0" smtClean="0"/>
            </a:br>
            <a:endParaRPr lang="ru-RU" b="1" dirty="0" smtClean="0"/>
          </a:p>
          <a:p>
            <a:r>
              <a:rPr lang="ru-RU" b="1" dirty="0" smtClean="0">
                <a:solidFill>
                  <a:schemeClr val="accent6">
                    <a:lumMod val="75000"/>
                  </a:schemeClr>
                </a:solidFill>
              </a:rPr>
              <a:t>Алфавит.</a:t>
            </a:r>
          </a:p>
          <a:p>
            <a:r>
              <a:rPr lang="ru-RU" b="1" dirty="0" smtClean="0">
                <a:solidFill>
                  <a:schemeClr val="accent6">
                    <a:lumMod val="75000"/>
                  </a:schemeClr>
                </a:solidFill>
              </a:rPr>
              <a:t>Мощность алфавита.</a:t>
            </a:r>
          </a:p>
          <a:p>
            <a:endParaRPr lang="ru-RU" b="1" dirty="0" smtClean="0"/>
          </a:p>
          <a:p>
            <a:r>
              <a:rPr lang="ru-RU" b="1" dirty="0" smtClean="0"/>
              <a:t>Информационный вес символа. </a:t>
            </a:r>
          </a:p>
          <a:p>
            <a:endParaRPr lang="ru-RU" b="1" dirty="0"/>
          </a:p>
          <a:p>
            <a:r>
              <a:rPr lang="ru-RU" b="1" dirty="0" smtClean="0"/>
              <a:t>Что такое бит?</a:t>
            </a:r>
          </a:p>
          <a:p>
            <a:endParaRPr lang="ru-RU" b="1" dirty="0"/>
          </a:p>
          <a:p>
            <a:r>
              <a:rPr lang="ru-RU" b="1" dirty="0" smtClean="0"/>
              <a:t>Информационный вес </a:t>
            </a:r>
            <a:br>
              <a:rPr lang="ru-RU" b="1" dirty="0" smtClean="0"/>
            </a:br>
            <a:r>
              <a:rPr lang="ru-RU" b="1" dirty="0" smtClean="0"/>
              <a:t>текста.</a:t>
            </a:r>
            <a:endParaRPr lang="ru-RU" b="1" dirty="0"/>
          </a:p>
        </p:txBody>
      </p:sp>
      <p:sp>
        <p:nvSpPr>
          <p:cNvPr id="20" name="Прямоугольник 19"/>
          <p:cNvSpPr/>
          <p:nvPr/>
        </p:nvSpPr>
        <p:spPr>
          <a:xfrm>
            <a:off x="3203848" y="862203"/>
            <a:ext cx="5612432" cy="5717207"/>
          </a:xfrm>
          <a:prstGeom prst="rect">
            <a:avLst/>
          </a:prstGeom>
          <a:solidFill>
            <a:srgbClr val="F6F2E2"/>
          </a:solidFill>
          <a:ln>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a:hlinkClick r:id="rId2" action="ppaction://hlinksldjump"/>
          </p:cNvPr>
          <p:cNvSpPr/>
          <p:nvPr/>
        </p:nvSpPr>
        <p:spPr>
          <a:xfrm>
            <a:off x="467544" y="908720"/>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a:hlinkClick r:id="rId5" action="ppaction://hlinksldjump"/>
          </p:cNvPr>
          <p:cNvSpPr/>
          <p:nvPr/>
        </p:nvSpPr>
        <p:spPr>
          <a:xfrm>
            <a:off x="395536" y="1772816"/>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a:hlinkClick r:id="rId6" action="ppaction://hlinksldjump"/>
          </p:cNvPr>
          <p:cNvSpPr/>
          <p:nvPr/>
        </p:nvSpPr>
        <p:spPr>
          <a:xfrm>
            <a:off x="467544" y="2564904"/>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a:hlinkClick r:id="rId7" action="ppaction://hlinksldjump"/>
          </p:cNvPr>
          <p:cNvSpPr/>
          <p:nvPr/>
        </p:nvSpPr>
        <p:spPr>
          <a:xfrm>
            <a:off x="467544" y="3356992"/>
            <a:ext cx="1728192" cy="504056"/>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a:hlinkClick r:id="rId8" action="ppaction://hlinksldjump"/>
          </p:cNvPr>
          <p:cNvSpPr/>
          <p:nvPr/>
        </p:nvSpPr>
        <p:spPr>
          <a:xfrm>
            <a:off x="467544" y="3933056"/>
            <a:ext cx="2448272"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3347864" y="980728"/>
            <a:ext cx="1368152" cy="461665"/>
          </a:xfrm>
          <a:prstGeom prst="rect">
            <a:avLst/>
          </a:prstGeom>
          <a:solidFill>
            <a:schemeClr val="bg1"/>
          </a:solidFill>
        </p:spPr>
        <p:txBody>
          <a:bodyPr wrap="square" rtlCol="0">
            <a:spAutoFit/>
          </a:bodyPr>
          <a:lstStyle/>
          <a:p>
            <a:r>
              <a:rPr lang="ru-RU" sz="2400" b="1" dirty="0" smtClean="0">
                <a:solidFill>
                  <a:srgbClr val="C00000"/>
                </a:solidFill>
              </a:rPr>
              <a:t>Алфавит</a:t>
            </a:r>
            <a:endParaRPr lang="ru-RU" sz="2400" b="1" dirty="0">
              <a:solidFill>
                <a:srgbClr val="C00000"/>
              </a:solidFill>
            </a:endParaRPr>
          </a:p>
        </p:txBody>
      </p:sp>
      <p:sp>
        <p:nvSpPr>
          <p:cNvPr id="3" name="TextBox 2"/>
          <p:cNvSpPr txBox="1"/>
          <p:nvPr/>
        </p:nvSpPr>
        <p:spPr>
          <a:xfrm>
            <a:off x="4716016" y="908720"/>
            <a:ext cx="4032448" cy="923330"/>
          </a:xfrm>
          <a:prstGeom prst="rect">
            <a:avLst/>
          </a:prstGeom>
          <a:noFill/>
        </p:spPr>
        <p:txBody>
          <a:bodyPr wrap="square" rtlCol="0">
            <a:spAutoFit/>
          </a:bodyPr>
          <a:lstStyle/>
          <a:p>
            <a:r>
              <a:rPr lang="ru-RU" b="1" dirty="0" smtClean="0">
                <a:ln>
                  <a:solidFill>
                    <a:schemeClr val="bg1">
                      <a:lumMod val="65000"/>
                    </a:schemeClr>
                  </a:solidFill>
                </a:ln>
                <a:solidFill>
                  <a:schemeClr val="accent1">
                    <a:lumMod val="50000"/>
                  </a:schemeClr>
                </a:solidFill>
              </a:rPr>
              <a:t>- Это вся совокупность символов, используемых в некотором языке для представления информации</a:t>
            </a:r>
            <a:endParaRPr lang="ru-RU" b="1" dirty="0">
              <a:ln>
                <a:solidFill>
                  <a:schemeClr val="bg1">
                    <a:lumMod val="65000"/>
                  </a:schemeClr>
                </a:solidFill>
              </a:ln>
              <a:solidFill>
                <a:schemeClr val="accent1">
                  <a:lumMod val="50000"/>
                </a:schemeClr>
              </a:solidFill>
            </a:endParaRPr>
          </a:p>
        </p:txBody>
      </p:sp>
      <p:sp>
        <p:nvSpPr>
          <p:cNvPr id="24" name="TextBox 23"/>
          <p:cNvSpPr txBox="1"/>
          <p:nvPr/>
        </p:nvSpPr>
        <p:spPr>
          <a:xfrm>
            <a:off x="3347864" y="1988840"/>
            <a:ext cx="1944216" cy="830997"/>
          </a:xfrm>
          <a:prstGeom prst="rect">
            <a:avLst/>
          </a:prstGeom>
          <a:solidFill>
            <a:schemeClr val="bg1"/>
          </a:solidFill>
        </p:spPr>
        <p:txBody>
          <a:bodyPr wrap="square" rtlCol="0">
            <a:spAutoFit/>
          </a:bodyPr>
          <a:lstStyle/>
          <a:p>
            <a:r>
              <a:rPr lang="ru-RU" sz="2400" b="1" dirty="0" smtClean="0">
                <a:solidFill>
                  <a:srgbClr val="C00000"/>
                </a:solidFill>
              </a:rPr>
              <a:t>Мощность алфавита (</a:t>
            </a:r>
            <a:r>
              <a:rPr lang="en-US" sz="2400" b="1" dirty="0" smtClean="0">
                <a:solidFill>
                  <a:srgbClr val="C00000"/>
                </a:solidFill>
              </a:rPr>
              <a:t>N</a:t>
            </a:r>
            <a:r>
              <a:rPr lang="ru-RU" sz="2400" b="1" dirty="0" smtClean="0">
                <a:solidFill>
                  <a:srgbClr val="C00000"/>
                </a:solidFill>
              </a:rPr>
              <a:t>)</a:t>
            </a:r>
            <a:endParaRPr lang="ru-RU" sz="2400" b="1" dirty="0">
              <a:solidFill>
                <a:srgbClr val="C00000"/>
              </a:solidFill>
            </a:endParaRPr>
          </a:p>
        </p:txBody>
      </p:sp>
      <p:sp>
        <p:nvSpPr>
          <p:cNvPr id="4" name="TextBox 3"/>
          <p:cNvSpPr txBox="1"/>
          <p:nvPr/>
        </p:nvSpPr>
        <p:spPr>
          <a:xfrm>
            <a:off x="5508104" y="2132856"/>
            <a:ext cx="2880320" cy="646331"/>
          </a:xfrm>
          <a:prstGeom prst="rect">
            <a:avLst/>
          </a:prstGeom>
          <a:noFill/>
        </p:spPr>
        <p:txBody>
          <a:bodyPr wrap="square" rtlCol="0">
            <a:spAutoFit/>
          </a:bodyPr>
          <a:lstStyle/>
          <a:p>
            <a:r>
              <a:rPr lang="ru-RU" b="1" dirty="0">
                <a:ln>
                  <a:solidFill>
                    <a:schemeClr val="bg1">
                      <a:lumMod val="65000"/>
                    </a:schemeClr>
                  </a:solidFill>
                </a:ln>
                <a:solidFill>
                  <a:schemeClr val="accent1">
                    <a:lumMod val="50000"/>
                  </a:schemeClr>
                </a:solidFill>
              </a:rPr>
              <a:t>- Это число </a:t>
            </a:r>
            <a:r>
              <a:rPr lang="ru-RU" b="1" dirty="0" smtClean="0">
                <a:ln>
                  <a:solidFill>
                    <a:schemeClr val="bg1">
                      <a:lumMod val="65000"/>
                    </a:schemeClr>
                  </a:solidFill>
                </a:ln>
                <a:solidFill>
                  <a:schemeClr val="accent1">
                    <a:lumMod val="50000"/>
                  </a:schemeClr>
                </a:solidFill>
              </a:rPr>
              <a:t>символов </a:t>
            </a:r>
            <a:r>
              <a:rPr lang="ru-RU" b="1" dirty="0">
                <a:ln>
                  <a:solidFill>
                    <a:schemeClr val="bg1">
                      <a:lumMod val="65000"/>
                    </a:schemeClr>
                  </a:solidFill>
                </a:ln>
                <a:solidFill>
                  <a:schemeClr val="accent1">
                    <a:lumMod val="50000"/>
                  </a:schemeClr>
                </a:solidFill>
              </a:rPr>
              <a:t>в алфавите</a:t>
            </a:r>
          </a:p>
        </p:txBody>
      </p:sp>
      <p:sp>
        <p:nvSpPr>
          <p:cNvPr id="8" name="TextBox 7"/>
          <p:cNvSpPr txBox="1"/>
          <p:nvPr/>
        </p:nvSpPr>
        <p:spPr>
          <a:xfrm>
            <a:off x="3419872" y="3212976"/>
            <a:ext cx="5256584" cy="1015663"/>
          </a:xfrm>
          <a:prstGeom prst="rect">
            <a:avLst/>
          </a:prstGeom>
          <a:noFill/>
        </p:spPr>
        <p:txBody>
          <a:bodyPr wrap="square" rtlCol="0">
            <a:spAutoFit/>
          </a:bodyPr>
          <a:lstStyle/>
          <a:p>
            <a:r>
              <a:rPr lang="ru-RU" sz="2000" dirty="0" smtClean="0"/>
              <a:t>В русском языке это:</a:t>
            </a:r>
          </a:p>
          <a:p>
            <a:r>
              <a:rPr lang="ru-RU" sz="2000" dirty="0" smtClean="0"/>
              <a:t>33 буквы + 10 цифр + 11 знаков препинания + пробел = </a:t>
            </a:r>
            <a:r>
              <a:rPr lang="ru-RU" sz="2000" b="1" dirty="0" smtClean="0">
                <a:solidFill>
                  <a:srgbClr val="C00000"/>
                </a:solidFill>
              </a:rPr>
              <a:t>54</a:t>
            </a:r>
            <a:endParaRPr lang="ru-RU" sz="2000" b="1" dirty="0">
              <a:solidFill>
                <a:srgbClr val="C00000"/>
              </a:solidFill>
            </a:endParaRPr>
          </a:p>
        </p:txBody>
      </p:sp>
      <p:sp>
        <p:nvSpPr>
          <p:cNvPr id="10" name="Прямоугольник 9"/>
          <p:cNvSpPr/>
          <p:nvPr/>
        </p:nvSpPr>
        <p:spPr>
          <a:xfrm>
            <a:off x="5148064" y="4602039"/>
            <a:ext cx="1872208" cy="6991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563888" y="4581128"/>
            <a:ext cx="4968552" cy="1938992"/>
          </a:xfrm>
          <a:prstGeom prst="rect">
            <a:avLst/>
          </a:prstGeom>
          <a:noFill/>
        </p:spPr>
        <p:txBody>
          <a:bodyPr wrap="square" rtlCol="0">
            <a:spAutoFit/>
          </a:bodyPr>
          <a:lstStyle/>
          <a:p>
            <a:pPr algn="ctr">
              <a:defRPr/>
            </a:pPr>
            <a:r>
              <a:rPr lang="ru-RU" sz="4800" b="1" dirty="0">
                <a:solidFill>
                  <a:srgbClr val="C00000"/>
                </a:solidFill>
              </a:rPr>
              <a:t>2</a:t>
            </a:r>
            <a:r>
              <a:rPr lang="en-US" sz="4800" baseline="30000" dirty="0" err="1">
                <a:solidFill>
                  <a:srgbClr val="C00000"/>
                </a:solidFill>
              </a:rPr>
              <a:t>i</a:t>
            </a:r>
            <a:r>
              <a:rPr lang="ru-RU" sz="4800" baseline="30000" dirty="0">
                <a:solidFill>
                  <a:srgbClr val="C00000"/>
                </a:solidFill>
              </a:rPr>
              <a:t> </a:t>
            </a:r>
            <a:r>
              <a:rPr lang="ru-RU" sz="4800" b="1" dirty="0">
                <a:solidFill>
                  <a:srgbClr val="C00000"/>
                </a:solidFill>
              </a:rPr>
              <a:t>= N</a:t>
            </a:r>
            <a:endParaRPr lang="en-US" sz="4800" b="1" dirty="0">
              <a:solidFill>
                <a:srgbClr val="C00000"/>
              </a:solidFill>
            </a:endParaRPr>
          </a:p>
          <a:p>
            <a:pPr>
              <a:defRPr/>
            </a:pPr>
            <a:r>
              <a:rPr lang="ru-RU" b="1" dirty="0" smtClean="0">
                <a:solidFill>
                  <a:srgbClr val="000099"/>
                </a:solidFill>
              </a:rPr>
              <a:t> </a:t>
            </a:r>
          </a:p>
          <a:p>
            <a:pPr>
              <a:defRPr/>
            </a:pPr>
            <a:r>
              <a:rPr lang="ru-RU" b="1" dirty="0">
                <a:solidFill>
                  <a:srgbClr val="000099"/>
                </a:solidFill>
              </a:rPr>
              <a:t> </a:t>
            </a:r>
            <a:r>
              <a:rPr lang="ru-RU" b="1" dirty="0" smtClean="0">
                <a:solidFill>
                  <a:srgbClr val="000099"/>
                </a:solidFill>
              </a:rPr>
              <a:t> </a:t>
            </a:r>
            <a:r>
              <a:rPr lang="ru-RU" b="1" dirty="0" smtClean="0">
                <a:solidFill>
                  <a:srgbClr val="C00000"/>
                </a:solidFill>
              </a:rPr>
              <a:t>N</a:t>
            </a:r>
            <a:r>
              <a:rPr lang="en-US" b="1" dirty="0" smtClean="0">
                <a:solidFill>
                  <a:srgbClr val="000099"/>
                </a:solidFill>
              </a:rPr>
              <a:t> </a:t>
            </a:r>
            <a:r>
              <a:rPr lang="en-US" b="1" dirty="0">
                <a:solidFill>
                  <a:srgbClr val="000099"/>
                </a:solidFill>
              </a:rPr>
              <a:t>- </a:t>
            </a:r>
            <a:r>
              <a:rPr lang="ru-RU" b="1" dirty="0">
                <a:solidFill>
                  <a:srgbClr val="000099"/>
                </a:solidFill>
              </a:rPr>
              <a:t> </a:t>
            </a:r>
            <a:r>
              <a:rPr lang="ru-RU" dirty="0"/>
              <a:t>мощность алфавита</a:t>
            </a:r>
            <a:r>
              <a:rPr lang="en-US" dirty="0"/>
              <a:t>  </a:t>
            </a:r>
            <a:endParaRPr lang="ru-RU" dirty="0"/>
          </a:p>
          <a:p>
            <a:pPr>
              <a:defRPr/>
            </a:pPr>
            <a:r>
              <a:rPr lang="en-US" dirty="0"/>
              <a:t>  </a:t>
            </a:r>
            <a:r>
              <a:rPr lang="en-US" dirty="0" err="1">
                <a:solidFill>
                  <a:srgbClr val="C00000"/>
                </a:solidFill>
                <a:effectLst>
                  <a:outerShdw blurRad="38100" dist="38100" dir="2700000" algn="tl">
                    <a:srgbClr val="000000"/>
                  </a:outerShdw>
                </a:effectLst>
              </a:rPr>
              <a:t>i</a:t>
            </a:r>
            <a:r>
              <a:rPr lang="ru-RU" dirty="0"/>
              <a:t> </a:t>
            </a:r>
            <a:r>
              <a:rPr lang="en-US" dirty="0"/>
              <a:t>- </a:t>
            </a:r>
            <a:r>
              <a:rPr lang="ru-RU" dirty="0"/>
              <a:t>количество информации одного символа</a:t>
            </a:r>
            <a:endParaRPr lang="en-US" b="1" dirty="0">
              <a:solidFill>
                <a:srgbClr val="000099"/>
              </a:solidFill>
            </a:endParaRPr>
          </a:p>
          <a:p>
            <a:endParaRPr lang="ru-RU" dirty="0"/>
          </a:p>
        </p:txBody>
      </p:sp>
    </p:spTree>
    <p:extLst>
      <p:ext uri="{BB962C8B-B14F-4D97-AF65-F5344CB8AC3E}">
        <p14:creationId xmlns:p14="http://schemas.microsoft.com/office/powerpoint/2010/main" val="1947102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a:hlinkClick r:id="rId2" action="ppaction://hlinksldjump"/>
          </p:cNvPr>
          <p:cNvSpPr/>
          <p:nvPr/>
        </p:nvSpPr>
        <p:spPr>
          <a:xfrm>
            <a:off x="2411760" y="250184"/>
            <a:ext cx="2304256" cy="438145"/>
          </a:xfrm>
          <a:prstGeom prst="round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3" name="Скругленный прямоугольник 12">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4" name="Скругленный прямоугольник 13">
            <a:hlinkClick r:id="rId4" action="ppaction://hlinksldjump"/>
          </p:cNvPr>
          <p:cNvSpPr/>
          <p:nvPr/>
        </p:nvSpPr>
        <p:spPr>
          <a:xfrm>
            <a:off x="7524327" y="260648"/>
            <a:ext cx="1440161"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5" name="Прямоугольник 4"/>
          <p:cNvSpPr/>
          <p:nvPr/>
        </p:nvSpPr>
        <p:spPr>
          <a:xfrm>
            <a:off x="179512" y="626994"/>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16" name="TextBox 15"/>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17" name="Прямоугольник 16"/>
          <p:cNvSpPr/>
          <p:nvPr/>
        </p:nvSpPr>
        <p:spPr>
          <a:xfrm>
            <a:off x="2418866" y="578678"/>
            <a:ext cx="2296800" cy="9663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467544" y="908720"/>
            <a:ext cx="3096344" cy="3693319"/>
          </a:xfrm>
          <a:prstGeom prst="rect">
            <a:avLst/>
          </a:prstGeom>
          <a:noFill/>
        </p:spPr>
        <p:txBody>
          <a:bodyPr wrap="square" rtlCol="0">
            <a:spAutoFit/>
          </a:bodyPr>
          <a:lstStyle/>
          <a:p>
            <a:r>
              <a:rPr lang="ru-RU" b="1" dirty="0" smtClean="0"/>
              <a:t>Алфавитный подход к измерению информации.</a:t>
            </a:r>
            <a:br>
              <a:rPr lang="ru-RU" b="1" dirty="0" smtClean="0"/>
            </a:br>
            <a:endParaRPr lang="ru-RU" b="1" dirty="0" smtClean="0"/>
          </a:p>
          <a:p>
            <a:r>
              <a:rPr lang="ru-RU" b="1" dirty="0" smtClean="0"/>
              <a:t>Алфавит.</a:t>
            </a:r>
          </a:p>
          <a:p>
            <a:r>
              <a:rPr lang="ru-RU" b="1" dirty="0" smtClean="0"/>
              <a:t>Мощность алфавита.</a:t>
            </a:r>
          </a:p>
          <a:p>
            <a:endParaRPr lang="ru-RU" b="1" dirty="0" smtClean="0"/>
          </a:p>
          <a:p>
            <a:r>
              <a:rPr lang="ru-RU" b="1" dirty="0" smtClean="0">
                <a:solidFill>
                  <a:schemeClr val="accent6">
                    <a:lumMod val="75000"/>
                  </a:schemeClr>
                </a:solidFill>
              </a:rPr>
              <a:t>Информационный вес символа. </a:t>
            </a:r>
          </a:p>
          <a:p>
            <a:endParaRPr lang="ru-RU" b="1" dirty="0"/>
          </a:p>
          <a:p>
            <a:r>
              <a:rPr lang="ru-RU" b="1" dirty="0" smtClean="0"/>
              <a:t>Что такое бит?</a:t>
            </a:r>
          </a:p>
          <a:p>
            <a:endParaRPr lang="ru-RU" b="1" dirty="0"/>
          </a:p>
          <a:p>
            <a:r>
              <a:rPr lang="ru-RU" b="1" dirty="0" smtClean="0"/>
              <a:t>Информационный вес </a:t>
            </a:r>
            <a:br>
              <a:rPr lang="ru-RU" b="1" dirty="0" smtClean="0"/>
            </a:br>
            <a:r>
              <a:rPr lang="ru-RU" b="1" dirty="0" smtClean="0"/>
              <a:t>текста.</a:t>
            </a:r>
            <a:endParaRPr lang="ru-RU" b="1" dirty="0"/>
          </a:p>
        </p:txBody>
      </p:sp>
      <p:sp>
        <p:nvSpPr>
          <p:cNvPr id="20" name="Прямоугольник 19"/>
          <p:cNvSpPr/>
          <p:nvPr/>
        </p:nvSpPr>
        <p:spPr>
          <a:xfrm>
            <a:off x="3203848" y="836712"/>
            <a:ext cx="5612432" cy="5717207"/>
          </a:xfrm>
          <a:prstGeom prst="rect">
            <a:avLst/>
          </a:prstGeom>
          <a:solidFill>
            <a:srgbClr val="F6F2E2"/>
          </a:solidFill>
          <a:ln>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a:hlinkClick r:id="rId2" action="ppaction://hlinksldjump"/>
          </p:cNvPr>
          <p:cNvSpPr/>
          <p:nvPr/>
        </p:nvSpPr>
        <p:spPr>
          <a:xfrm>
            <a:off x="467544" y="908720"/>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a:hlinkClick r:id="rId5" action="ppaction://hlinksldjump"/>
          </p:cNvPr>
          <p:cNvSpPr/>
          <p:nvPr/>
        </p:nvSpPr>
        <p:spPr>
          <a:xfrm>
            <a:off x="395536" y="1772816"/>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a:hlinkClick r:id="rId6" action="ppaction://hlinksldjump"/>
          </p:cNvPr>
          <p:cNvSpPr/>
          <p:nvPr/>
        </p:nvSpPr>
        <p:spPr>
          <a:xfrm>
            <a:off x="467544" y="2564904"/>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a:hlinkClick r:id="rId7" action="ppaction://hlinksldjump"/>
          </p:cNvPr>
          <p:cNvSpPr/>
          <p:nvPr/>
        </p:nvSpPr>
        <p:spPr>
          <a:xfrm>
            <a:off x="467544" y="3356992"/>
            <a:ext cx="1728192" cy="504056"/>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a:hlinkClick r:id="rId8" action="ppaction://hlinksldjump"/>
          </p:cNvPr>
          <p:cNvSpPr/>
          <p:nvPr/>
        </p:nvSpPr>
        <p:spPr>
          <a:xfrm>
            <a:off x="467544" y="3933056"/>
            <a:ext cx="2448272"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3347864" y="836712"/>
            <a:ext cx="5328592" cy="646331"/>
          </a:xfrm>
          <a:prstGeom prst="rect">
            <a:avLst/>
          </a:prstGeom>
          <a:noFill/>
        </p:spPr>
        <p:txBody>
          <a:bodyPr wrap="square" rtlCol="0">
            <a:spAutoFit/>
          </a:bodyPr>
          <a:lstStyle/>
          <a:p>
            <a:r>
              <a:rPr lang="ru-RU" dirty="0" smtClean="0"/>
              <a:t>При алфавитном подходе считается, что каждый символ имеет свой </a:t>
            </a:r>
            <a:r>
              <a:rPr lang="ru-RU" b="1" dirty="0" smtClean="0">
                <a:solidFill>
                  <a:srgbClr val="C00000"/>
                </a:solidFill>
              </a:rPr>
              <a:t>информационный вес</a:t>
            </a:r>
            <a:endParaRPr lang="ru-RU" b="1" dirty="0">
              <a:solidFill>
                <a:srgbClr val="C00000"/>
              </a:solidFill>
            </a:endParaRPr>
          </a:p>
        </p:txBody>
      </p:sp>
      <p:sp>
        <p:nvSpPr>
          <p:cNvPr id="21" name="TextBox 20"/>
          <p:cNvSpPr txBox="1"/>
          <p:nvPr/>
        </p:nvSpPr>
        <p:spPr>
          <a:xfrm>
            <a:off x="3358180" y="1451468"/>
            <a:ext cx="5256584" cy="646331"/>
          </a:xfrm>
          <a:prstGeom prst="rect">
            <a:avLst/>
          </a:prstGeom>
          <a:solidFill>
            <a:schemeClr val="bg1"/>
          </a:solidFill>
          <a:ln>
            <a:solidFill>
              <a:schemeClr val="accent3">
                <a:lumMod val="50000"/>
              </a:schemeClr>
            </a:solidFill>
          </a:ln>
        </p:spPr>
        <p:txBody>
          <a:bodyPr wrap="square" rtlCol="0">
            <a:spAutoFit/>
          </a:bodyPr>
          <a:lstStyle/>
          <a:p>
            <a:r>
              <a:rPr lang="ru-RU" b="1" dirty="0" smtClean="0">
                <a:solidFill>
                  <a:srgbClr val="C00000"/>
                </a:solidFill>
              </a:rPr>
              <a:t>Бит</a:t>
            </a:r>
            <a:r>
              <a:rPr lang="ru-RU" dirty="0" smtClean="0"/>
              <a:t> – это информационный вес символа двоичного алфавита (0 или 1).</a:t>
            </a: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3445854458"/>
              </p:ext>
            </p:extLst>
          </p:nvPr>
        </p:nvGraphicFramePr>
        <p:xfrm>
          <a:off x="3464258" y="2780928"/>
          <a:ext cx="5150504" cy="670560"/>
        </p:xfrm>
        <a:graphic>
          <a:graphicData uri="http://schemas.openxmlformats.org/drawingml/2006/table">
            <a:tbl>
              <a:tblPr firstRow="1" bandRow="1">
                <a:tableStyleId>{5940675A-B579-460E-94D1-54222C63F5DA}</a:tableStyleId>
              </a:tblPr>
              <a:tblGrid>
                <a:gridCol w="1849512"/>
                <a:gridCol w="825248"/>
                <a:gridCol w="825248"/>
                <a:gridCol w="825248"/>
                <a:gridCol w="825248"/>
              </a:tblGrid>
              <a:tr h="324036">
                <a:tc>
                  <a:txBody>
                    <a:bodyPr/>
                    <a:lstStyle/>
                    <a:p>
                      <a:r>
                        <a:rPr lang="ru-RU" sz="1600" dirty="0" smtClean="0"/>
                        <a:t>Номер символа</a:t>
                      </a:r>
                      <a:endParaRPr lang="ru-RU" sz="1600" dirty="0"/>
                    </a:p>
                  </a:txBody>
                  <a:tcPr/>
                </a:tc>
                <a:tc>
                  <a:txBody>
                    <a:bodyPr/>
                    <a:lstStyle/>
                    <a:p>
                      <a:pPr algn="ctr"/>
                      <a:r>
                        <a:rPr lang="ru-RU" sz="1600" dirty="0" smtClean="0"/>
                        <a:t>1</a:t>
                      </a:r>
                      <a:endParaRPr lang="ru-RU" sz="1600" dirty="0"/>
                    </a:p>
                  </a:txBody>
                  <a:tcPr anchor="ctr"/>
                </a:tc>
                <a:tc>
                  <a:txBody>
                    <a:bodyPr/>
                    <a:lstStyle/>
                    <a:p>
                      <a:pPr algn="ctr"/>
                      <a:r>
                        <a:rPr lang="ru-RU" sz="1600" dirty="0" smtClean="0"/>
                        <a:t>2</a:t>
                      </a:r>
                      <a:endParaRPr lang="ru-RU" sz="1600" dirty="0"/>
                    </a:p>
                  </a:txBody>
                  <a:tcPr anchor="ctr"/>
                </a:tc>
                <a:tc>
                  <a:txBody>
                    <a:bodyPr/>
                    <a:lstStyle/>
                    <a:p>
                      <a:pPr algn="ctr"/>
                      <a:r>
                        <a:rPr lang="ru-RU" sz="1600" dirty="0" smtClean="0"/>
                        <a:t>3</a:t>
                      </a:r>
                      <a:endParaRPr lang="ru-RU" sz="1600" dirty="0"/>
                    </a:p>
                  </a:txBody>
                  <a:tcPr anchor="ctr"/>
                </a:tc>
                <a:tc>
                  <a:txBody>
                    <a:bodyPr/>
                    <a:lstStyle/>
                    <a:p>
                      <a:pPr algn="ctr"/>
                      <a:r>
                        <a:rPr lang="ru-RU" sz="1600" dirty="0" smtClean="0"/>
                        <a:t>4</a:t>
                      </a:r>
                      <a:endParaRPr lang="ru-RU" sz="1600" dirty="0"/>
                    </a:p>
                  </a:txBody>
                  <a:tcPr anchor="ctr"/>
                </a:tc>
              </a:tr>
              <a:tr h="324036">
                <a:tc>
                  <a:txBody>
                    <a:bodyPr/>
                    <a:lstStyle/>
                    <a:p>
                      <a:r>
                        <a:rPr lang="ru-RU" sz="1600" dirty="0" smtClean="0"/>
                        <a:t>Двоичный код</a:t>
                      </a:r>
                      <a:endParaRPr lang="ru-RU" sz="1600" dirty="0"/>
                    </a:p>
                  </a:txBody>
                  <a:tcPr/>
                </a:tc>
                <a:tc>
                  <a:txBody>
                    <a:bodyPr/>
                    <a:lstStyle/>
                    <a:p>
                      <a:pPr algn="ctr"/>
                      <a:r>
                        <a:rPr lang="ru-RU" sz="1600" dirty="0" smtClean="0"/>
                        <a:t>00</a:t>
                      </a:r>
                      <a:endParaRPr lang="ru-RU" sz="1600" dirty="0"/>
                    </a:p>
                  </a:txBody>
                  <a:tcPr anchor="ctr"/>
                </a:tc>
                <a:tc>
                  <a:txBody>
                    <a:bodyPr/>
                    <a:lstStyle/>
                    <a:p>
                      <a:pPr algn="ctr"/>
                      <a:r>
                        <a:rPr lang="ru-RU" sz="1600" dirty="0" smtClean="0"/>
                        <a:t>01</a:t>
                      </a:r>
                      <a:endParaRPr lang="ru-RU" sz="1600" dirty="0"/>
                    </a:p>
                  </a:txBody>
                  <a:tcPr anchor="ctr"/>
                </a:tc>
                <a:tc>
                  <a:txBody>
                    <a:bodyPr/>
                    <a:lstStyle/>
                    <a:p>
                      <a:pPr algn="ctr"/>
                      <a:r>
                        <a:rPr lang="ru-RU" sz="1600" dirty="0" smtClean="0"/>
                        <a:t>10</a:t>
                      </a:r>
                      <a:endParaRPr lang="ru-RU" sz="1600" dirty="0"/>
                    </a:p>
                  </a:txBody>
                  <a:tcPr anchor="ctr"/>
                </a:tc>
                <a:tc>
                  <a:txBody>
                    <a:bodyPr/>
                    <a:lstStyle/>
                    <a:p>
                      <a:pPr algn="ctr"/>
                      <a:r>
                        <a:rPr lang="ru-RU" sz="1600" dirty="0" smtClean="0"/>
                        <a:t>11</a:t>
                      </a:r>
                      <a:endParaRPr lang="ru-RU" sz="1600" dirty="0"/>
                    </a:p>
                  </a:txBody>
                  <a:tcPr anchor="ctr"/>
                </a:tc>
              </a:tr>
            </a:tbl>
          </a:graphicData>
        </a:graphic>
      </p:graphicFrame>
      <p:sp>
        <p:nvSpPr>
          <p:cNvPr id="4" name="TextBox 3"/>
          <p:cNvSpPr txBox="1"/>
          <p:nvPr/>
        </p:nvSpPr>
        <p:spPr>
          <a:xfrm>
            <a:off x="3358180" y="2132856"/>
            <a:ext cx="5256584" cy="646331"/>
          </a:xfrm>
          <a:prstGeom prst="rect">
            <a:avLst/>
          </a:prstGeom>
          <a:noFill/>
        </p:spPr>
        <p:txBody>
          <a:bodyPr wrap="square" rtlCol="0">
            <a:spAutoFit/>
          </a:bodyPr>
          <a:lstStyle/>
          <a:p>
            <a:r>
              <a:rPr lang="ru-RU" dirty="0" smtClean="0"/>
              <a:t>С увеличением мощности алфавита увеличивается информационный вес символа.</a:t>
            </a:r>
            <a:endParaRPr lang="ru-RU" dirty="0"/>
          </a:p>
        </p:txBody>
      </p:sp>
      <p:graphicFrame>
        <p:nvGraphicFramePr>
          <p:cNvPr id="8" name="Таблица 7"/>
          <p:cNvGraphicFramePr>
            <a:graphicFrameLocks noGrp="1"/>
          </p:cNvGraphicFramePr>
          <p:nvPr>
            <p:extLst>
              <p:ext uri="{D42A27DB-BD31-4B8C-83A1-F6EECF244321}">
                <p14:modId xmlns:p14="http://schemas.microsoft.com/office/powerpoint/2010/main" val="1042152071"/>
              </p:ext>
            </p:extLst>
          </p:nvPr>
        </p:nvGraphicFramePr>
        <p:xfrm>
          <a:off x="3390503" y="3645024"/>
          <a:ext cx="5266903" cy="670560"/>
        </p:xfrm>
        <a:graphic>
          <a:graphicData uri="http://schemas.openxmlformats.org/drawingml/2006/table">
            <a:tbl>
              <a:tblPr firstRow="1" bandRow="1">
                <a:tableStyleId>{5940675A-B579-460E-94D1-54222C63F5DA}</a:tableStyleId>
              </a:tblPr>
              <a:tblGrid>
                <a:gridCol w="936103"/>
                <a:gridCol w="541350"/>
                <a:gridCol w="541350"/>
                <a:gridCol w="541350"/>
                <a:gridCol w="541350"/>
                <a:gridCol w="541350"/>
                <a:gridCol w="541350"/>
                <a:gridCol w="541350"/>
                <a:gridCol w="541350"/>
              </a:tblGrid>
              <a:tr h="334895">
                <a:tc>
                  <a:txBody>
                    <a:bodyPr/>
                    <a:lstStyle/>
                    <a:p>
                      <a:r>
                        <a:rPr lang="ru-RU" sz="1600" dirty="0" smtClean="0"/>
                        <a:t>Символ</a:t>
                      </a:r>
                      <a:endParaRPr lang="ru-RU" sz="1600" dirty="0"/>
                    </a:p>
                  </a:txBody>
                  <a:tcPr/>
                </a:tc>
                <a:tc>
                  <a:txBody>
                    <a:bodyPr/>
                    <a:lstStyle/>
                    <a:p>
                      <a:r>
                        <a:rPr lang="ru-RU" sz="1600" dirty="0" smtClean="0"/>
                        <a:t>1</a:t>
                      </a:r>
                      <a:endParaRPr lang="ru-RU" sz="1600" dirty="0"/>
                    </a:p>
                  </a:txBody>
                  <a:tcPr/>
                </a:tc>
                <a:tc>
                  <a:txBody>
                    <a:bodyPr/>
                    <a:lstStyle/>
                    <a:p>
                      <a:r>
                        <a:rPr lang="ru-RU" sz="1600" dirty="0" smtClean="0"/>
                        <a:t>2</a:t>
                      </a:r>
                      <a:endParaRPr lang="ru-RU" sz="1600" dirty="0"/>
                    </a:p>
                  </a:txBody>
                  <a:tcPr/>
                </a:tc>
                <a:tc>
                  <a:txBody>
                    <a:bodyPr/>
                    <a:lstStyle/>
                    <a:p>
                      <a:r>
                        <a:rPr lang="ru-RU" sz="1600" dirty="0" smtClean="0"/>
                        <a:t>3</a:t>
                      </a:r>
                      <a:endParaRPr lang="ru-RU" sz="1600" dirty="0"/>
                    </a:p>
                  </a:txBody>
                  <a:tcPr/>
                </a:tc>
                <a:tc>
                  <a:txBody>
                    <a:bodyPr/>
                    <a:lstStyle/>
                    <a:p>
                      <a:r>
                        <a:rPr lang="ru-RU" sz="1600" dirty="0" smtClean="0"/>
                        <a:t>4</a:t>
                      </a:r>
                      <a:endParaRPr lang="ru-RU" sz="1600" dirty="0"/>
                    </a:p>
                  </a:txBody>
                  <a:tcPr/>
                </a:tc>
                <a:tc>
                  <a:txBody>
                    <a:bodyPr/>
                    <a:lstStyle/>
                    <a:p>
                      <a:r>
                        <a:rPr lang="ru-RU" sz="1600" dirty="0" smtClean="0"/>
                        <a:t>5</a:t>
                      </a:r>
                      <a:endParaRPr lang="ru-RU" sz="1600" dirty="0"/>
                    </a:p>
                  </a:txBody>
                  <a:tcPr/>
                </a:tc>
                <a:tc>
                  <a:txBody>
                    <a:bodyPr/>
                    <a:lstStyle/>
                    <a:p>
                      <a:r>
                        <a:rPr lang="ru-RU" sz="1600" dirty="0" smtClean="0"/>
                        <a:t>6</a:t>
                      </a:r>
                      <a:endParaRPr lang="ru-RU" sz="1600" dirty="0"/>
                    </a:p>
                  </a:txBody>
                  <a:tcPr/>
                </a:tc>
                <a:tc>
                  <a:txBody>
                    <a:bodyPr/>
                    <a:lstStyle/>
                    <a:p>
                      <a:r>
                        <a:rPr lang="ru-RU" sz="1600" dirty="0" smtClean="0"/>
                        <a:t>7</a:t>
                      </a:r>
                      <a:endParaRPr lang="ru-RU" sz="1600" dirty="0"/>
                    </a:p>
                  </a:txBody>
                  <a:tcPr/>
                </a:tc>
                <a:tc>
                  <a:txBody>
                    <a:bodyPr/>
                    <a:lstStyle/>
                    <a:p>
                      <a:r>
                        <a:rPr lang="ru-RU" sz="1600" dirty="0" smtClean="0"/>
                        <a:t>8</a:t>
                      </a:r>
                      <a:endParaRPr lang="ru-RU" sz="1600" dirty="0"/>
                    </a:p>
                  </a:txBody>
                  <a:tcPr/>
                </a:tc>
              </a:tr>
              <a:tr h="334895">
                <a:tc>
                  <a:txBody>
                    <a:bodyPr/>
                    <a:lstStyle/>
                    <a:p>
                      <a:r>
                        <a:rPr lang="ru-RU" sz="1600" dirty="0" smtClean="0"/>
                        <a:t>Код</a:t>
                      </a:r>
                      <a:endParaRPr lang="ru-RU" sz="1600" dirty="0"/>
                    </a:p>
                  </a:txBody>
                  <a:tcPr/>
                </a:tc>
                <a:tc>
                  <a:txBody>
                    <a:bodyPr/>
                    <a:lstStyle/>
                    <a:p>
                      <a:r>
                        <a:rPr lang="ru-RU" sz="1600" dirty="0" smtClean="0"/>
                        <a:t>000</a:t>
                      </a:r>
                      <a:endParaRPr lang="ru-RU" sz="1600" dirty="0"/>
                    </a:p>
                  </a:txBody>
                  <a:tcPr/>
                </a:tc>
                <a:tc>
                  <a:txBody>
                    <a:bodyPr/>
                    <a:lstStyle/>
                    <a:p>
                      <a:r>
                        <a:rPr lang="ru-RU" sz="1600" dirty="0" smtClean="0"/>
                        <a:t>001</a:t>
                      </a:r>
                      <a:endParaRPr lang="ru-RU" sz="1600" dirty="0"/>
                    </a:p>
                  </a:txBody>
                  <a:tcPr/>
                </a:tc>
                <a:tc>
                  <a:txBody>
                    <a:bodyPr/>
                    <a:lstStyle/>
                    <a:p>
                      <a:r>
                        <a:rPr lang="ru-RU" sz="1600" dirty="0" smtClean="0"/>
                        <a:t>010</a:t>
                      </a:r>
                      <a:endParaRPr lang="ru-RU" sz="1600" dirty="0"/>
                    </a:p>
                  </a:txBody>
                  <a:tcPr/>
                </a:tc>
                <a:tc>
                  <a:txBody>
                    <a:bodyPr/>
                    <a:lstStyle/>
                    <a:p>
                      <a:r>
                        <a:rPr lang="ru-RU" sz="1600" dirty="0" smtClean="0"/>
                        <a:t>011</a:t>
                      </a:r>
                      <a:endParaRPr lang="ru-RU" sz="1600" dirty="0"/>
                    </a:p>
                  </a:txBody>
                  <a:tcPr/>
                </a:tc>
                <a:tc>
                  <a:txBody>
                    <a:bodyPr/>
                    <a:lstStyle/>
                    <a:p>
                      <a:r>
                        <a:rPr lang="ru-RU" sz="1600" dirty="0" smtClean="0"/>
                        <a:t>100</a:t>
                      </a:r>
                      <a:endParaRPr lang="ru-RU" sz="1600" dirty="0"/>
                    </a:p>
                  </a:txBody>
                  <a:tcPr/>
                </a:tc>
                <a:tc>
                  <a:txBody>
                    <a:bodyPr/>
                    <a:lstStyle/>
                    <a:p>
                      <a:r>
                        <a:rPr lang="ru-RU" sz="1600" dirty="0" smtClean="0"/>
                        <a:t>101</a:t>
                      </a:r>
                      <a:endParaRPr lang="ru-RU" sz="1600" dirty="0"/>
                    </a:p>
                  </a:txBody>
                  <a:tcPr/>
                </a:tc>
                <a:tc>
                  <a:txBody>
                    <a:bodyPr/>
                    <a:lstStyle/>
                    <a:p>
                      <a:r>
                        <a:rPr lang="ru-RU" sz="1600" dirty="0" smtClean="0"/>
                        <a:t>110</a:t>
                      </a:r>
                      <a:endParaRPr lang="ru-RU" sz="1600" dirty="0"/>
                    </a:p>
                  </a:txBody>
                  <a:tcPr/>
                </a:tc>
                <a:tc>
                  <a:txBody>
                    <a:bodyPr/>
                    <a:lstStyle/>
                    <a:p>
                      <a:r>
                        <a:rPr lang="ru-RU" sz="1600" dirty="0" smtClean="0"/>
                        <a:t>111</a:t>
                      </a:r>
                      <a:endParaRPr lang="ru-RU" sz="1600" dirty="0"/>
                    </a:p>
                  </a:txBody>
                  <a:tcPr/>
                </a:tc>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432705462"/>
              </p:ext>
            </p:extLst>
          </p:nvPr>
        </p:nvGraphicFramePr>
        <p:xfrm>
          <a:off x="3410769" y="4437112"/>
          <a:ext cx="3681511" cy="731520"/>
        </p:xfrm>
        <a:graphic>
          <a:graphicData uri="http://schemas.openxmlformats.org/drawingml/2006/table">
            <a:tbl>
              <a:tblPr firstRow="1" bandRow="1">
                <a:tableStyleId>{18603FDC-E32A-4AB5-989C-0864C3EAD2B8}</a:tableStyleId>
              </a:tblPr>
              <a:tblGrid>
                <a:gridCol w="369143"/>
                <a:gridCol w="720080"/>
                <a:gridCol w="864096"/>
                <a:gridCol w="864096"/>
                <a:gridCol w="864096"/>
              </a:tblGrid>
              <a:tr h="324036">
                <a:tc>
                  <a:txBody>
                    <a:bodyPr/>
                    <a:lstStyle/>
                    <a:p>
                      <a:r>
                        <a:rPr lang="en-US" dirty="0" smtClean="0"/>
                        <a:t>N</a:t>
                      </a:r>
                      <a:endParaRPr lang="ru-RU" dirty="0"/>
                    </a:p>
                  </a:txBody>
                  <a:tcPr/>
                </a:tc>
                <a:tc>
                  <a:txBody>
                    <a:bodyPr/>
                    <a:lstStyle/>
                    <a:p>
                      <a:r>
                        <a:rPr lang="ru-RU" dirty="0" smtClean="0"/>
                        <a:t>2</a:t>
                      </a:r>
                      <a:endParaRPr lang="ru-RU" dirty="0"/>
                    </a:p>
                  </a:txBody>
                  <a:tcPr/>
                </a:tc>
                <a:tc>
                  <a:txBody>
                    <a:bodyPr/>
                    <a:lstStyle/>
                    <a:p>
                      <a:r>
                        <a:rPr lang="ru-RU" dirty="0" smtClean="0"/>
                        <a:t>4</a:t>
                      </a:r>
                      <a:endParaRPr lang="ru-RU" dirty="0"/>
                    </a:p>
                  </a:txBody>
                  <a:tcPr/>
                </a:tc>
                <a:tc>
                  <a:txBody>
                    <a:bodyPr/>
                    <a:lstStyle/>
                    <a:p>
                      <a:r>
                        <a:rPr lang="ru-RU" dirty="0" smtClean="0"/>
                        <a:t>8</a:t>
                      </a:r>
                      <a:endParaRPr lang="ru-RU" dirty="0"/>
                    </a:p>
                  </a:txBody>
                  <a:tcPr/>
                </a:tc>
                <a:tc>
                  <a:txBody>
                    <a:bodyPr/>
                    <a:lstStyle/>
                    <a:p>
                      <a:r>
                        <a:rPr lang="ru-RU" dirty="0" smtClean="0"/>
                        <a:t>16</a:t>
                      </a:r>
                      <a:endParaRPr lang="ru-RU" dirty="0"/>
                    </a:p>
                  </a:txBody>
                  <a:tcPr/>
                </a:tc>
              </a:tr>
              <a:tr h="324036">
                <a:tc>
                  <a:txBody>
                    <a:bodyPr/>
                    <a:lstStyle/>
                    <a:p>
                      <a:r>
                        <a:rPr lang="en-US" dirty="0" err="1" smtClean="0"/>
                        <a:t>i</a:t>
                      </a:r>
                      <a:endParaRPr lang="ru-RU" dirty="0"/>
                    </a:p>
                  </a:txBody>
                  <a:tcPr/>
                </a:tc>
                <a:tc>
                  <a:txBody>
                    <a:bodyPr/>
                    <a:lstStyle/>
                    <a:p>
                      <a:r>
                        <a:rPr lang="ru-RU" dirty="0" smtClean="0"/>
                        <a:t>1 бит</a:t>
                      </a:r>
                      <a:endParaRPr lang="ru-RU" dirty="0"/>
                    </a:p>
                  </a:txBody>
                  <a:tcPr/>
                </a:tc>
                <a:tc>
                  <a:txBody>
                    <a:bodyPr/>
                    <a:lstStyle/>
                    <a:p>
                      <a:r>
                        <a:rPr lang="ru-RU" dirty="0" smtClean="0"/>
                        <a:t>2 бита</a:t>
                      </a:r>
                      <a:endParaRPr lang="ru-RU" dirty="0"/>
                    </a:p>
                  </a:txBody>
                  <a:tcPr/>
                </a:tc>
                <a:tc>
                  <a:txBody>
                    <a:bodyPr/>
                    <a:lstStyle/>
                    <a:p>
                      <a:r>
                        <a:rPr lang="ru-RU" dirty="0" smtClean="0"/>
                        <a:t>3 бита</a:t>
                      </a:r>
                      <a:endParaRPr lang="ru-RU" dirty="0"/>
                    </a:p>
                  </a:txBody>
                  <a:tcPr/>
                </a:tc>
                <a:tc>
                  <a:txBody>
                    <a:bodyPr/>
                    <a:lstStyle/>
                    <a:p>
                      <a:r>
                        <a:rPr lang="ru-RU" dirty="0" smtClean="0"/>
                        <a:t>4 бита</a:t>
                      </a:r>
                      <a:endParaRPr lang="ru-RU" dirty="0"/>
                    </a:p>
                  </a:txBody>
                  <a:tcPr/>
                </a:tc>
              </a:tr>
            </a:tbl>
          </a:graphicData>
        </a:graphic>
      </p:graphicFrame>
      <p:sp>
        <p:nvSpPr>
          <p:cNvPr id="10" name="Прямоугольник 9"/>
          <p:cNvSpPr/>
          <p:nvPr/>
        </p:nvSpPr>
        <p:spPr>
          <a:xfrm>
            <a:off x="3501846" y="5374897"/>
            <a:ext cx="1213820" cy="6001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3502196" y="5397023"/>
            <a:ext cx="4968552" cy="1200329"/>
          </a:xfrm>
          <a:prstGeom prst="rect">
            <a:avLst/>
          </a:prstGeom>
          <a:noFill/>
        </p:spPr>
        <p:txBody>
          <a:bodyPr wrap="square" rtlCol="0">
            <a:spAutoFit/>
          </a:bodyPr>
          <a:lstStyle/>
          <a:p>
            <a:pPr>
              <a:defRPr/>
            </a:pPr>
            <a:r>
              <a:rPr lang="ru-RU" sz="3600" b="1" dirty="0">
                <a:solidFill>
                  <a:schemeClr val="tx2">
                    <a:lumMod val="75000"/>
                  </a:schemeClr>
                </a:solidFill>
              </a:rPr>
              <a:t>2</a:t>
            </a:r>
            <a:r>
              <a:rPr lang="en-US" sz="3600" baseline="30000" dirty="0" err="1">
                <a:solidFill>
                  <a:schemeClr val="tx2">
                    <a:lumMod val="75000"/>
                  </a:schemeClr>
                </a:solidFill>
              </a:rPr>
              <a:t>i</a:t>
            </a:r>
            <a:r>
              <a:rPr lang="ru-RU" sz="3600" baseline="30000" dirty="0">
                <a:solidFill>
                  <a:schemeClr val="tx2">
                    <a:lumMod val="75000"/>
                  </a:schemeClr>
                </a:solidFill>
              </a:rPr>
              <a:t> </a:t>
            </a:r>
            <a:r>
              <a:rPr lang="ru-RU" sz="3600" b="1" dirty="0">
                <a:solidFill>
                  <a:schemeClr val="tx2">
                    <a:lumMod val="75000"/>
                  </a:schemeClr>
                </a:solidFill>
              </a:rPr>
              <a:t>= </a:t>
            </a:r>
            <a:r>
              <a:rPr lang="ru-RU" sz="3600" b="1" dirty="0" smtClean="0">
                <a:solidFill>
                  <a:schemeClr val="tx2">
                    <a:lumMod val="75000"/>
                  </a:schemeClr>
                </a:solidFill>
              </a:rPr>
              <a:t>N     </a:t>
            </a:r>
            <a:r>
              <a:rPr lang="ru-RU" b="1" dirty="0" err="1" smtClean="0">
                <a:solidFill>
                  <a:srgbClr val="C00000"/>
                </a:solidFill>
              </a:rPr>
              <a:t>N</a:t>
            </a:r>
            <a:r>
              <a:rPr lang="en-US" b="1" dirty="0" smtClean="0">
                <a:solidFill>
                  <a:srgbClr val="000099"/>
                </a:solidFill>
              </a:rPr>
              <a:t> </a:t>
            </a:r>
            <a:r>
              <a:rPr lang="en-US" b="1" dirty="0">
                <a:solidFill>
                  <a:srgbClr val="000099"/>
                </a:solidFill>
              </a:rPr>
              <a:t>- </a:t>
            </a:r>
            <a:r>
              <a:rPr lang="ru-RU" b="1" dirty="0">
                <a:solidFill>
                  <a:srgbClr val="000099"/>
                </a:solidFill>
              </a:rPr>
              <a:t> </a:t>
            </a:r>
            <a:r>
              <a:rPr lang="ru-RU" dirty="0"/>
              <a:t>мощность алфавита</a:t>
            </a:r>
            <a:r>
              <a:rPr lang="en-US" dirty="0"/>
              <a:t>  </a:t>
            </a:r>
            <a:r>
              <a:rPr lang="ru-RU" dirty="0" smtClean="0"/>
              <a:t/>
            </a:r>
            <a:br>
              <a:rPr lang="ru-RU" dirty="0" smtClean="0"/>
            </a:br>
            <a:r>
              <a:rPr lang="ru-RU" dirty="0" smtClean="0"/>
              <a:t>                            </a:t>
            </a:r>
            <a:r>
              <a:rPr lang="en-US" dirty="0" err="1" smtClean="0">
                <a:solidFill>
                  <a:srgbClr val="C00000"/>
                </a:solidFill>
                <a:effectLst>
                  <a:outerShdw blurRad="38100" dist="38100" dir="2700000" algn="tl">
                    <a:srgbClr val="000000"/>
                  </a:outerShdw>
                </a:effectLst>
              </a:rPr>
              <a:t>i</a:t>
            </a:r>
            <a:r>
              <a:rPr lang="ru-RU" dirty="0" smtClean="0"/>
              <a:t> </a:t>
            </a:r>
            <a:r>
              <a:rPr lang="en-US" dirty="0"/>
              <a:t>- </a:t>
            </a:r>
            <a:r>
              <a:rPr lang="ru-RU" dirty="0"/>
              <a:t>количество </a:t>
            </a:r>
            <a:r>
              <a:rPr lang="ru-RU" dirty="0" smtClean="0"/>
              <a:t>информации</a:t>
            </a:r>
            <a:br>
              <a:rPr lang="ru-RU" dirty="0" smtClean="0"/>
            </a:br>
            <a:r>
              <a:rPr lang="ru-RU" dirty="0" smtClean="0"/>
              <a:t>                                 </a:t>
            </a:r>
            <a:r>
              <a:rPr lang="ru-RU" dirty="0"/>
              <a:t>одного </a:t>
            </a:r>
            <a:r>
              <a:rPr lang="ru-RU" dirty="0" smtClean="0"/>
              <a:t>символа</a:t>
            </a:r>
            <a:endParaRPr lang="ru-RU" dirty="0"/>
          </a:p>
        </p:txBody>
      </p:sp>
    </p:spTree>
    <p:extLst>
      <p:ext uri="{BB962C8B-B14F-4D97-AF65-F5344CB8AC3E}">
        <p14:creationId xmlns:p14="http://schemas.microsoft.com/office/powerpoint/2010/main" val="1947102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a:hlinkClick r:id="rId2" action="ppaction://hlinksldjump"/>
          </p:cNvPr>
          <p:cNvSpPr/>
          <p:nvPr/>
        </p:nvSpPr>
        <p:spPr>
          <a:xfrm>
            <a:off x="2411760" y="250184"/>
            <a:ext cx="2304256" cy="438145"/>
          </a:xfrm>
          <a:prstGeom prst="round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3" name="Скругленный прямоугольник 12">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4" name="Скругленный прямоугольник 13">
            <a:hlinkClick r:id="rId4" action="ppaction://hlinksldjump"/>
          </p:cNvPr>
          <p:cNvSpPr/>
          <p:nvPr/>
        </p:nvSpPr>
        <p:spPr>
          <a:xfrm>
            <a:off x="7524327" y="260648"/>
            <a:ext cx="1440161"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5" name="Прямоугольник 4"/>
          <p:cNvSpPr/>
          <p:nvPr/>
        </p:nvSpPr>
        <p:spPr>
          <a:xfrm>
            <a:off x="179512" y="626994"/>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16" name="TextBox 15"/>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17" name="Прямоугольник 16"/>
          <p:cNvSpPr/>
          <p:nvPr/>
        </p:nvSpPr>
        <p:spPr>
          <a:xfrm>
            <a:off x="2418866" y="578678"/>
            <a:ext cx="2296800" cy="9663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467544" y="908720"/>
            <a:ext cx="3096344" cy="3693319"/>
          </a:xfrm>
          <a:prstGeom prst="rect">
            <a:avLst/>
          </a:prstGeom>
          <a:noFill/>
        </p:spPr>
        <p:txBody>
          <a:bodyPr wrap="square" rtlCol="0">
            <a:spAutoFit/>
          </a:bodyPr>
          <a:lstStyle/>
          <a:p>
            <a:r>
              <a:rPr lang="ru-RU" b="1" dirty="0" smtClean="0"/>
              <a:t>Алфавитный подход к измерению информации.</a:t>
            </a:r>
            <a:br>
              <a:rPr lang="ru-RU" b="1" dirty="0" smtClean="0"/>
            </a:br>
            <a:endParaRPr lang="ru-RU" b="1" dirty="0" smtClean="0"/>
          </a:p>
          <a:p>
            <a:r>
              <a:rPr lang="ru-RU" b="1" dirty="0" smtClean="0"/>
              <a:t>Алфавит.</a:t>
            </a:r>
          </a:p>
          <a:p>
            <a:r>
              <a:rPr lang="ru-RU" b="1" dirty="0" smtClean="0"/>
              <a:t>Мощность алфавита.</a:t>
            </a:r>
          </a:p>
          <a:p>
            <a:endParaRPr lang="ru-RU" b="1" dirty="0" smtClean="0"/>
          </a:p>
          <a:p>
            <a:r>
              <a:rPr lang="ru-RU" b="1" dirty="0" smtClean="0"/>
              <a:t>Информационный вес символа. </a:t>
            </a:r>
          </a:p>
          <a:p>
            <a:endParaRPr lang="ru-RU" b="1" dirty="0"/>
          </a:p>
          <a:p>
            <a:r>
              <a:rPr lang="ru-RU" b="1" dirty="0" smtClean="0">
                <a:solidFill>
                  <a:schemeClr val="accent6">
                    <a:lumMod val="75000"/>
                  </a:schemeClr>
                </a:solidFill>
              </a:rPr>
              <a:t>Что такое бит?</a:t>
            </a:r>
          </a:p>
          <a:p>
            <a:endParaRPr lang="ru-RU" b="1" dirty="0"/>
          </a:p>
          <a:p>
            <a:r>
              <a:rPr lang="ru-RU" b="1" dirty="0" smtClean="0"/>
              <a:t>Информационный вес </a:t>
            </a:r>
            <a:br>
              <a:rPr lang="ru-RU" b="1" dirty="0" smtClean="0"/>
            </a:br>
            <a:r>
              <a:rPr lang="ru-RU" b="1" dirty="0" smtClean="0"/>
              <a:t>текста.</a:t>
            </a:r>
            <a:endParaRPr lang="ru-RU" b="1" dirty="0"/>
          </a:p>
        </p:txBody>
      </p:sp>
      <p:sp>
        <p:nvSpPr>
          <p:cNvPr id="20" name="Прямоугольник 19"/>
          <p:cNvSpPr/>
          <p:nvPr/>
        </p:nvSpPr>
        <p:spPr>
          <a:xfrm>
            <a:off x="3203848" y="808136"/>
            <a:ext cx="5612432" cy="5717207"/>
          </a:xfrm>
          <a:prstGeom prst="rect">
            <a:avLst/>
          </a:prstGeom>
          <a:solidFill>
            <a:srgbClr val="F6F2E2"/>
          </a:solidFill>
          <a:ln>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ru-RU" dirty="0">
                <a:solidFill>
                  <a:srgbClr val="C00000"/>
                </a:solidFill>
              </a:rPr>
              <a:t>Для количественного выражения любой величины необходимо сначала определить единицу </a:t>
            </a:r>
            <a:r>
              <a:rPr lang="ru-RU" dirty="0" smtClean="0">
                <a:solidFill>
                  <a:srgbClr val="C00000"/>
                </a:solidFill>
              </a:rPr>
              <a:t>измерения.</a:t>
            </a:r>
            <a:r>
              <a:rPr lang="ru-RU" dirty="0" smtClean="0"/>
              <a:t>.</a:t>
            </a:r>
            <a:endParaRPr lang="ru-RU" dirty="0"/>
          </a:p>
        </p:txBody>
      </p:sp>
      <p:sp>
        <p:nvSpPr>
          <p:cNvPr id="12" name="Прямоугольник 11">
            <a:hlinkClick r:id="rId2" action="ppaction://hlinksldjump"/>
          </p:cNvPr>
          <p:cNvSpPr/>
          <p:nvPr/>
        </p:nvSpPr>
        <p:spPr>
          <a:xfrm>
            <a:off x="467544" y="908720"/>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a:hlinkClick r:id="rId5" action="ppaction://hlinksldjump"/>
          </p:cNvPr>
          <p:cNvSpPr/>
          <p:nvPr/>
        </p:nvSpPr>
        <p:spPr>
          <a:xfrm>
            <a:off x="395536" y="1772816"/>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a:hlinkClick r:id="rId6" action="ppaction://hlinksldjump"/>
          </p:cNvPr>
          <p:cNvSpPr/>
          <p:nvPr/>
        </p:nvSpPr>
        <p:spPr>
          <a:xfrm>
            <a:off x="467544" y="2564904"/>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a:hlinkClick r:id="rId7" action="ppaction://hlinksldjump"/>
          </p:cNvPr>
          <p:cNvSpPr/>
          <p:nvPr/>
        </p:nvSpPr>
        <p:spPr>
          <a:xfrm>
            <a:off x="467544" y="3356992"/>
            <a:ext cx="1728192" cy="504056"/>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a:hlinkClick r:id="rId8" action="ppaction://hlinksldjump"/>
          </p:cNvPr>
          <p:cNvSpPr/>
          <p:nvPr/>
        </p:nvSpPr>
        <p:spPr>
          <a:xfrm>
            <a:off x="467544" y="3933056"/>
            <a:ext cx="2448272"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3347864" y="1412776"/>
            <a:ext cx="5400600" cy="1323439"/>
          </a:xfrm>
          <a:prstGeom prst="rect">
            <a:avLst/>
          </a:prstGeom>
          <a:noFill/>
        </p:spPr>
        <p:txBody>
          <a:bodyPr wrap="square" rtlCol="0">
            <a:spAutoFit/>
          </a:bodyPr>
          <a:lstStyle/>
          <a:p>
            <a:r>
              <a:rPr lang="ru-RU" sz="1600" dirty="0" smtClean="0"/>
              <a:t>Рассмотрим электрическую лампочку, которая может находиться в двух состояниях: «горит» и «не горит».  Тогда на вопрос «Горит ли сейчас лампочка» есть два возможных варианта ответа: </a:t>
            </a:r>
            <a:r>
              <a:rPr lang="ru-RU" sz="1600" b="1" dirty="0" smtClean="0">
                <a:solidFill>
                  <a:schemeClr val="accent1">
                    <a:lumMod val="50000"/>
                  </a:schemeClr>
                </a:solidFill>
              </a:rPr>
              <a:t>1(«горит»), </a:t>
            </a:r>
            <a:r>
              <a:rPr lang="ru-RU" sz="1600" b="1" dirty="0" smtClean="0">
                <a:solidFill>
                  <a:schemeClr val="accent6">
                    <a:lumMod val="50000"/>
                  </a:schemeClr>
                </a:solidFill>
              </a:rPr>
              <a:t>2(«не горит»). </a:t>
            </a:r>
            <a:r>
              <a:rPr lang="ru-RU" sz="1600" dirty="0" smtClean="0"/>
              <a:t>Ответ на этот вопрос может быть записан как 0 или 1.</a:t>
            </a:r>
            <a:endParaRPr lang="ru-RU" sz="1600" dirty="0"/>
          </a:p>
        </p:txBody>
      </p:sp>
      <p:sp>
        <p:nvSpPr>
          <p:cNvPr id="3" name="Прямоугольник 2"/>
          <p:cNvSpPr/>
          <p:nvPr/>
        </p:nvSpPr>
        <p:spPr>
          <a:xfrm>
            <a:off x="3419872" y="2755379"/>
            <a:ext cx="5184576" cy="895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ru-RU" dirty="0" smtClean="0">
                <a:solidFill>
                  <a:schemeClr val="tx1"/>
                </a:solidFill>
              </a:rPr>
              <a:t>Цифры </a:t>
            </a:r>
            <a:r>
              <a:rPr lang="ru-RU" b="1" dirty="0" smtClean="0">
                <a:solidFill>
                  <a:schemeClr val="tx2">
                    <a:lumMod val="75000"/>
                  </a:schemeClr>
                </a:solidFill>
              </a:rPr>
              <a:t>0 и 1 </a:t>
            </a:r>
            <a:r>
              <a:rPr lang="ru-RU" dirty="0" smtClean="0">
                <a:solidFill>
                  <a:schemeClr val="tx1"/>
                </a:solidFill>
              </a:rPr>
              <a:t>называют двоичными</a:t>
            </a:r>
            <a:br>
              <a:rPr lang="ru-RU" dirty="0" smtClean="0">
                <a:solidFill>
                  <a:schemeClr val="tx1"/>
                </a:solidFill>
              </a:rPr>
            </a:br>
            <a:r>
              <a:rPr lang="ru-RU" dirty="0" smtClean="0">
                <a:solidFill>
                  <a:schemeClr val="tx1"/>
                </a:solidFill>
              </a:rPr>
              <a:t>Английское слово </a:t>
            </a:r>
            <a:r>
              <a:rPr lang="en-US" i="1" dirty="0" smtClean="0">
                <a:solidFill>
                  <a:srgbClr val="C00000"/>
                </a:solidFill>
              </a:rPr>
              <a:t>bit</a:t>
            </a:r>
            <a:r>
              <a:rPr lang="en-US" dirty="0" smtClean="0">
                <a:solidFill>
                  <a:srgbClr val="C00000"/>
                </a:solidFill>
              </a:rPr>
              <a:t> </a:t>
            </a:r>
            <a:r>
              <a:rPr lang="en-US" dirty="0" smtClean="0">
                <a:solidFill>
                  <a:schemeClr val="tx1"/>
                </a:solidFill>
              </a:rPr>
              <a:t>– </a:t>
            </a:r>
            <a:r>
              <a:rPr lang="ru-RU" dirty="0" smtClean="0">
                <a:solidFill>
                  <a:schemeClr val="tx1"/>
                </a:solidFill>
              </a:rPr>
              <a:t>это сокращение от выражения </a:t>
            </a:r>
            <a:r>
              <a:rPr lang="en-US" i="1" dirty="0" smtClean="0">
                <a:solidFill>
                  <a:srgbClr val="C00000"/>
                </a:solidFill>
              </a:rPr>
              <a:t>binary digit </a:t>
            </a:r>
            <a:r>
              <a:rPr lang="en-US" dirty="0" smtClean="0">
                <a:solidFill>
                  <a:schemeClr val="tx1"/>
                </a:solidFill>
              </a:rPr>
              <a:t>– </a:t>
            </a:r>
            <a:r>
              <a:rPr lang="ru-RU" b="1" dirty="0" smtClean="0">
                <a:solidFill>
                  <a:schemeClr val="tx2">
                    <a:lumMod val="75000"/>
                  </a:schemeClr>
                </a:solidFill>
              </a:rPr>
              <a:t>«двоичная цифра»</a:t>
            </a:r>
            <a:endParaRPr lang="ru-RU" b="1" dirty="0">
              <a:solidFill>
                <a:schemeClr val="tx2">
                  <a:lumMod val="75000"/>
                </a:schemeClr>
              </a:solidFill>
            </a:endParaRPr>
          </a:p>
        </p:txBody>
      </p:sp>
      <p:sp>
        <p:nvSpPr>
          <p:cNvPr id="8" name="TextBox 7"/>
          <p:cNvSpPr txBox="1"/>
          <p:nvPr/>
        </p:nvSpPr>
        <p:spPr>
          <a:xfrm>
            <a:off x="3419872" y="4593902"/>
            <a:ext cx="5256584" cy="923330"/>
          </a:xfrm>
          <a:prstGeom prst="rect">
            <a:avLst/>
          </a:prstGeom>
          <a:solidFill>
            <a:schemeClr val="bg1"/>
          </a:solidFill>
          <a:ln>
            <a:solidFill>
              <a:schemeClr val="accent3">
                <a:lumMod val="50000"/>
              </a:schemeClr>
            </a:solidFill>
          </a:ln>
        </p:spPr>
        <p:txBody>
          <a:bodyPr wrap="square" rtlCol="0">
            <a:spAutoFit/>
          </a:bodyPr>
          <a:lstStyle/>
          <a:p>
            <a:r>
              <a:rPr lang="ru-RU" b="1" dirty="0" smtClean="0">
                <a:solidFill>
                  <a:srgbClr val="C00000"/>
                </a:solidFill>
              </a:rPr>
              <a:t>Бит</a:t>
            </a:r>
            <a:r>
              <a:rPr lang="ru-RU" dirty="0" smtClean="0"/>
              <a:t> – это количество информации, которую можно записать (закодировать) с помощью одной двоичной цифры.</a:t>
            </a:r>
            <a:endParaRPr lang="ru-RU" dirty="0"/>
          </a:p>
        </p:txBody>
      </p:sp>
      <p:sp>
        <p:nvSpPr>
          <p:cNvPr id="9" name="TextBox 8"/>
          <p:cNvSpPr txBox="1"/>
          <p:nvPr/>
        </p:nvSpPr>
        <p:spPr>
          <a:xfrm>
            <a:off x="3419872" y="5734997"/>
            <a:ext cx="5256584" cy="646331"/>
          </a:xfrm>
          <a:prstGeom prst="rect">
            <a:avLst/>
          </a:prstGeom>
          <a:solidFill>
            <a:schemeClr val="bg1"/>
          </a:solidFill>
          <a:ln>
            <a:solidFill>
              <a:schemeClr val="accent3">
                <a:lumMod val="50000"/>
              </a:schemeClr>
            </a:solidFill>
          </a:ln>
        </p:spPr>
        <p:txBody>
          <a:bodyPr wrap="square" rtlCol="0">
            <a:spAutoFit/>
          </a:bodyPr>
          <a:lstStyle/>
          <a:p>
            <a:r>
              <a:rPr lang="ru-RU" b="1" dirty="0" smtClean="0">
                <a:solidFill>
                  <a:srgbClr val="C00000"/>
                </a:solidFill>
              </a:rPr>
              <a:t>Бит</a:t>
            </a:r>
            <a:r>
              <a:rPr lang="ru-RU" dirty="0" smtClean="0"/>
              <a:t> – это информационный вес символа двоичного алфавита.</a:t>
            </a:r>
            <a:endParaRPr lang="ru-RU" dirty="0"/>
          </a:p>
        </p:txBody>
      </p:sp>
      <p:sp>
        <p:nvSpPr>
          <p:cNvPr id="10" name="TextBox 9"/>
          <p:cNvSpPr txBox="1"/>
          <p:nvPr/>
        </p:nvSpPr>
        <p:spPr>
          <a:xfrm>
            <a:off x="3419872" y="3789040"/>
            <a:ext cx="5256584" cy="646331"/>
          </a:xfrm>
          <a:prstGeom prst="rect">
            <a:avLst/>
          </a:prstGeom>
          <a:solidFill>
            <a:schemeClr val="bg1"/>
          </a:solidFill>
          <a:ln>
            <a:solidFill>
              <a:schemeClr val="accent3">
                <a:lumMod val="50000"/>
              </a:schemeClr>
            </a:solidFill>
          </a:ln>
        </p:spPr>
        <p:txBody>
          <a:bodyPr wrap="square" rtlCol="0">
            <a:spAutoFit/>
          </a:bodyPr>
          <a:lstStyle/>
          <a:p>
            <a:r>
              <a:rPr lang="ru-RU" b="1" dirty="0" smtClean="0">
                <a:solidFill>
                  <a:srgbClr val="C00000"/>
                </a:solidFill>
              </a:rPr>
              <a:t>Бит</a:t>
            </a:r>
            <a:r>
              <a:rPr lang="ru-RU" dirty="0" smtClean="0"/>
              <a:t> является минимальной единицей измерения количества информации</a:t>
            </a:r>
            <a:endParaRPr lang="ru-RU" dirty="0"/>
          </a:p>
        </p:txBody>
      </p:sp>
    </p:spTree>
    <p:extLst>
      <p:ext uri="{BB962C8B-B14F-4D97-AF65-F5344CB8AC3E}">
        <p14:creationId xmlns:p14="http://schemas.microsoft.com/office/powerpoint/2010/main" val="1947102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a:hlinkClick r:id="rId2" action="ppaction://hlinksldjump"/>
          </p:cNvPr>
          <p:cNvSpPr/>
          <p:nvPr/>
        </p:nvSpPr>
        <p:spPr>
          <a:xfrm>
            <a:off x="2411760" y="250184"/>
            <a:ext cx="2304256" cy="438145"/>
          </a:xfrm>
          <a:prstGeom prst="round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3" name="Скругленный прямоугольник 12">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4" name="Скругленный прямоугольник 13">
            <a:hlinkClick r:id="rId4" action="ppaction://hlinksldjump"/>
          </p:cNvPr>
          <p:cNvSpPr/>
          <p:nvPr/>
        </p:nvSpPr>
        <p:spPr>
          <a:xfrm>
            <a:off x="7524327" y="260648"/>
            <a:ext cx="1440161" cy="438145"/>
          </a:xfrm>
          <a:prstGeom prst="roundRect">
            <a:avLst/>
          </a:prstGeom>
          <a:solidFill>
            <a:schemeClr val="accent3">
              <a:lumMod val="40000"/>
              <a:lumOff val="6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5" name="Прямоугольник 4"/>
          <p:cNvSpPr/>
          <p:nvPr/>
        </p:nvSpPr>
        <p:spPr>
          <a:xfrm>
            <a:off x="179512" y="626994"/>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16" name="TextBox 15"/>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17" name="Прямоугольник 16"/>
          <p:cNvSpPr/>
          <p:nvPr/>
        </p:nvSpPr>
        <p:spPr>
          <a:xfrm>
            <a:off x="2418866" y="578678"/>
            <a:ext cx="2296800" cy="9663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467544" y="908720"/>
            <a:ext cx="3096344" cy="3693319"/>
          </a:xfrm>
          <a:prstGeom prst="rect">
            <a:avLst/>
          </a:prstGeom>
          <a:noFill/>
        </p:spPr>
        <p:txBody>
          <a:bodyPr wrap="square" rtlCol="0">
            <a:spAutoFit/>
          </a:bodyPr>
          <a:lstStyle/>
          <a:p>
            <a:r>
              <a:rPr lang="ru-RU" b="1" dirty="0" smtClean="0"/>
              <a:t>Алфавитный подход к измерению информации.</a:t>
            </a:r>
            <a:br>
              <a:rPr lang="ru-RU" b="1" dirty="0" smtClean="0"/>
            </a:br>
            <a:endParaRPr lang="ru-RU" b="1" dirty="0" smtClean="0"/>
          </a:p>
          <a:p>
            <a:r>
              <a:rPr lang="ru-RU" b="1" dirty="0" smtClean="0"/>
              <a:t>Алфавит.</a:t>
            </a:r>
          </a:p>
          <a:p>
            <a:r>
              <a:rPr lang="ru-RU" b="1" dirty="0" smtClean="0"/>
              <a:t>Мощность алфавита.</a:t>
            </a:r>
          </a:p>
          <a:p>
            <a:endParaRPr lang="ru-RU" b="1" dirty="0" smtClean="0"/>
          </a:p>
          <a:p>
            <a:r>
              <a:rPr lang="ru-RU" b="1" dirty="0" smtClean="0"/>
              <a:t>Информационный вес символа. </a:t>
            </a:r>
          </a:p>
          <a:p>
            <a:endParaRPr lang="ru-RU" b="1" dirty="0"/>
          </a:p>
          <a:p>
            <a:r>
              <a:rPr lang="ru-RU" b="1" dirty="0" smtClean="0"/>
              <a:t>Что такое бит?</a:t>
            </a:r>
          </a:p>
          <a:p>
            <a:endParaRPr lang="ru-RU" b="1" dirty="0"/>
          </a:p>
          <a:p>
            <a:r>
              <a:rPr lang="ru-RU" b="1" dirty="0" smtClean="0">
                <a:solidFill>
                  <a:schemeClr val="accent6">
                    <a:lumMod val="75000"/>
                  </a:schemeClr>
                </a:solidFill>
              </a:rPr>
              <a:t>Информационный вес </a:t>
            </a:r>
            <a:br>
              <a:rPr lang="ru-RU" b="1" dirty="0" smtClean="0">
                <a:solidFill>
                  <a:schemeClr val="accent6">
                    <a:lumMod val="75000"/>
                  </a:schemeClr>
                </a:solidFill>
              </a:rPr>
            </a:br>
            <a:r>
              <a:rPr lang="ru-RU" b="1" dirty="0" smtClean="0">
                <a:solidFill>
                  <a:schemeClr val="accent6">
                    <a:lumMod val="75000"/>
                  </a:schemeClr>
                </a:solidFill>
              </a:rPr>
              <a:t>текста.</a:t>
            </a:r>
            <a:endParaRPr lang="ru-RU" b="1" dirty="0">
              <a:solidFill>
                <a:schemeClr val="accent6">
                  <a:lumMod val="75000"/>
                </a:schemeClr>
              </a:solidFill>
            </a:endParaRPr>
          </a:p>
        </p:txBody>
      </p:sp>
      <p:sp>
        <p:nvSpPr>
          <p:cNvPr id="20" name="Прямоугольник 19"/>
          <p:cNvSpPr/>
          <p:nvPr/>
        </p:nvSpPr>
        <p:spPr>
          <a:xfrm>
            <a:off x="3206527" y="808137"/>
            <a:ext cx="5612432" cy="5717207"/>
          </a:xfrm>
          <a:prstGeom prst="rect">
            <a:avLst/>
          </a:prstGeom>
          <a:solidFill>
            <a:srgbClr val="F6F2E2"/>
          </a:solidFill>
          <a:ln>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r>
              <a:rPr lang="ru-RU" altLang="ru-RU" b="1" dirty="0" smtClean="0">
                <a:solidFill>
                  <a:srgbClr val="C00000"/>
                </a:solidFill>
              </a:rPr>
              <a:t>С точки зрения алфавитного подхода объем информации равен длине двоичного кода</a:t>
            </a:r>
            <a:br>
              <a:rPr lang="ru-RU" altLang="ru-RU" b="1" dirty="0" smtClean="0">
                <a:solidFill>
                  <a:srgbClr val="C00000"/>
                </a:solidFill>
              </a:rPr>
            </a:br>
            <a:endParaRPr lang="ru-RU" b="1" dirty="0">
              <a:solidFill>
                <a:srgbClr val="C00000"/>
              </a:solidFill>
            </a:endParaRPr>
          </a:p>
        </p:txBody>
      </p:sp>
      <p:sp>
        <p:nvSpPr>
          <p:cNvPr id="12" name="Прямоугольник 11">
            <a:hlinkClick r:id="rId2" action="ppaction://hlinksldjump"/>
          </p:cNvPr>
          <p:cNvSpPr/>
          <p:nvPr/>
        </p:nvSpPr>
        <p:spPr>
          <a:xfrm>
            <a:off x="467544" y="908720"/>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a:hlinkClick r:id="rId5" action="ppaction://hlinksldjump"/>
          </p:cNvPr>
          <p:cNvSpPr/>
          <p:nvPr/>
        </p:nvSpPr>
        <p:spPr>
          <a:xfrm>
            <a:off x="395536" y="1772816"/>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a:hlinkClick r:id="rId6" action="ppaction://hlinksldjump"/>
          </p:cNvPr>
          <p:cNvSpPr/>
          <p:nvPr/>
        </p:nvSpPr>
        <p:spPr>
          <a:xfrm>
            <a:off x="467544" y="2564904"/>
            <a:ext cx="2736304"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a:hlinkClick r:id="rId7" action="ppaction://hlinksldjump"/>
          </p:cNvPr>
          <p:cNvSpPr/>
          <p:nvPr/>
        </p:nvSpPr>
        <p:spPr>
          <a:xfrm>
            <a:off x="467544" y="3356992"/>
            <a:ext cx="1728192" cy="504056"/>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a:hlinkClick r:id="rId8" action="ppaction://hlinksldjump"/>
          </p:cNvPr>
          <p:cNvSpPr/>
          <p:nvPr/>
        </p:nvSpPr>
        <p:spPr>
          <a:xfrm>
            <a:off x="467544" y="3933056"/>
            <a:ext cx="2448272" cy="648072"/>
          </a:xfrm>
          <a:prstGeom prst="rect">
            <a:avLst/>
          </a:prstGeom>
          <a:solidFill>
            <a:schemeClr val="accent6">
              <a:lumMod val="60000"/>
              <a:lumOff val="40000"/>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3203849" y="1484784"/>
            <a:ext cx="4968551" cy="1077218"/>
          </a:xfrm>
          <a:prstGeom prst="rect">
            <a:avLst/>
          </a:prstGeom>
          <a:noFill/>
        </p:spPr>
        <p:txBody>
          <a:bodyPr wrap="square" rtlCol="0">
            <a:spAutoFit/>
          </a:bodyPr>
          <a:lstStyle/>
          <a:p>
            <a:r>
              <a:rPr lang="ru-RU" altLang="ru-RU" dirty="0">
                <a:solidFill>
                  <a:srgbClr val="000066"/>
                </a:solidFill>
              </a:rPr>
              <a:t>Информационный объем текста (</a:t>
            </a:r>
            <a:r>
              <a:rPr lang="en-US" altLang="ru-RU" dirty="0">
                <a:solidFill>
                  <a:srgbClr val="000066"/>
                </a:solidFill>
              </a:rPr>
              <a:t>I</a:t>
            </a:r>
            <a:r>
              <a:rPr lang="ru-RU" altLang="ru-RU" dirty="0">
                <a:solidFill>
                  <a:srgbClr val="000066"/>
                </a:solidFill>
              </a:rPr>
              <a:t>), содержащего </a:t>
            </a:r>
            <a:r>
              <a:rPr lang="en-US" altLang="ru-RU" dirty="0">
                <a:solidFill>
                  <a:srgbClr val="000066"/>
                </a:solidFill>
              </a:rPr>
              <a:t>K </a:t>
            </a:r>
            <a:r>
              <a:rPr lang="ru-RU" altLang="ru-RU" dirty="0" smtClean="0">
                <a:solidFill>
                  <a:srgbClr val="000066"/>
                </a:solidFill>
              </a:rPr>
              <a:t>символов равен</a:t>
            </a:r>
            <a:r>
              <a:rPr lang="ru-RU" altLang="ru-RU" b="1" dirty="0" smtClean="0">
                <a:solidFill>
                  <a:srgbClr val="C00000"/>
                </a:solidFill>
              </a:rPr>
              <a:t>: </a:t>
            </a:r>
            <a:r>
              <a:rPr lang="ru-RU" altLang="ru-RU" sz="2800" b="1" dirty="0" smtClean="0">
                <a:solidFill>
                  <a:srgbClr val="C00000"/>
                </a:solidFill>
              </a:rPr>
              <a:t>      </a:t>
            </a:r>
            <a:r>
              <a:rPr lang="en-US" altLang="ru-RU" sz="2800" b="1" dirty="0" smtClean="0">
                <a:solidFill>
                  <a:srgbClr val="C00000"/>
                </a:solidFill>
              </a:rPr>
              <a:t>I=K*</a:t>
            </a:r>
            <a:r>
              <a:rPr lang="en-US" altLang="ru-RU" sz="2800" b="1" dirty="0" err="1" smtClean="0">
                <a:solidFill>
                  <a:srgbClr val="C00000"/>
                </a:solidFill>
              </a:rPr>
              <a:t>i</a:t>
            </a:r>
            <a:endParaRPr lang="ru-RU" altLang="ru-RU" sz="2800" b="1" dirty="0">
              <a:solidFill>
                <a:srgbClr val="C00000"/>
              </a:solidFill>
            </a:endParaRPr>
          </a:p>
          <a:p>
            <a:endParaRPr lang="ru-RU" dirty="0"/>
          </a:p>
        </p:txBody>
      </p:sp>
      <p:sp>
        <p:nvSpPr>
          <p:cNvPr id="4" name="TextBox 3"/>
          <p:cNvSpPr txBox="1"/>
          <p:nvPr/>
        </p:nvSpPr>
        <p:spPr>
          <a:xfrm>
            <a:off x="3483868" y="2420888"/>
            <a:ext cx="4968552" cy="2585323"/>
          </a:xfrm>
          <a:prstGeom prst="rect">
            <a:avLst/>
          </a:prstGeom>
          <a:noFill/>
        </p:spPr>
        <p:txBody>
          <a:bodyPr wrap="square" rtlCol="0">
            <a:spAutoFit/>
          </a:bodyPr>
          <a:lstStyle/>
          <a:p>
            <a:pPr marL="609600" indent="-609600">
              <a:buFont typeface="Wingdings" pitchFamily="2" charset="2"/>
              <a:buNone/>
            </a:pPr>
            <a:r>
              <a:rPr lang="ru-RU" altLang="ru-RU" b="1" dirty="0" smtClean="0"/>
              <a:t>Правила </a:t>
            </a:r>
            <a:r>
              <a:rPr lang="ru-RU" altLang="ru-RU" b="1" dirty="0"/>
              <a:t>для измерения </a:t>
            </a:r>
            <a:r>
              <a:rPr lang="ru-RU" altLang="ru-RU" b="1" dirty="0" smtClean="0"/>
              <a:t>информации</a:t>
            </a:r>
            <a:br>
              <a:rPr lang="ru-RU" altLang="ru-RU" b="1" dirty="0" smtClean="0"/>
            </a:br>
            <a:endParaRPr lang="ru-RU" altLang="ru-RU" b="1" dirty="0"/>
          </a:p>
          <a:p>
            <a:pPr marL="609600" indent="-609600">
              <a:buFont typeface="Wingdings" pitchFamily="2" charset="2"/>
              <a:buAutoNum type="arabicPeriod"/>
            </a:pPr>
            <a:r>
              <a:rPr lang="ru-RU" altLang="ru-RU" dirty="0"/>
              <a:t>Найти мощность алфавита – </a:t>
            </a:r>
            <a:r>
              <a:rPr lang="en-US" altLang="ru-RU" dirty="0"/>
              <a:t>N</a:t>
            </a:r>
          </a:p>
          <a:p>
            <a:pPr marL="609600" indent="-609600">
              <a:buFont typeface="Wingdings" pitchFamily="2" charset="2"/>
              <a:buAutoNum type="arabicPeriod"/>
            </a:pPr>
            <a:r>
              <a:rPr lang="ru-RU" altLang="ru-RU" dirty="0"/>
              <a:t>Найти информационный объем одного символа – </a:t>
            </a:r>
            <a:r>
              <a:rPr lang="en-US" altLang="ru-RU" dirty="0" err="1"/>
              <a:t>i</a:t>
            </a:r>
            <a:r>
              <a:rPr lang="en-US" altLang="ru-RU" dirty="0"/>
              <a:t>       </a:t>
            </a:r>
            <a:r>
              <a:rPr lang="ru-RU" altLang="ru-RU" dirty="0"/>
              <a:t>2</a:t>
            </a:r>
            <a:r>
              <a:rPr lang="en-US" altLang="ru-RU" baseline="30000" dirty="0" err="1"/>
              <a:t>i</a:t>
            </a:r>
            <a:r>
              <a:rPr lang="en-US" altLang="ru-RU" dirty="0"/>
              <a:t>=N</a:t>
            </a:r>
          </a:p>
          <a:p>
            <a:pPr marL="609600" indent="-609600">
              <a:buFont typeface="Wingdings" pitchFamily="2" charset="2"/>
              <a:buAutoNum type="arabicPeriod"/>
            </a:pPr>
            <a:r>
              <a:rPr lang="ru-RU" altLang="ru-RU" dirty="0"/>
              <a:t>Найти количество символов в сообщении – </a:t>
            </a:r>
            <a:r>
              <a:rPr lang="en-US" altLang="ru-RU" dirty="0"/>
              <a:t>K</a:t>
            </a:r>
          </a:p>
          <a:p>
            <a:pPr marL="609600" indent="-609600">
              <a:buFont typeface="Wingdings" pitchFamily="2" charset="2"/>
              <a:buAutoNum type="arabicPeriod"/>
            </a:pPr>
            <a:r>
              <a:rPr lang="ru-RU" altLang="ru-RU" dirty="0"/>
              <a:t>Найти информационный объем всего сообщения – </a:t>
            </a:r>
            <a:r>
              <a:rPr lang="en-US" altLang="ru-RU" dirty="0"/>
              <a:t>I       </a:t>
            </a:r>
            <a:r>
              <a:rPr lang="en-US" altLang="ru-RU" dirty="0" smtClean="0"/>
              <a:t>K*</a:t>
            </a:r>
            <a:r>
              <a:rPr lang="en-US" altLang="ru-RU" dirty="0" err="1" smtClean="0"/>
              <a:t>i</a:t>
            </a:r>
            <a:endParaRPr lang="ru-RU" dirty="0"/>
          </a:p>
        </p:txBody>
      </p:sp>
      <p:sp>
        <p:nvSpPr>
          <p:cNvPr id="8" name="TextBox 7"/>
          <p:cNvSpPr txBox="1"/>
          <p:nvPr/>
        </p:nvSpPr>
        <p:spPr>
          <a:xfrm>
            <a:off x="3347864" y="5301208"/>
            <a:ext cx="5328592" cy="923330"/>
          </a:xfrm>
          <a:prstGeom prst="rect">
            <a:avLst/>
          </a:prstGeom>
          <a:solidFill>
            <a:srgbClr val="C00000"/>
          </a:solidFill>
        </p:spPr>
        <p:txBody>
          <a:bodyPr wrap="square" rtlCol="0">
            <a:spAutoFit/>
          </a:bodyPr>
          <a:lstStyle/>
          <a:p>
            <a:r>
              <a:rPr lang="ru-RU" b="1" dirty="0" smtClean="0">
                <a:solidFill>
                  <a:schemeClr val="bg1"/>
                </a:solidFill>
              </a:rPr>
              <a:t>Итог</a:t>
            </a:r>
            <a:r>
              <a:rPr lang="ru-RU" dirty="0" smtClean="0">
                <a:solidFill>
                  <a:schemeClr val="bg1"/>
                </a:solidFill>
              </a:rPr>
              <a:t>:  Алфавитный подход  - это способ измерения информационного объёма текста, не связанного с его содержанием</a:t>
            </a:r>
            <a:endParaRPr lang="ru-RU" dirty="0">
              <a:solidFill>
                <a:schemeClr val="bg1"/>
              </a:solidFill>
            </a:endParaRPr>
          </a:p>
        </p:txBody>
      </p:sp>
    </p:spTree>
    <p:extLst>
      <p:ext uri="{BB962C8B-B14F-4D97-AF65-F5344CB8AC3E}">
        <p14:creationId xmlns:p14="http://schemas.microsoft.com/office/powerpoint/2010/main" val="1947102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a:hlinkClick r:id="rId2" action="ppaction://hlinksldjump"/>
          </p:cNvPr>
          <p:cNvSpPr/>
          <p:nvPr/>
        </p:nvSpPr>
        <p:spPr>
          <a:xfrm>
            <a:off x="2411760" y="260648"/>
            <a:ext cx="2304256" cy="438145"/>
          </a:xfrm>
          <a:prstGeom prst="roundRect">
            <a:avLst/>
          </a:prstGeom>
          <a:solidFill>
            <a:schemeClr val="accent3">
              <a:lumMod val="40000"/>
              <a:lumOff val="6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8" name="Скругленный прямоугольник 17">
            <a:hlinkClick r:id="rId3" action="ppaction://hlinksldjump"/>
          </p:cNvPr>
          <p:cNvSpPr/>
          <p:nvPr/>
        </p:nvSpPr>
        <p:spPr>
          <a:xfrm>
            <a:off x="4860032" y="251856"/>
            <a:ext cx="2520280" cy="438145"/>
          </a:xfrm>
          <a:prstGeom prst="round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9" name="Скругленный прямоугольник 18">
            <a:hlinkClick r:id="rId4" action="ppaction://hlinksldjump"/>
          </p:cNvPr>
          <p:cNvSpPr/>
          <p:nvPr/>
        </p:nvSpPr>
        <p:spPr>
          <a:xfrm>
            <a:off x="7524327" y="260648"/>
            <a:ext cx="1440161" cy="438145"/>
          </a:xfrm>
          <a:prstGeom prst="roundRect">
            <a:avLst/>
          </a:prstGeom>
          <a:solidFill>
            <a:schemeClr val="accent3">
              <a:lumMod val="40000"/>
              <a:lumOff val="6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20" name="Прямоугольник 19"/>
          <p:cNvSpPr/>
          <p:nvPr/>
        </p:nvSpPr>
        <p:spPr>
          <a:xfrm>
            <a:off x="179512" y="650304"/>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22" name="TextBox 21"/>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23" name="Прямоугольник 22"/>
          <p:cNvSpPr/>
          <p:nvPr/>
        </p:nvSpPr>
        <p:spPr>
          <a:xfrm>
            <a:off x="4863509" y="596063"/>
            <a:ext cx="2516803" cy="9663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415777" y="4077072"/>
            <a:ext cx="8208912" cy="2246769"/>
          </a:xfrm>
          <a:prstGeom prst="rect">
            <a:avLst/>
          </a:prstGeom>
          <a:solidFill>
            <a:schemeClr val="bg1"/>
          </a:solidFill>
          <a:ln w="28575">
            <a:solidFill>
              <a:schemeClr val="accent3">
                <a:lumMod val="75000"/>
              </a:schemeClr>
            </a:solidFill>
          </a:ln>
        </p:spPr>
        <p:txBody>
          <a:bodyPr wrap="square" rtlCol="0">
            <a:spAutoFit/>
          </a:bodyPr>
          <a:lstStyle/>
          <a:p>
            <a:r>
              <a:rPr lang="ru-RU" sz="2800" b="1" dirty="0" smtClean="0">
                <a:solidFill>
                  <a:srgbClr val="C00000"/>
                </a:solidFill>
              </a:rPr>
              <a:t>1 </a:t>
            </a:r>
            <a:r>
              <a:rPr lang="ru-RU" sz="2800" b="1" dirty="0">
                <a:solidFill>
                  <a:srgbClr val="C00000"/>
                </a:solidFill>
              </a:rPr>
              <a:t>килобайт (Кбайт) </a:t>
            </a:r>
            <a:r>
              <a:rPr lang="ru-RU" sz="2800" b="1" dirty="0" smtClean="0">
                <a:solidFill>
                  <a:srgbClr val="C00000"/>
                </a:solidFill>
              </a:rPr>
              <a:t> = </a:t>
            </a:r>
            <a:r>
              <a:rPr lang="ru-RU" sz="2800" b="1" dirty="0">
                <a:solidFill>
                  <a:srgbClr val="C00000"/>
                </a:solidFill>
              </a:rPr>
              <a:t>2</a:t>
            </a:r>
            <a:r>
              <a:rPr lang="ru-RU" sz="2800" b="1" baseline="30000" dirty="0">
                <a:solidFill>
                  <a:srgbClr val="C00000"/>
                </a:solidFill>
              </a:rPr>
              <a:t>10</a:t>
            </a:r>
            <a:r>
              <a:rPr lang="ru-RU" sz="2800" b="1" dirty="0">
                <a:solidFill>
                  <a:srgbClr val="C00000"/>
                </a:solidFill>
              </a:rPr>
              <a:t> </a:t>
            </a:r>
            <a:r>
              <a:rPr lang="ru-RU" sz="2800" b="1" dirty="0" smtClean="0">
                <a:solidFill>
                  <a:srgbClr val="C00000"/>
                </a:solidFill>
              </a:rPr>
              <a:t>байт    </a:t>
            </a:r>
            <a:r>
              <a:rPr lang="ru-RU" sz="2800" b="1" dirty="0">
                <a:solidFill>
                  <a:srgbClr val="C00000"/>
                </a:solidFill>
              </a:rPr>
              <a:t>= 1024 байт;</a:t>
            </a:r>
          </a:p>
          <a:p>
            <a:r>
              <a:rPr lang="ru-RU" sz="2800" b="1" dirty="0">
                <a:solidFill>
                  <a:srgbClr val="C00000"/>
                </a:solidFill>
              </a:rPr>
              <a:t>1 мегабайт (Мбайт) = 2</a:t>
            </a:r>
            <a:r>
              <a:rPr lang="ru-RU" sz="2800" b="1" baseline="30000" dirty="0">
                <a:solidFill>
                  <a:srgbClr val="C00000"/>
                </a:solidFill>
              </a:rPr>
              <a:t>10</a:t>
            </a:r>
            <a:r>
              <a:rPr lang="ru-RU" sz="2800" b="1" dirty="0">
                <a:solidFill>
                  <a:srgbClr val="C00000"/>
                </a:solidFill>
              </a:rPr>
              <a:t> Кбайт </a:t>
            </a:r>
            <a:r>
              <a:rPr lang="ru-RU" sz="2800" b="1" dirty="0" smtClean="0">
                <a:solidFill>
                  <a:srgbClr val="C00000"/>
                </a:solidFill>
              </a:rPr>
              <a:t> = </a:t>
            </a:r>
            <a:r>
              <a:rPr lang="ru-RU" sz="2800" b="1" dirty="0">
                <a:solidFill>
                  <a:srgbClr val="C00000"/>
                </a:solidFill>
              </a:rPr>
              <a:t>1024 Кбайт;</a:t>
            </a:r>
          </a:p>
          <a:p>
            <a:r>
              <a:rPr lang="ru-RU" sz="2800" b="1" dirty="0">
                <a:solidFill>
                  <a:srgbClr val="C00000"/>
                </a:solidFill>
              </a:rPr>
              <a:t>1 гигабайт (Гбайт) </a:t>
            </a:r>
            <a:r>
              <a:rPr lang="ru-RU" sz="2800" b="1" dirty="0" smtClean="0">
                <a:solidFill>
                  <a:srgbClr val="C00000"/>
                </a:solidFill>
              </a:rPr>
              <a:t>   = </a:t>
            </a:r>
            <a:r>
              <a:rPr lang="ru-RU" sz="2800" b="1" dirty="0">
                <a:solidFill>
                  <a:srgbClr val="C00000"/>
                </a:solidFill>
              </a:rPr>
              <a:t>2</a:t>
            </a:r>
            <a:r>
              <a:rPr lang="ru-RU" sz="2800" b="1" baseline="30000" dirty="0">
                <a:solidFill>
                  <a:srgbClr val="C00000"/>
                </a:solidFill>
              </a:rPr>
              <a:t>10</a:t>
            </a:r>
            <a:r>
              <a:rPr lang="ru-RU" sz="2800" b="1" dirty="0">
                <a:solidFill>
                  <a:srgbClr val="C00000"/>
                </a:solidFill>
              </a:rPr>
              <a:t> Мбайт = 1024 Мбайт</a:t>
            </a:r>
            <a:r>
              <a:rPr lang="ru-RU" sz="2800" b="1" dirty="0" smtClean="0">
                <a:solidFill>
                  <a:srgbClr val="C00000"/>
                </a:solidFill>
              </a:rPr>
              <a:t>.</a:t>
            </a:r>
          </a:p>
          <a:p>
            <a:r>
              <a:rPr lang="ru-RU" sz="2800" b="1" dirty="0">
                <a:solidFill>
                  <a:srgbClr val="C00000"/>
                </a:solidFill>
              </a:rPr>
              <a:t>1 </a:t>
            </a:r>
            <a:r>
              <a:rPr lang="ru-RU" sz="2800" b="1" dirty="0" smtClean="0">
                <a:solidFill>
                  <a:srgbClr val="C00000"/>
                </a:solidFill>
              </a:rPr>
              <a:t>терабайт (Тбайт</a:t>
            </a:r>
            <a:r>
              <a:rPr lang="ru-RU" sz="2800" b="1" dirty="0">
                <a:solidFill>
                  <a:srgbClr val="C00000"/>
                </a:solidFill>
              </a:rPr>
              <a:t>) </a:t>
            </a:r>
            <a:r>
              <a:rPr lang="ru-RU" sz="2800" b="1" dirty="0" smtClean="0">
                <a:solidFill>
                  <a:srgbClr val="C00000"/>
                </a:solidFill>
              </a:rPr>
              <a:t>  = </a:t>
            </a:r>
            <a:r>
              <a:rPr lang="ru-RU" sz="2800" b="1" dirty="0">
                <a:solidFill>
                  <a:srgbClr val="C00000"/>
                </a:solidFill>
              </a:rPr>
              <a:t>2</a:t>
            </a:r>
            <a:r>
              <a:rPr lang="ru-RU" sz="2800" b="1" baseline="30000" dirty="0">
                <a:solidFill>
                  <a:srgbClr val="C00000"/>
                </a:solidFill>
              </a:rPr>
              <a:t>10</a:t>
            </a:r>
            <a:r>
              <a:rPr lang="ru-RU" sz="2800" b="1" dirty="0">
                <a:solidFill>
                  <a:srgbClr val="C00000"/>
                </a:solidFill>
              </a:rPr>
              <a:t> Мбайт = 1024 </a:t>
            </a:r>
            <a:r>
              <a:rPr lang="ru-RU" sz="2800" b="1" dirty="0" smtClean="0">
                <a:solidFill>
                  <a:srgbClr val="C00000"/>
                </a:solidFill>
              </a:rPr>
              <a:t>Гбайт</a:t>
            </a:r>
            <a:r>
              <a:rPr lang="ru-RU" sz="2800" b="1" dirty="0">
                <a:solidFill>
                  <a:srgbClr val="C00000"/>
                </a:solidFill>
              </a:rPr>
              <a:t>.</a:t>
            </a:r>
          </a:p>
          <a:p>
            <a:r>
              <a:rPr lang="ru-RU" sz="2800" b="1" dirty="0">
                <a:solidFill>
                  <a:srgbClr val="C00000"/>
                </a:solidFill>
              </a:rPr>
              <a:t>1 </a:t>
            </a:r>
            <a:r>
              <a:rPr lang="ru-RU" sz="2800" b="1" dirty="0" smtClean="0">
                <a:solidFill>
                  <a:srgbClr val="C00000"/>
                </a:solidFill>
              </a:rPr>
              <a:t>петабайт (Пбайт</a:t>
            </a:r>
            <a:r>
              <a:rPr lang="ru-RU" sz="2800" b="1" dirty="0">
                <a:solidFill>
                  <a:srgbClr val="C00000"/>
                </a:solidFill>
              </a:rPr>
              <a:t>) </a:t>
            </a:r>
            <a:r>
              <a:rPr lang="ru-RU" sz="2800" b="1" dirty="0" smtClean="0">
                <a:solidFill>
                  <a:srgbClr val="C00000"/>
                </a:solidFill>
              </a:rPr>
              <a:t>  = </a:t>
            </a:r>
            <a:r>
              <a:rPr lang="ru-RU" sz="2800" b="1" dirty="0">
                <a:solidFill>
                  <a:srgbClr val="C00000"/>
                </a:solidFill>
              </a:rPr>
              <a:t>2</a:t>
            </a:r>
            <a:r>
              <a:rPr lang="ru-RU" sz="2800" b="1" baseline="30000" dirty="0">
                <a:solidFill>
                  <a:srgbClr val="C00000"/>
                </a:solidFill>
              </a:rPr>
              <a:t>10</a:t>
            </a:r>
            <a:r>
              <a:rPr lang="ru-RU" sz="2800" b="1" dirty="0">
                <a:solidFill>
                  <a:srgbClr val="C00000"/>
                </a:solidFill>
              </a:rPr>
              <a:t> Мбайт = 1024 </a:t>
            </a:r>
            <a:r>
              <a:rPr lang="ru-RU" sz="2800" b="1" dirty="0" smtClean="0">
                <a:solidFill>
                  <a:srgbClr val="C00000"/>
                </a:solidFill>
              </a:rPr>
              <a:t>Пбайт.</a:t>
            </a:r>
            <a:endParaRPr lang="ru-RU" sz="2800" b="1" dirty="0">
              <a:solidFill>
                <a:srgbClr val="C00000"/>
              </a:solidFill>
            </a:endParaRPr>
          </a:p>
        </p:txBody>
      </p:sp>
      <p:sp>
        <p:nvSpPr>
          <p:cNvPr id="3" name="TextBox 2"/>
          <p:cNvSpPr txBox="1"/>
          <p:nvPr/>
        </p:nvSpPr>
        <p:spPr>
          <a:xfrm>
            <a:off x="395536" y="836712"/>
            <a:ext cx="8280920" cy="2185214"/>
          </a:xfrm>
          <a:prstGeom prst="rect">
            <a:avLst/>
          </a:prstGeom>
          <a:noFill/>
          <a:ln>
            <a:solidFill>
              <a:schemeClr val="tx2">
                <a:lumMod val="75000"/>
              </a:schemeClr>
            </a:solidFill>
          </a:ln>
        </p:spPr>
        <p:txBody>
          <a:bodyPr wrap="square" rtlCol="0">
            <a:spAutoFit/>
          </a:bodyPr>
          <a:lstStyle/>
          <a:p>
            <a:pPr>
              <a:defRPr/>
            </a:pPr>
            <a:r>
              <a:rPr lang="ru-RU" sz="1600" dirty="0"/>
              <a:t>Ограничения на максимальный размер алфавита теоретически не существует. Однако есть алфавит, который можно назвать </a:t>
            </a:r>
            <a:r>
              <a:rPr lang="ru-RU" sz="1600" b="1" dirty="0" smtClean="0">
                <a:ln>
                  <a:solidFill>
                    <a:schemeClr val="tx1">
                      <a:lumMod val="75000"/>
                      <a:lumOff val="25000"/>
                    </a:schemeClr>
                  </a:solidFill>
                </a:ln>
                <a:solidFill>
                  <a:srgbClr val="C00000"/>
                </a:solidFill>
              </a:rPr>
              <a:t>достаточным.</a:t>
            </a:r>
            <a:r>
              <a:rPr lang="ru-RU" sz="1600" b="1" dirty="0" smtClean="0">
                <a:ln>
                  <a:solidFill>
                    <a:schemeClr val="tx1">
                      <a:lumMod val="75000"/>
                      <a:lumOff val="25000"/>
                    </a:schemeClr>
                  </a:solidFill>
                </a:ln>
              </a:rPr>
              <a:t> </a:t>
            </a:r>
            <a:r>
              <a:rPr lang="ru-RU" sz="1600" dirty="0" smtClean="0">
                <a:ln>
                  <a:solidFill>
                    <a:schemeClr val="tx1">
                      <a:lumMod val="75000"/>
                      <a:lumOff val="25000"/>
                    </a:schemeClr>
                  </a:solidFill>
                </a:ln>
              </a:rPr>
              <a:t> </a:t>
            </a:r>
            <a:r>
              <a:rPr lang="ru-RU" sz="1600" dirty="0"/>
              <a:t>Это алфавит </a:t>
            </a:r>
            <a:r>
              <a:rPr lang="ru-RU" sz="1600" b="1" dirty="0">
                <a:ln>
                  <a:solidFill>
                    <a:schemeClr val="tx1">
                      <a:lumMod val="75000"/>
                      <a:lumOff val="25000"/>
                    </a:schemeClr>
                  </a:solidFill>
                </a:ln>
                <a:solidFill>
                  <a:srgbClr val="C00000"/>
                </a:solidFill>
              </a:rPr>
              <a:t>мощностью 256 символов</a:t>
            </a:r>
            <a:r>
              <a:rPr lang="ru-RU" sz="1600" dirty="0"/>
              <a:t>. В алфавит такого размера можно поместить все практически необходимые символы: латинские и русские буквы, цифры, знаки арифметических операций, всевозможные скобки, знаки препинания....</a:t>
            </a:r>
          </a:p>
          <a:p>
            <a:pPr>
              <a:defRPr/>
            </a:pPr>
            <a:r>
              <a:rPr lang="ru-RU" dirty="0"/>
              <a:t>В этом случае: </a:t>
            </a:r>
            <a:r>
              <a:rPr lang="en-US" b="1" dirty="0">
                <a:solidFill>
                  <a:schemeClr val="tx2"/>
                </a:solidFill>
              </a:rPr>
              <a:t>N = 2</a:t>
            </a:r>
            <a:r>
              <a:rPr lang="ru-RU" b="1" dirty="0" smtClean="0">
                <a:solidFill>
                  <a:schemeClr val="tx2"/>
                </a:solidFill>
              </a:rPr>
              <a:t>56;</a:t>
            </a:r>
            <a:r>
              <a:rPr lang="en-US" b="1" dirty="0" smtClean="0">
                <a:solidFill>
                  <a:schemeClr val="tx2"/>
                </a:solidFill>
              </a:rPr>
              <a:t> </a:t>
            </a:r>
            <a:r>
              <a:rPr lang="en-US" b="1" dirty="0" err="1">
                <a:effectLst>
                  <a:outerShdw blurRad="38100" dist="38100" dir="2700000" algn="tl">
                    <a:srgbClr val="FFFFFF"/>
                  </a:outerShdw>
                </a:effectLst>
              </a:rPr>
              <a:t>i</a:t>
            </a:r>
            <a:r>
              <a:rPr lang="ru-RU" b="1" dirty="0">
                <a:effectLst>
                  <a:outerShdw blurRad="38100" dist="38100" dir="2700000" algn="tl">
                    <a:srgbClr val="FFFFFF"/>
                  </a:outerShdw>
                </a:effectLst>
              </a:rPr>
              <a:t> </a:t>
            </a:r>
            <a:r>
              <a:rPr lang="en-US" b="1" dirty="0">
                <a:solidFill>
                  <a:schemeClr val="tx2"/>
                </a:solidFill>
              </a:rPr>
              <a:t>= </a:t>
            </a:r>
            <a:r>
              <a:rPr lang="ru-RU" b="1" dirty="0" smtClean="0">
                <a:solidFill>
                  <a:schemeClr val="tx2"/>
                </a:solidFill>
              </a:rPr>
              <a:t>8бит, т.к. </a:t>
            </a:r>
            <a:r>
              <a:rPr lang="ru-RU" b="1" dirty="0" smtClean="0"/>
              <a:t>2</a:t>
            </a:r>
            <a:r>
              <a:rPr lang="ru-RU" b="1" baseline="30000" dirty="0" smtClean="0">
                <a:effectLst>
                  <a:outerShdw blurRad="38100" dist="38100" dir="2700000" algn="tl">
                    <a:srgbClr val="FFFFFF"/>
                  </a:outerShdw>
                </a:effectLst>
              </a:rPr>
              <a:t>8</a:t>
            </a:r>
            <a:r>
              <a:rPr lang="ru-RU" b="1" dirty="0" smtClean="0">
                <a:effectLst>
                  <a:outerShdw blurRad="38100" dist="38100" dir="2700000" algn="tl">
                    <a:srgbClr val="FFFFFF"/>
                  </a:outerShdw>
                </a:effectLst>
              </a:rPr>
              <a:t> </a:t>
            </a:r>
            <a:r>
              <a:rPr lang="ru-RU" b="1" dirty="0">
                <a:solidFill>
                  <a:schemeClr val="tx2"/>
                </a:solidFill>
              </a:rPr>
              <a:t>= </a:t>
            </a:r>
            <a:r>
              <a:rPr lang="en-US" b="1" dirty="0">
                <a:solidFill>
                  <a:schemeClr val="tx2"/>
                </a:solidFill>
              </a:rPr>
              <a:t>2</a:t>
            </a:r>
            <a:r>
              <a:rPr lang="ru-RU" b="1" dirty="0">
                <a:solidFill>
                  <a:schemeClr val="tx2"/>
                </a:solidFill>
              </a:rPr>
              <a:t>56</a:t>
            </a:r>
            <a:endParaRPr lang="ru-RU" dirty="0"/>
          </a:p>
          <a:p>
            <a:pPr>
              <a:defRPr/>
            </a:pPr>
            <a:r>
              <a:rPr lang="ru-RU" b="1" dirty="0">
                <a:solidFill>
                  <a:schemeClr val="accent1">
                    <a:lumMod val="50000"/>
                  </a:schemeClr>
                </a:solidFill>
              </a:rPr>
              <a:t>Один символ этого алфавита «весит» 8 бит или </a:t>
            </a:r>
            <a:r>
              <a:rPr lang="ru-RU" b="1" dirty="0" smtClean="0">
                <a:solidFill>
                  <a:schemeClr val="accent1">
                    <a:lumMod val="50000"/>
                  </a:schemeClr>
                </a:solidFill>
              </a:rPr>
              <a:t>1 байт</a:t>
            </a:r>
            <a:r>
              <a:rPr lang="ru-RU" b="1" dirty="0"/>
              <a:t>,</a:t>
            </a:r>
            <a:r>
              <a:rPr lang="ru-RU" dirty="0"/>
              <a:t> </a:t>
            </a:r>
            <a:r>
              <a:rPr lang="ru-RU" dirty="0" smtClean="0"/>
              <a:t/>
            </a:r>
            <a:br>
              <a:rPr lang="ru-RU" dirty="0" smtClean="0"/>
            </a:br>
            <a:r>
              <a:rPr lang="ru-RU" dirty="0" smtClean="0"/>
              <a:t>т.к. </a:t>
            </a:r>
            <a:r>
              <a:rPr lang="ru-RU" sz="2000" b="1" dirty="0">
                <a:ln>
                  <a:solidFill>
                    <a:schemeClr val="tx1">
                      <a:lumMod val="75000"/>
                      <a:lumOff val="25000"/>
                    </a:schemeClr>
                  </a:solidFill>
                </a:ln>
                <a:solidFill>
                  <a:srgbClr val="C00000"/>
                </a:solidFill>
              </a:rPr>
              <a:t>1 байт = 8 битов = 2</a:t>
            </a:r>
            <a:r>
              <a:rPr lang="ru-RU" sz="2000" b="1" baseline="30000" dirty="0">
                <a:ln>
                  <a:solidFill>
                    <a:schemeClr val="tx1">
                      <a:lumMod val="75000"/>
                      <a:lumOff val="25000"/>
                    </a:schemeClr>
                  </a:solidFill>
                </a:ln>
                <a:solidFill>
                  <a:srgbClr val="C00000"/>
                </a:solidFill>
              </a:rPr>
              <a:t>3</a:t>
            </a:r>
            <a:r>
              <a:rPr lang="ru-RU" sz="2000" b="1" dirty="0">
                <a:ln>
                  <a:solidFill>
                    <a:schemeClr val="tx1">
                      <a:lumMod val="75000"/>
                      <a:lumOff val="25000"/>
                    </a:schemeClr>
                  </a:solidFill>
                </a:ln>
                <a:solidFill>
                  <a:srgbClr val="C00000"/>
                </a:solidFill>
              </a:rPr>
              <a:t> битов</a:t>
            </a:r>
            <a:r>
              <a:rPr lang="ru-RU" sz="2000" b="1" dirty="0" smtClean="0">
                <a:ln>
                  <a:solidFill>
                    <a:schemeClr val="tx1">
                      <a:lumMod val="75000"/>
                      <a:lumOff val="25000"/>
                    </a:schemeClr>
                  </a:solidFill>
                </a:ln>
                <a:solidFill>
                  <a:srgbClr val="C00000"/>
                </a:solidFill>
              </a:rPr>
              <a:t>.</a:t>
            </a:r>
            <a:endParaRPr lang="ru-RU" dirty="0"/>
          </a:p>
        </p:txBody>
      </p:sp>
      <p:sp>
        <p:nvSpPr>
          <p:cNvPr id="4" name="TextBox 3"/>
          <p:cNvSpPr txBox="1"/>
          <p:nvPr/>
        </p:nvSpPr>
        <p:spPr>
          <a:xfrm>
            <a:off x="415777" y="2924944"/>
            <a:ext cx="8208912" cy="1015663"/>
          </a:xfrm>
          <a:prstGeom prst="rect">
            <a:avLst/>
          </a:prstGeom>
          <a:noFill/>
        </p:spPr>
        <p:txBody>
          <a:bodyPr wrap="square" rtlCol="0">
            <a:spAutoFit/>
          </a:bodyPr>
          <a:lstStyle/>
          <a:p>
            <a:r>
              <a:rPr lang="ru-RU" sz="2000" dirty="0" smtClean="0"/>
              <a:t>Считать большие объёмы информации в битах и байтах неудобно хотя бы потому, что придётся работать с очень большими числами. Поэтому используются более крупные единицы.</a:t>
            </a:r>
            <a:endParaRPr lang="ru-RU" sz="2000" dirty="0"/>
          </a:p>
        </p:txBody>
      </p:sp>
    </p:spTree>
    <p:extLst>
      <p:ext uri="{BB962C8B-B14F-4D97-AF65-F5344CB8AC3E}">
        <p14:creationId xmlns:p14="http://schemas.microsoft.com/office/powerpoint/2010/main" val="1052320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a:hlinkClick r:id="rId2" action="ppaction://hlinksldjump"/>
          </p:cNvPr>
          <p:cNvSpPr/>
          <p:nvPr/>
        </p:nvSpPr>
        <p:spPr>
          <a:xfrm>
            <a:off x="2411760" y="260648"/>
            <a:ext cx="2304256" cy="438145"/>
          </a:xfrm>
          <a:prstGeom prst="round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8" name="Скругленный прямоугольник 17">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9" name="Скругленный прямоугольник 18">
            <a:hlinkClick r:id="rId4" action="ppaction://hlinksldjump"/>
          </p:cNvPr>
          <p:cNvSpPr/>
          <p:nvPr/>
        </p:nvSpPr>
        <p:spPr>
          <a:xfrm>
            <a:off x="7524327" y="251856"/>
            <a:ext cx="1440161" cy="438145"/>
          </a:xfrm>
          <a:prstGeom prst="roundRect">
            <a:avLst/>
          </a:prstGeom>
          <a:solidFill>
            <a:schemeClr val="accent3">
              <a:lumMod val="20000"/>
              <a:lumOff val="8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20" name="Прямоугольник 19"/>
          <p:cNvSpPr/>
          <p:nvPr/>
        </p:nvSpPr>
        <p:spPr>
          <a:xfrm>
            <a:off x="179512" y="620688"/>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22" name="TextBox 21"/>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2" name="Прямоугольник 1"/>
          <p:cNvSpPr/>
          <p:nvPr/>
        </p:nvSpPr>
        <p:spPr>
          <a:xfrm>
            <a:off x="7537539" y="581636"/>
            <a:ext cx="1429200" cy="6867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p:cNvSpPr/>
          <p:nvPr/>
        </p:nvSpPr>
        <p:spPr>
          <a:xfrm>
            <a:off x="323528" y="836712"/>
            <a:ext cx="8496944" cy="504056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a:hlinkClick r:id="rId4" action="ppaction://hlinksldjump"/>
          </p:cNvPr>
          <p:cNvSpPr/>
          <p:nvPr/>
        </p:nvSpPr>
        <p:spPr>
          <a:xfrm>
            <a:off x="2372302" y="6064149"/>
            <a:ext cx="432048" cy="432048"/>
          </a:xfrm>
          <a:prstGeom prst="rect">
            <a:avLst/>
          </a:prstGeom>
          <a:solidFill>
            <a:srgbClr val="C8666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1</a:t>
            </a:r>
            <a:endParaRPr lang="ru-RU" b="1" dirty="0">
              <a:ln>
                <a:solidFill>
                  <a:schemeClr val="tx1">
                    <a:lumMod val="75000"/>
                    <a:lumOff val="25000"/>
                  </a:schemeClr>
                </a:solidFill>
              </a:ln>
            </a:endParaRPr>
          </a:p>
        </p:txBody>
      </p:sp>
      <p:sp>
        <p:nvSpPr>
          <p:cNvPr id="12" name="Прямоугольник 11">
            <a:hlinkClick r:id="rId5" action="ppaction://hlinksldjump"/>
          </p:cNvPr>
          <p:cNvSpPr/>
          <p:nvPr/>
        </p:nvSpPr>
        <p:spPr>
          <a:xfrm>
            <a:off x="3122961"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2</a:t>
            </a:r>
          </a:p>
        </p:txBody>
      </p:sp>
      <p:sp>
        <p:nvSpPr>
          <p:cNvPr id="13" name="Прямоугольник 12">
            <a:hlinkClick r:id="rId6" action="ppaction://hlinksldjump"/>
          </p:cNvPr>
          <p:cNvSpPr/>
          <p:nvPr/>
        </p:nvSpPr>
        <p:spPr>
          <a:xfrm>
            <a:off x="3873620"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3</a:t>
            </a:r>
          </a:p>
        </p:txBody>
      </p:sp>
      <p:sp>
        <p:nvSpPr>
          <p:cNvPr id="14" name="Прямоугольник 13">
            <a:hlinkClick r:id="rId7" action="ppaction://hlinksldjump"/>
          </p:cNvPr>
          <p:cNvSpPr/>
          <p:nvPr/>
        </p:nvSpPr>
        <p:spPr>
          <a:xfrm>
            <a:off x="4624279"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4</a:t>
            </a:r>
            <a:endParaRPr lang="ru-RU" b="1" dirty="0">
              <a:ln>
                <a:solidFill>
                  <a:schemeClr val="tx1">
                    <a:lumMod val="75000"/>
                    <a:lumOff val="25000"/>
                  </a:schemeClr>
                </a:solidFill>
              </a:ln>
            </a:endParaRPr>
          </a:p>
        </p:txBody>
      </p:sp>
      <p:sp>
        <p:nvSpPr>
          <p:cNvPr id="15" name="Прямоугольник 14">
            <a:hlinkClick r:id="rId8" action="ppaction://hlinksldjump"/>
          </p:cNvPr>
          <p:cNvSpPr/>
          <p:nvPr/>
        </p:nvSpPr>
        <p:spPr>
          <a:xfrm>
            <a:off x="5374938"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5</a:t>
            </a:r>
            <a:endParaRPr lang="ru-RU" b="1" dirty="0">
              <a:ln>
                <a:solidFill>
                  <a:schemeClr val="tx1">
                    <a:lumMod val="75000"/>
                    <a:lumOff val="25000"/>
                  </a:schemeClr>
                </a:solidFill>
              </a:ln>
            </a:endParaRPr>
          </a:p>
        </p:txBody>
      </p:sp>
      <p:sp>
        <p:nvSpPr>
          <p:cNvPr id="16" name="Прямоугольник 15">
            <a:hlinkClick r:id="rId9" action="ppaction://hlinksldjump"/>
          </p:cNvPr>
          <p:cNvSpPr/>
          <p:nvPr/>
        </p:nvSpPr>
        <p:spPr>
          <a:xfrm>
            <a:off x="6125597"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6</a:t>
            </a:r>
          </a:p>
        </p:txBody>
      </p:sp>
      <p:sp>
        <p:nvSpPr>
          <p:cNvPr id="23" name="Прямоугольник 22">
            <a:hlinkClick r:id="" action="ppaction://hlinkshowjump?jump=nextslide"/>
          </p:cNvPr>
          <p:cNvSpPr/>
          <p:nvPr/>
        </p:nvSpPr>
        <p:spPr>
          <a:xfrm>
            <a:off x="6876256"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5" name="Равнобедренный треугольник 4"/>
          <p:cNvSpPr/>
          <p:nvPr/>
        </p:nvSpPr>
        <p:spPr>
          <a:xfrm rot="5400000">
            <a:off x="6997215" y="6203219"/>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611560" y="1052736"/>
            <a:ext cx="7992888" cy="369332"/>
          </a:xfrm>
          <a:prstGeom prst="rect">
            <a:avLst/>
          </a:prstGeom>
          <a:noFill/>
        </p:spPr>
        <p:txBody>
          <a:bodyPr wrap="square" rtlCol="0">
            <a:spAutoFit/>
          </a:bodyPr>
          <a:lstStyle/>
          <a:p>
            <a:endParaRPr lang="ru-RU" dirty="0"/>
          </a:p>
        </p:txBody>
      </p:sp>
      <p:sp>
        <p:nvSpPr>
          <p:cNvPr id="25" name="Прямоугольник 24"/>
          <p:cNvSpPr/>
          <p:nvPr/>
        </p:nvSpPr>
        <p:spPr>
          <a:xfrm>
            <a:off x="1172023" y="908720"/>
            <a:ext cx="7216401" cy="923330"/>
          </a:xfrm>
          <a:prstGeom prst="rect">
            <a:avLst/>
          </a:prstGeom>
        </p:spPr>
        <p:txBody>
          <a:bodyPr wrap="square">
            <a:spAutoFit/>
          </a:bodyPr>
          <a:lstStyle/>
          <a:p>
            <a:r>
              <a:rPr lang="ru-RU" dirty="0" smtClean="0"/>
              <a:t>1. </a:t>
            </a:r>
            <a:r>
              <a:rPr lang="ru-RU" b="1" dirty="0" smtClean="0"/>
              <a:t>Считая</a:t>
            </a:r>
            <a:r>
              <a:rPr lang="ru-RU" b="1" dirty="0"/>
              <a:t>, что информационный вес одного символа равен 1 байту </a:t>
            </a:r>
            <a:r>
              <a:rPr lang="ru-RU" b="1" dirty="0" smtClean="0"/>
              <a:t/>
            </a:r>
            <a:br>
              <a:rPr lang="ru-RU" b="1" dirty="0" smtClean="0"/>
            </a:br>
            <a:r>
              <a:rPr lang="ru-RU" b="1" dirty="0" smtClean="0"/>
              <a:t>(</a:t>
            </a:r>
            <a:r>
              <a:rPr lang="ru-RU" b="1" dirty="0">
                <a:hlinkClick r:id="rId10"/>
              </a:rPr>
              <a:t>кодировка ASCII</a:t>
            </a:r>
            <a:r>
              <a:rPr lang="ru-RU" b="1" dirty="0"/>
              <a:t>), найдите информационный объём фразы:</a:t>
            </a:r>
            <a:br>
              <a:rPr lang="ru-RU" b="1" dirty="0"/>
            </a:br>
            <a:r>
              <a:rPr lang="ru-RU" b="1" i="1" dirty="0"/>
              <a:t>Байкал - самое глубокое в мире пресное озеро.</a:t>
            </a:r>
            <a:endParaRPr lang="ru-RU" b="1" dirty="0"/>
          </a:p>
        </p:txBody>
      </p:sp>
      <p:sp>
        <p:nvSpPr>
          <p:cNvPr id="26" name="Прямоугольник 25"/>
          <p:cNvSpPr/>
          <p:nvPr/>
        </p:nvSpPr>
        <p:spPr>
          <a:xfrm>
            <a:off x="971600" y="1988840"/>
            <a:ext cx="7416824" cy="3416320"/>
          </a:xfrm>
          <a:prstGeom prst="rect">
            <a:avLst/>
          </a:prstGeom>
        </p:spPr>
        <p:txBody>
          <a:bodyPr wrap="square">
            <a:spAutoFit/>
          </a:bodyPr>
          <a:lstStyle/>
          <a:p>
            <a:pPr marL="45720" indent="0">
              <a:buNone/>
            </a:pPr>
            <a:r>
              <a:rPr lang="ru-RU" b="1" dirty="0" smtClean="0"/>
              <a:t>Дано:</a:t>
            </a:r>
          </a:p>
          <a:p>
            <a:pPr marL="45720"/>
            <a:r>
              <a:rPr lang="ru-RU" b="1" dirty="0" smtClean="0"/>
              <a:t>i</a:t>
            </a:r>
            <a:r>
              <a:rPr lang="en-US" b="1" dirty="0" smtClean="0"/>
              <a:t> = </a:t>
            </a:r>
            <a:r>
              <a:rPr lang="ru-RU" b="1" dirty="0" smtClean="0"/>
              <a:t>1 байт.</a:t>
            </a:r>
            <a:br>
              <a:rPr lang="ru-RU" b="1" dirty="0" smtClean="0"/>
            </a:br>
            <a:r>
              <a:rPr lang="ru-RU" b="1" dirty="0" smtClean="0"/>
              <a:t>Найти : </a:t>
            </a:r>
            <a:r>
              <a:rPr lang="en-US" dirty="0" smtClean="0">
                <a:solidFill>
                  <a:schemeClr val="tx1"/>
                </a:solidFill>
              </a:rPr>
              <a:t>I</a:t>
            </a:r>
            <a:endParaRPr lang="ru-RU" b="1" dirty="0" smtClean="0"/>
          </a:p>
          <a:p>
            <a:endParaRPr lang="ru-RU" b="1" dirty="0" smtClean="0"/>
          </a:p>
          <a:p>
            <a:r>
              <a:rPr lang="ru-RU" b="1" dirty="0" smtClean="0"/>
              <a:t>Решение</a:t>
            </a:r>
            <a:r>
              <a:rPr lang="ru-RU" b="1" dirty="0"/>
              <a:t>:</a:t>
            </a:r>
            <a:r>
              <a:rPr lang="ru-RU" dirty="0"/>
              <a:t/>
            </a:r>
            <a:br>
              <a:rPr lang="ru-RU" dirty="0"/>
            </a:br>
            <a:r>
              <a:rPr lang="ru-RU" dirty="0"/>
              <a:t>Количество символов в этой фразе равно 45 (считая пробелы и знаки препинания). </a:t>
            </a:r>
            <a:endParaRPr lang="ru-RU" dirty="0" smtClean="0"/>
          </a:p>
          <a:p>
            <a:r>
              <a:rPr lang="en-US" dirty="0" smtClean="0">
                <a:solidFill>
                  <a:schemeClr val="tx1"/>
                </a:solidFill>
              </a:rPr>
              <a:t>K</a:t>
            </a:r>
            <a:r>
              <a:rPr lang="ru-RU" dirty="0" smtClean="0">
                <a:solidFill>
                  <a:schemeClr val="tx1"/>
                </a:solidFill>
              </a:rPr>
              <a:t>= 45 </a:t>
            </a:r>
            <a:r>
              <a:rPr lang="ru-RU" b="1" dirty="0" smtClean="0"/>
              <a:t>символов.</a:t>
            </a:r>
          </a:p>
          <a:p>
            <a:pPr marL="45720" indent="0">
              <a:buNone/>
            </a:pPr>
            <a:r>
              <a:rPr lang="ru-RU" b="1" dirty="0" smtClean="0"/>
              <a:t> </a:t>
            </a:r>
            <a:r>
              <a:rPr lang="en-US" dirty="0" smtClean="0">
                <a:solidFill>
                  <a:schemeClr val="tx1"/>
                </a:solidFill>
              </a:rPr>
              <a:t>I=K*i</a:t>
            </a:r>
            <a:r>
              <a:rPr lang="ru-RU" dirty="0" smtClean="0">
                <a:solidFill>
                  <a:schemeClr val="tx1"/>
                </a:solidFill>
              </a:rPr>
              <a:t> </a:t>
            </a:r>
          </a:p>
          <a:p>
            <a:pPr marL="45720" indent="0">
              <a:buNone/>
            </a:pPr>
            <a:r>
              <a:rPr lang="ru-RU" b="1" dirty="0" smtClean="0"/>
              <a:t> </a:t>
            </a:r>
            <a:r>
              <a:rPr lang="en-US" dirty="0" smtClean="0">
                <a:solidFill>
                  <a:schemeClr val="tx1"/>
                </a:solidFill>
              </a:rPr>
              <a:t>I=</a:t>
            </a:r>
            <a:r>
              <a:rPr lang="ru-RU" dirty="0" smtClean="0">
                <a:solidFill>
                  <a:schemeClr val="tx1"/>
                </a:solidFill>
              </a:rPr>
              <a:t>45</a:t>
            </a:r>
            <a:r>
              <a:rPr lang="en-US" dirty="0" smtClean="0">
                <a:solidFill>
                  <a:schemeClr val="tx1"/>
                </a:solidFill>
              </a:rPr>
              <a:t>*</a:t>
            </a:r>
            <a:r>
              <a:rPr lang="ru-RU" dirty="0"/>
              <a:t>1</a:t>
            </a:r>
            <a:endParaRPr lang="ru-RU" dirty="0" smtClean="0">
              <a:solidFill>
                <a:schemeClr val="tx1"/>
              </a:solidFill>
            </a:endParaRPr>
          </a:p>
          <a:p>
            <a:pPr marL="45720" indent="0">
              <a:buNone/>
            </a:pPr>
            <a:r>
              <a:rPr lang="ru-RU" b="1" dirty="0" smtClean="0"/>
              <a:t> </a:t>
            </a:r>
            <a:r>
              <a:rPr lang="en-US" dirty="0" smtClean="0">
                <a:solidFill>
                  <a:schemeClr val="tx1"/>
                </a:solidFill>
              </a:rPr>
              <a:t>I=</a:t>
            </a:r>
            <a:r>
              <a:rPr lang="ru-RU" b="1" dirty="0" smtClean="0"/>
              <a:t> 45 байт.</a:t>
            </a:r>
            <a:endParaRPr lang="ru-RU" dirty="0"/>
          </a:p>
          <a:p>
            <a:r>
              <a:rPr lang="ru-RU" dirty="0" smtClean="0"/>
              <a:t>Ответ: </a:t>
            </a:r>
            <a:r>
              <a:rPr lang="ru-RU" dirty="0"/>
              <a:t>информационный объём равен </a:t>
            </a:r>
            <a:r>
              <a:rPr lang="ru-RU" b="1" dirty="0"/>
              <a:t>45 байтам</a:t>
            </a:r>
            <a:r>
              <a:rPr lang="ru-RU" dirty="0"/>
              <a:t>.</a:t>
            </a:r>
            <a:r>
              <a:rPr lang="ru-RU" dirty="0" smtClean="0"/>
              <a:t> </a:t>
            </a:r>
          </a:p>
        </p:txBody>
      </p:sp>
      <p:grpSp>
        <p:nvGrpSpPr>
          <p:cNvPr id="9" name="Группа 8"/>
          <p:cNvGrpSpPr/>
          <p:nvPr/>
        </p:nvGrpSpPr>
        <p:grpSpPr>
          <a:xfrm>
            <a:off x="827584" y="1988840"/>
            <a:ext cx="7424555" cy="3600400"/>
            <a:chOff x="827584" y="1988840"/>
            <a:chExt cx="7424555" cy="3600400"/>
          </a:xfrm>
        </p:grpSpPr>
        <p:sp>
          <p:nvSpPr>
            <p:cNvPr id="7" name="Прямоугольник 6"/>
            <p:cNvSpPr/>
            <p:nvPr/>
          </p:nvSpPr>
          <p:spPr>
            <a:xfrm>
              <a:off x="827584" y="1988840"/>
              <a:ext cx="7424555" cy="360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p:cNvSpPr txBox="1"/>
            <p:nvPr/>
          </p:nvSpPr>
          <p:spPr>
            <a:xfrm>
              <a:off x="5262374" y="2325767"/>
              <a:ext cx="2261953" cy="369332"/>
            </a:xfrm>
            <a:prstGeom prst="rect">
              <a:avLst/>
            </a:prstGeom>
            <a:noFill/>
          </p:spPr>
          <p:txBody>
            <a:bodyPr wrap="square" rtlCol="0">
              <a:spAutoFit/>
            </a:bodyPr>
            <a:lstStyle/>
            <a:p>
              <a:r>
                <a:rPr lang="ru-RU" b="1" dirty="0" smtClean="0">
                  <a:solidFill>
                    <a:schemeClr val="bg2">
                      <a:lumMod val="90000"/>
                    </a:schemeClr>
                  </a:solidFill>
                </a:rPr>
                <a:t>Открыть решение</a:t>
              </a:r>
              <a:endParaRPr lang="ru-RU" b="1" dirty="0">
                <a:solidFill>
                  <a:schemeClr val="bg2">
                    <a:lumMod val="90000"/>
                  </a:schemeClr>
                </a:solidFill>
              </a:endParaRPr>
            </a:p>
          </p:txBody>
        </p:sp>
      </p:grpSp>
    </p:spTree>
    <p:extLst>
      <p:ext uri="{BB962C8B-B14F-4D97-AF65-F5344CB8AC3E}">
        <p14:creationId xmlns:p14="http://schemas.microsoft.com/office/powerpoint/2010/main" val="105232065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9"/>
                                        </p:tgtEl>
                                      </p:cBhvr>
                                    </p:animEffect>
                                    <p:set>
                                      <p:cBhvr>
                                        <p:cTn id="7" dur="1" fill="hold">
                                          <p:stCondLst>
                                            <p:cond delay="9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a:hlinkClick r:id="rId2" action="ppaction://hlinksldjump"/>
          </p:cNvPr>
          <p:cNvSpPr/>
          <p:nvPr/>
        </p:nvSpPr>
        <p:spPr>
          <a:xfrm>
            <a:off x="2411760" y="260648"/>
            <a:ext cx="2304256" cy="438145"/>
          </a:xfrm>
          <a:prstGeom prst="round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Основные понятия</a:t>
            </a:r>
            <a:endParaRPr lang="ru-RU" b="1" dirty="0">
              <a:ln w="12700">
                <a:solidFill>
                  <a:schemeClr val="accent3">
                    <a:lumMod val="50000"/>
                  </a:schemeClr>
                </a:solidFill>
              </a:ln>
              <a:latin typeface="Candara" panose="020E0502030303020204" pitchFamily="34" charset="0"/>
            </a:endParaRPr>
          </a:p>
        </p:txBody>
      </p:sp>
      <p:sp>
        <p:nvSpPr>
          <p:cNvPr id="18" name="Скругленный прямоугольник 17">
            <a:hlinkClick r:id="rId3" action="ppaction://hlinksldjump"/>
          </p:cNvPr>
          <p:cNvSpPr/>
          <p:nvPr/>
        </p:nvSpPr>
        <p:spPr>
          <a:xfrm>
            <a:off x="4860032" y="260648"/>
            <a:ext cx="2520280" cy="438145"/>
          </a:xfrm>
          <a:prstGeom prst="roundRect">
            <a:avLst/>
          </a:prstGeom>
          <a:solidFill>
            <a:schemeClr val="accent3">
              <a:lumMod val="40000"/>
              <a:lumOff val="6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Единицы информации</a:t>
            </a:r>
            <a:endParaRPr lang="ru-RU" dirty="0">
              <a:ln w="12700">
                <a:solidFill>
                  <a:schemeClr val="accent3">
                    <a:lumMod val="50000"/>
                  </a:schemeClr>
                </a:solidFill>
              </a:ln>
              <a:latin typeface="Impact" panose="020B0806030902050204" pitchFamily="34" charset="0"/>
            </a:endParaRPr>
          </a:p>
        </p:txBody>
      </p:sp>
      <p:sp>
        <p:nvSpPr>
          <p:cNvPr id="19" name="Скругленный прямоугольник 18">
            <a:hlinkClick r:id="rId4" action="ppaction://hlinksldjump"/>
          </p:cNvPr>
          <p:cNvSpPr/>
          <p:nvPr/>
        </p:nvSpPr>
        <p:spPr>
          <a:xfrm>
            <a:off x="7524327" y="251856"/>
            <a:ext cx="1440161" cy="438145"/>
          </a:xfrm>
          <a:prstGeom prst="roundRect">
            <a:avLst/>
          </a:prstGeom>
          <a:solidFill>
            <a:schemeClr val="accent3">
              <a:lumMod val="20000"/>
              <a:lumOff val="80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ru-RU" b="1" dirty="0" smtClean="0">
                <a:ln w="12700">
                  <a:solidFill>
                    <a:schemeClr val="accent3">
                      <a:lumMod val="50000"/>
                    </a:schemeClr>
                  </a:solidFill>
                </a:ln>
                <a:solidFill>
                  <a:schemeClr val="accent1">
                    <a:lumMod val="75000"/>
                  </a:schemeClr>
                </a:solidFill>
                <a:latin typeface="Candara" panose="020E0502030303020204" pitchFamily="34" charset="0"/>
              </a:rPr>
              <a:t>Задания</a:t>
            </a:r>
            <a:endParaRPr lang="ru-RU" dirty="0">
              <a:ln w="12700">
                <a:solidFill>
                  <a:schemeClr val="accent3">
                    <a:lumMod val="50000"/>
                  </a:schemeClr>
                </a:solidFill>
              </a:ln>
              <a:latin typeface="Impact" panose="020B0806030902050204" pitchFamily="34" charset="0"/>
            </a:endParaRPr>
          </a:p>
        </p:txBody>
      </p:sp>
      <p:sp>
        <p:nvSpPr>
          <p:cNvPr id="20" name="Прямоугольник 19"/>
          <p:cNvSpPr/>
          <p:nvPr/>
        </p:nvSpPr>
        <p:spPr>
          <a:xfrm>
            <a:off x="179512" y="620688"/>
            <a:ext cx="8784976" cy="6048672"/>
          </a:xfrm>
          <a:prstGeom prst="rect">
            <a:avLst/>
          </a:prstGeom>
          <a:solidFill>
            <a:schemeClr val="accent3">
              <a:lumMod val="20000"/>
              <a:lumOff val="80000"/>
            </a:schemeClr>
          </a:solidFill>
          <a:ln w="31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179512" y="188640"/>
            <a:ext cx="2531304" cy="461665"/>
          </a:xfrm>
          <a:prstGeom prst="rect">
            <a:avLst/>
          </a:prstGeom>
          <a:noFill/>
        </p:spPr>
        <p:txBody>
          <a:bodyPr wrap="square" rtlCol="0">
            <a:spAutoFit/>
          </a:bodyPr>
          <a:lstStyle/>
          <a:p>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информации</a:t>
            </a:r>
            <a:r>
              <a:rPr lang="ru-RU" sz="2400" b="1" dirty="0" smtClean="0">
                <a:ln w="12700">
                  <a:solidFill>
                    <a:schemeClr val="bg1">
                      <a:lumMod val="65000"/>
                    </a:schemeClr>
                  </a:solidFill>
                </a:ln>
                <a:solidFill>
                  <a:schemeClr val="accent1">
                    <a:lumMod val="75000"/>
                  </a:schemeClr>
                </a:solidFill>
                <a:latin typeface="Candara" panose="020E0502030303020204" pitchFamily="34" charset="0"/>
              </a:rPr>
              <a:t> </a:t>
            </a:r>
            <a:endParaRPr lang="ru-RU" sz="2400" b="1" dirty="0">
              <a:ln w="12700">
                <a:solidFill>
                  <a:schemeClr val="bg1">
                    <a:lumMod val="65000"/>
                  </a:schemeClr>
                </a:solidFill>
              </a:ln>
              <a:solidFill>
                <a:schemeClr val="accent1">
                  <a:lumMod val="75000"/>
                </a:schemeClr>
              </a:solidFill>
              <a:latin typeface="Candara" panose="020E0502030303020204" pitchFamily="34" charset="0"/>
            </a:endParaRPr>
          </a:p>
        </p:txBody>
      </p:sp>
      <p:sp>
        <p:nvSpPr>
          <p:cNvPr id="22" name="TextBox 21"/>
          <p:cNvSpPr txBox="1"/>
          <p:nvPr/>
        </p:nvSpPr>
        <p:spPr>
          <a:xfrm>
            <a:off x="-36512" y="-27384"/>
            <a:ext cx="2531304" cy="461665"/>
          </a:xfrm>
          <a:prstGeom prst="rect">
            <a:avLst/>
          </a:prstGeom>
          <a:noFill/>
        </p:spPr>
        <p:txBody>
          <a:bodyPr wrap="square" rtlCol="0">
            <a:spAutoFit/>
          </a:bodyPr>
          <a:lstStyle/>
          <a:p>
            <a:r>
              <a:rPr lang="ru-RU" sz="2400" b="1" dirty="0" smtClean="0">
                <a:ln w="12700">
                  <a:solidFill>
                    <a:schemeClr val="accent3">
                      <a:lumMod val="50000"/>
                    </a:schemeClr>
                  </a:solidFill>
                </a:ln>
                <a:solidFill>
                  <a:schemeClr val="accent1">
                    <a:lumMod val="75000"/>
                  </a:schemeClr>
                </a:solidFill>
                <a:latin typeface="Candara" panose="020E0502030303020204" pitchFamily="34" charset="0"/>
              </a:rPr>
              <a:t>Измерение</a:t>
            </a:r>
            <a:endParaRPr lang="ru-RU" sz="2400" dirty="0">
              <a:ln w="12700">
                <a:solidFill>
                  <a:schemeClr val="accent3">
                    <a:lumMod val="50000"/>
                  </a:schemeClr>
                </a:solidFill>
              </a:ln>
            </a:endParaRPr>
          </a:p>
        </p:txBody>
      </p:sp>
      <p:sp>
        <p:nvSpPr>
          <p:cNvPr id="2" name="Прямоугольник 1"/>
          <p:cNvSpPr/>
          <p:nvPr/>
        </p:nvSpPr>
        <p:spPr>
          <a:xfrm>
            <a:off x="7528014" y="581636"/>
            <a:ext cx="1436474" cy="6867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323528" y="836712"/>
            <a:ext cx="8496944" cy="504056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hlinkClick r:id="" action="ppaction://hlinkshowjump?jump=previousslide"/>
          </p:cNvPr>
          <p:cNvSpPr/>
          <p:nvPr/>
        </p:nvSpPr>
        <p:spPr>
          <a:xfrm>
            <a:off x="1621643"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11" name="Прямоугольник 10">
            <a:hlinkClick r:id="rId4" action="ppaction://hlinksldjump"/>
          </p:cNvPr>
          <p:cNvSpPr/>
          <p:nvPr/>
        </p:nvSpPr>
        <p:spPr>
          <a:xfrm>
            <a:off x="2372302"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1</a:t>
            </a:r>
            <a:endParaRPr lang="ru-RU" b="1" dirty="0">
              <a:ln>
                <a:solidFill>
                  <a:schemeClr val="tx1">
                    <a:lumMod val="75000"/>
                    <a:lumOff val="25000"/>
                  </a:schemeClr>
                </a:solidFill>
              </a:ln>
            </a:endParaRPr>
          </a:p>
        </p:txBody>
      </p:sp>
      <p:sp>
        <p:nvSpPr>
          <p:cNvPr id="12" name="Прямоугольник 11">
            <a:hlinkClick r:id="rId5" action="ppaction://hlinksldjump"/>
          </p:cNvPr>
          <p:cNvSpPr/>
          <p:nvPr/>
        </p:nvSpPr>
        <p:spPr>
          <a:xfrm>
            <a:off x="3122961" y="6064149"/>
            <a:ext cx="432048" cy="432048"/>
          </a:xfrm>
          <a:prstGeom prst="rect">
            <a:avLst/>
          </a:prstGeom>
          <a:solidFill>
            <a:srgbClr val="C8666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2</a:t>
            </a:r>
          </a:p>
        </p:txBody>
      </p:sp>
      <p:sp>
        <p:nvSpPr>
          <p:cNvPr id="13" name="Прямоугольник 12">
            <a:hlinkClick r:id="rId6" action="ppaction://hlinksldjump"/>
          </p:cNvPr>
          <p:cNvSpPr/>
          <p:nvPr/>
        </p:nvSpPr>
        <p:spPr>
          <a:xfrm>
            <a:off x="3873620"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3</a:t>
            </a:r>
          </a:p>
        </p:txBody>
      </p:sp>
      <p:sp>
        <p:nvSpPr>
          <p:cNvPr id="14" name="Прямоугольник 13">
            <a:hlinkClick r:id="rId7" action="ppaction://hlinksldjump"/>
          </p:cNvPr>
          <p:cNvSpPr/>
          <p:nvPr/>
        </p:nvSpPr>
        <p:spPr>
          <a:xfrm>
            <a:off x="4624279"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4</a:t>
            </a:r>
            <a:endParaRPr lang="ru-RU" b="1" dirty="0">
              <a:ln>
                <a:solidFill>
                  <a:schemeClr val="tx1">
                    <a:lumMod val="75000"/>
                    <a:lumOff val="25000"/>
                  </a:schemeClr>
                </a:solidFill>
              </a:ln>
            </a:endParaRPr>
          </a:p>
        </p:txBody>
      </p:sp>
      <p:sp>
        <p:nvSpPr>
          <p:cNvPr id="15" name="Прямоугольник 14">
            <a:hlinkClick r:id="rId8" action="ppaction://hlinksldjump"/>
          </p:cNvPr>
          <p:cNvSpPr/>
          <p:nvPr/>
        </p:nvSpPr>
        <p:spPr>
          <a:xfrm>
            <a:off x="5374938"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smtClean="0">
                <a:ln>
                  <a:solidFill>
                    <a:schemeClr val="tx1">
                      <a:lumMod val="75000"/>
                      <a:lumOff val="25000"/>
                    </a:schemeClr>
                  </a:solidFill>
                </a:ln>
              </a:rPr>
              <a:t>5</a:t>
            </a:r>
            <a:endParaRPr lang="ru-RU" b="1" dirty="0">
              <a:ln>
                <a:solidFill>
                  <a:schemeClr val="tx1">
                    <a:lumMod val="75000"/>
                    <a:lumOff val="25000"/>
                  </a:schemeClr>
                </a:solidFill>
              </a:ln>
            </a:endParaRPr>
          </a:p>
        </p:txBody>
      </p:sp>
      <p:sp>
        <p:nvSpPr>
          <p:cNvPr id="16" name="Прямоугольник 15">
            <a:hlinkClick r:id="rId9" action="ppaction://hlinksldjump"/>
          </p:cNvPr>
          <p:cNvSpPr/>
          <p:nvPr/>
        </p:nvSpPr>
        <p:spPr>
          <a:xfrm>
            <a:off x="6125597"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b="1" dirty="0">
                <a:ln>
                  <a:solidFill>
                    <a:schemeClr val="tx1">
                      <a:lumMod val="75000"/>
                      <a:lumOff val="25000"/>
                    </a:schemeClr>
                  </a:solidFill>
                </a:ln>
              </a:rPr>
              <a:t>6</a:t>
            </a:r>
          </a:p>
        </p:txBody>
      </p:sp>
      <p:sp>
        <p:nvSpPr>
          <p:cNvPr id="23" name="Прямоугольник 22">
            <a:hlinkClick r:id="" action="ppaction://hlinkshowjump?jump=nextslide"/>
          </p:cNvPr>
          <p:cNvSpPr/>
          <p:nvPr/>
        </p:nvSpPr>
        <p:spPr>
          <a:xfrm>
            <a:off x="6876256" y="6064149"/>
            <a:ext cx="432048" cy="432048"/>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b="1" dirty="0">
              <a:ln>
                <a:solidFill>
                  <a:schemeClr val="tx1">
                    <a:lumMod val="75000"/>
                    <a:lumOff val="25000"/>
                  </a:schemeClr>
                </a:solidFill>
              </a:ln>
            </a:endParaRPr>
          </a:p>
        </p:txBody>
      </p:sp>
      <p:sp>
        <p:nvSpPr>
          <p:cNvPr id="24" name="Равнобедренный треугольник 23"/>
          <p:cNvSpPr/>
          <p:nvPr/>
        </p:nvSpPr>
        <p:spPr>
          <a:xfrm rot="5400000">
            <a:off x="6997215" y="6203219"/>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Равнобедренный треугольник 24">
            <a:hlinkClick r:id="" action="ppaction://hlinkshowjump?jump=previousslide"/>
          </p:cNvPr>
          <p:cNvSpPr/>
          <p:nvPr/>
        </p:nvSpPr>
        <p:spPr>
          <a:xfrm rot="16200000" flipH="1">
            <a:off x="1730039" y="6203220"/>
            <a:ext cx="196205" cy="1691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683568" y="1599758"/>
            <a:ext cx="7848872" cy="4493538"/>
          </a:xfrm>
          <a:prstGeom prst="rect">
            <a:avLst/>
          </a:prstGeom>
          <a:noFill/>
        </p:spPr>
        <p:txBody>
          <a:bodyPr wrap="square" rtlCol="0">
            <a:spAutoFit/>
          </a:bodyPr>
          <a:lstStyle/>
          <a:p>
            <a:pPr marL="45720" indent="0">
              <a:buNone/>
            </a:pPr>
            <a:r>
              <a:rPr lang="ru-RU" dirty="0" smtClean="0"/>
              <a:t>Дано</a:t>
            </a:r>
            <a:r>
              <a:rPr lang="ru-RU" dirty="0"/>
              <a:t>.</a:t>
            </a:r>
            <a:br>
              <a:rPr lang="ru-RU" dirty="0"/>
            </a:br>
            <a:r>
              <a:rPr lang="ru-RU" dirty="0"/>
              <a:t>N = 128-мощность алфавита (это неопределенность).</a:t>
            </a:r>
          </a:p>
          <a:p>
            <a:pPr marL="45720" indent="0">
              <a:buNone/>
            </a:pPr>
            <a:r>
              <a:rPr lang="en-US" dirty="0"/>
              <a:t>K</a:t>
            </a:r>
            <a:r>
              <a:rPr lang="ru-RU" dirty="0"/>
              <a:t>= 5 символов.</a:t>
            </a:r>
          </a:p>
          <a:p>
            <a:pPr marL="45720" indent="0">
              <a:buNone/>
            </a:pPr>
            <a:r>
              <a:rPr lang="ru-RU" dirty="0"/>
              <a:t>Найти : </a:t>
            </a:r>
            <a:r>
              <a:rPr lang="en-US" dirty="0"/>
              <a:t>I</a:t>
            </a:r>
            <a:endParaRPr lang="ru-RU" dirty="0"/>
          </a:p>
          <a:p>
            <a:pPr marL="45720" indent="0">
              <a:buNone/>
            </a:pPr>
            <a:r>
              <a:rPr lang="ru-RU" dirty="0"/>
              <a:t>Решение</a:t>
            </a:r>
          </a:p>
          <a:p>
            <a:pPr marL="45720" indent="0">
              <a:buNone/>
            </a:pPr>
            <a:r>
              <a:rPr lang="ru-RU" dirty="0"/>
              <a:t> 2 </a:t>
            </a:r>
            <a:r>
              <a:rPr lang="ru-RU" baseline="30000" dirty="0"/>
              <a:t>i </a:t>
            </a:r>
            <a:r>
              <a:rPr lang="ru-RU" dirty="0"/>
              <a:t>= N</a:t>
            </a:r>
          </a:p>
          <a:p>
            <a:pPr marL="45720" indent="0">
              <a:buNone/>
            </a:pPr>
            <a:r>
              <a:rPr lang="ru-RU" dirty="0"/>
              <a:t>2 </a:t>
            </a:r>
            <a:r>
              <a:rPr lang="ru-RU" baseline="30000" dirty="0"/>
              <a:t>i </a:t>
            </a:r>
            <a:r>
              <a:rPr lang="ru-RU" dirty="0"/>
              <a:t>= 128</a:t>
            </a:r>
          </a:p>
          <a:p>
            <a:pPr marL="45720" indent="0">
              <a:buNone/>
            </a:pPr>
            <a:r>
              <a:rPr lang="ru-RU" dirty="0"/>
              <a:t>2 </a:t>
            </a:r>
            <a:r>
              <a:rPr lang="ru-RU" baseline="30000" dirty="0"/>
              <a:t>i </a:t>
            </a:r>
            <a:r>
              <a:rPr lang="ru-RU" dirty="0"/>
              <a:t>= 2 </a:t>
            </a:r>
            <a:r>
              <a:rPr lang="ru-RU" baseline="30000" dirty="0"/>
              <a:t>7</a:t>
            </a:r>
          </a:p>
          <a:p>
            <a:pPr marL="45720" indent="0">
              <a:buNone/>
            </a:pPr>
            <a:r>
              <a:rPr lang="ru-RU" sz="1600" dirty="0"/>
              <a:t>i</a:t>
            </a:r>
            <a:r>
              <a:rPr lang="en-US" sz="1600" dirty="0"/>
              <a:t> = 7</a:t>
            </a:r>
            <a:endParaRPr lang="ru-RU" sz="2000" dirty="0"/>
          </a:p>
          <a:p>
            <a:pPr marL="45720" indent="0">
              <a:buNone/>
            </a:pPr>
            <a:r>
              <a:rPr lang="ru-RU" dirty="0"/>
              <a:t>Значит один символ занимает в памяти 7 бит.</a:t>
            </a:r>
          </a:p>
          <a:p>
            <a:pPr marL="45720" indent="0">
              <a:buNone/>
            </a:pPr>
            <a:r>
              <a:rPr lang="ru-RU" dirty="0"/>
              <a:t> Тогда 5 символов занимают в памяти 35 бит, т.е.</a:t>
            </a:r>
          </a:p>
          <a:p>
            <a:pPr marL="45720" indent="0">
              <a:buNone/>
            </a:pPr>
            <a:r>
              <a:rPr lang="ru-RU" dirty="0"/>
              <a:t> </a:t>
            </a:r>
            <a:r>
              <a:rPr lang="en-US" dirty="0"/>
              <a:t>I=K*</a:t>
            </a:r>
            <a:r>
              <a:rPr lang="en-US" dirty="0" err="1"/>
              <a:t>i</a:t>
            </a:r>
            <a:r>
              <a:rPr lang="ru-RU" dirty="0"/>
              <a:t> </a:t>
            </a:r>
          </a:p>
          <a:p>
            <a:pPr marL="45720" indent="0">
              <a:buNone/>
            </a:pPr>
            <a:r>
              <a:rPr lang="ru-RU" dirty="0"/>
              <a:t> </a:t>
            </a:r>
            <a:r>
              <a:rPr lang="en-US" dirty="0"/>
              <a:t>I=</a:t>
            </a:r>
            <a:r>
              <a:rPr lang="ru-RU" dirty="0"/>
              <a:t>5</a:t>
            </a:r>
            <a:r>
              <a:rPr lang="en-US" dirty="0"/>
              <a:t>*</a:t>
            </a:r>
            <a:r>
              <a:rPr lang="ru-RU" dirty="0"/>
              <a:t>7</a:t>
            </a:r>
          </a:p>
          <a:p>
            <a:pPr marL="45720" indent="0">
              <a:buNone/>
            </a:pPr>
            <a:r>
              <a:rPr lang="ru-RU" dirty="0"/>
              <a:t> </a:t>
            </a:r>
            <a:r>
              <a:rPr lang="en-US" dirty="0"/>
              <a:t>I=</a:t>
            </a:r>
            <a:r>
              <a:rPr lang="ru-RU" dirty="0"/>
              <a:t> 35 бит</a:t>
            </a:r>
            <a:br>
              <a:rPr lang="ru-RU" dirty="0"/>
            </a:br>
            <a:r>
              <a:rPr lang="ru-RU" dirty="0" smtClean="0"/>
              <a:t>Ответ</a:t>
            </a:r>
            <a:r>
              <a:rPr lang="ru-RU" dirty="0"/>
              <a:t>: 35 бит.</a:t>
            </a:r>
          </a:p>
          <a:p>
            <a:endParaRPr lang="ru-RU" dirty="0"/>
          </a:p>
        </p:txBody>
      </p:sp>
      <p:sp>
        <p:nvSpPr>
          <p:cNvPr id="4" name="TextBox 3"/>
          <p:cNvSpPr txBox="1"/>
          <p:nvPr/>
        </p:nvSpPr>
        <p:spPr>
          <a:xfrm>
            <a:off x="683568" y="836712"/>
            <a:ext cx="7848872" cy="923330"/>
          </a:xfrm>
          <a:prstGeom prst="rect">
            <a:avLst/>
          </a:prstGeom>
          <a:noFill/>
        </p:spPr>
        <p:txBody>
          <a:bodyPr wrap="square" rtlCol="0">
            <a:spAutoFit/>
          </a:bodyPr>
          <a:lstStyle/>
          <a:p>
            <a:r>
              <a:rPr lang="ru-RU" b="1" dirty="0" smtClean="0"/>
              <a:t>2. Если </a:t>
            </a:r>
            <a:r>
              <a:rPr lang="ru-RU" b="1" dirty="0"/>
              <a:t>128 символьным алфавитом записано сообщение из 5 символов, </a:t>
            </a:r>
            <a:r>
              <a:rPr lang="ru-RU" b="1" dirty="0" smtClean="0"/>
              <a:t/>
            </a:r>
            <a:br>
              <a:rPr lang="ru-RU" b="1" dirty="0" smtClean="0"/>
            </a:br>
            <a:r>
              <a:rPr lang="ru-RU" b="1" dirty="0" smtClean="0"/>
              <a:t>то </a:t>
            </a:r>
            <a:r>
              <a:rPr lang="ru-RU" b="1" dirty="0"/>
              <a:t>чему равен объем </a:t>
            </a:r>
            <a:r>
              <a:rPr lang="ru-RU" b="1" dirty="0" smtClean="0"/>
              <a:t>сообщения</a:t>
            </a:r>
            <a:r>
              <a:rPr lang="ru-RU" b="1" dirty="0"/>
              <a:t>?</a:t>
            </a:r>
          </a:p>
          <a:p>
            <a:endParaRPr lang="ru-RU" dirty="0"/>
          </a:p>
        </p:txBody>
      </p:sp>
      <p:grpSp>
        <p:nvGrpSpPr>
          <p:cNvPr id="29" name="Группа 28"/>
          <p:cNvGrpSpPr/>
          <p:nvPr/>
        </p:nvGrpSpPr>
        <p:grpSpPr>
          <a:xfrm>
            <a:off x="683568" y="1599758"/>
            <a:ext cx="7568571" cy="4133498"/>
            <a:chOff x="827584" y="1988840"/>
            <a:chExt cx="7424555" cy="3600400"/>
          </a:xfrm>
        </p:grpSpPr>
        <p:sp>
          <p:nvSpPr>
            <p:cNvPr id="30" name="Прямоугольник 29"/>
            <p:cNvSpPr/>
            <p:nvPr/>
          </p:nvSpPr>
          <p:spPr>
            <a:xfrm>
              <a:off x="827584" y="1988840"/>
              <a:ext cx="7424555" cy="360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TextBox 30"/>
            <p:cNvSpPr txBox="1"/>
            <p:nvPr/>
          </p:nvSpPr>
          <p:spPr>
            <a:xfrm>
              <a:off x="5262374" y="2325767"/>
              <a:ext cx="2261953" cy="369332"/>
            </a:xfrm>
            <a:prstGeom prst="rect">
              <a:avLst/>
            </a:prstGeom>
            <a:noFill/>
          </p:spPr>
          <p:txBody>
            <a:bodyPr wrap="square" rtlCol="0">
              <a:spAutoFit/>
            </a:bodyPr>
            <a:lstStyle/>
            <a:p>
              <a:r>
                <a:rPr lang="ru-RU" b="1" dirty="0" smtClean="0">
                  <a:solidFill>
                    <a:schemeClr val="bg2">
                      <a:lumMod val="90000"/>
                    </a:schemeClr>
                  </a:solidFill>
                </a:rPr>
                <a:t>Открыть решение</a:t>
              </a:r>
              <a:endParaRPr lang="ru-RU" b="1" dirty="0">
                <a:solidFill>
                  <a:schemeClr val="bg2">
                    <a:lumMod val="90000"/>
                  </a:schemeClr>
                </a:solidFill>
              </a:endParaRPr>
            </a:p>
          </p:txBody>
        </p:sp>
      </p:grpSp>
    </p:spTree>
    <p:extLst>
      <p:ext uri="{BB962C8B-B14F-4D97-AF65-F5344CB8AC3E}">
        <p14:creationId xmlns:p14="http://schemas.microsoft.com/office/powerpoint/2010/main" val="6884104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29"/>
                                        </p:tgtEl>
                                      </p:cBhvr>
                                    </p:animEffect>
                                    <p:set>
                                      <p:cBhvr>
                                        <p:cTn id="7" dur="1" fill="hold">
                                          <p:stCondLst>
                                            <p:cond delay="9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1276</TotalTime>
  <Words>1043</Words>
  <Application>Microsoft Office PowerPoint</Application>
  <PresentationFormat>Экран (4:3)</PresentationFormat>
  <Paragraphs>303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45</cp:revision>
  <dcterms:created xsi:type="dcterms:W3CDTF">2014-09-27T17:54:32Z</dcterms:created>
  <dcterms:modified xsi:type="dcterms:W3CDTF">2015-01-30T18:22:46Z</dcterms:modified>
</cp:coreProperties>
</file>