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7" autoAdjust="0"/>
    <p:restoredTop sz="98208" autoAdjust="0"/>
  </p:normalViewPr>
  <p:slideViewPr>
    <p:cSldViewPr>
      <p:cViewPr varScale="1">
        <p:scale>
          <a:sx n="80" d="100"/>
          <a:sy n="80" d="100"/>
        </p:scale>
        <p:origin x="8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C521-E009-4DCA-9177-02675224DA8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5B44-4A2E-48DC-BA32-C9CD45403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C521-E009-4DCA-9177-02675224DA8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5B44-4A2E-48DC-BA32-C9CD45403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C521-E009-4DCA-9177-02675224DA8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5B44-4A2E-48DC-BA32-C9CD45403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C521-E009-4DCA-9177-02675224DA8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5B44-4A2E-48DC-BA32-C9CD45403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C521-E009-4DCA-9177-02675224DA8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5B44-4A2E-48DC-BA32-C9CD45403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C521-E009-4DCA-9177-02675224DA8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5B44-4A2E-48DC-BA32-C9CD45403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C521-E009-4DCA-9177-02675224DA8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5B44-4A2E-48DC-BA32-C9CD45403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C521-E009-4DCA-9177-02675224DA8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5B44-4A2E-48DC-BA32-C9CD45403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C521-E009-4DCA-9177-02675224DA8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5B44-4A2E-48DC-BA32-C9CD45403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C521-E009-4DCA-9177-02675224DA8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5B44-4A2E-48DC-BA32-C9CD45403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C521-E009-4DCA-9177-02675224DA8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5B44-4A2E-48DC-BA32-C9CD45403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C521-E009-4DCA-9177-02675224DA8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5B44-4A2E-48DC-BA32-C9CD45403F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стя\Desktop\fony_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3572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Segoe Print" pitchFamily="2" charset="0"/>
              </a:rPr>
              <a:t>Письмо, как эпистолярный жанр</a:t>
            </a:r>
            <a:endParaRPr lang="ru-RU" sz="4800" dirty="0"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572008"/>
            <a:ext cx="6400800" cy="11430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Segoe Print" pitchFamily="2" charset="0"/>
              </a:rPr>
              <a:t>Урок в 6 классе. ФГОС.</a:t>
            </a:r>
            <a:endParaRPr lang="ru-RU" sz="2800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стя\Desktop\42000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432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220072" y="1052736"/>
            <a:ext cx="34563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Monotype Corsiva" panose="03010101010201010101" pitchFamily="66" charset="0"/>
              </a:rPr>
              <a:t>«Пишите друг другу письма, ведь они помогают жить, делая нас </a:t>
            </a:r>
            <a:r>
              <a:rPr lang="ru-RU" sz="4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добрее»</a:t>
            </a:r>
            <a:endParaRPr lang="ru-RU" sz="4000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r"/>
            <a:r>
              <a:rPr lang="ru-RU" sz="4000" dirty="0">
                <a:solidFill>
                  <a:srgbClr val="002060"/>
                </a:solidFill>
                <a:latin typeface="Monotype Corsiva" panose="03010101010201010101" pitchFamily="66" charset="0"/>
              </a:rPr>
              <a:t>А.П. </a:t>
            </a:r>
            <a:r>
              <a:rPr lang="ru-RU" sz="4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Чехов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34076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Эпистола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714620"/>
            <a:ext cx="7758138" cy="341154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 (лат.</a:t>
            </a:r>
            <a:r>
              <a:rPr lang="en-US" sz="2400" b="1" dirty="0" err="1">
                <a:solidFill>
                  <a:srgbClr val="C00000"/>
                </a:solidFill>
                <a:latin typeface="Algerian" pitchFamily="82" charset="0"/>
              </a:rPr>
              <a:t>Epistola</a:t>
            </a:r>
            <a:r>
              <a:rPr lang="ru-RU" sz="2400" b="1" dirty="0">
                <a:solidFill>
                  <a:srgbClr val="C00000"/>
                </a:solidFill>
              </a:rPr>
              <a:t> – письмо) </a:t>
            </a:r>
            <a:r>
              <a:rPr lang="ru-RU" sz="2400" dirty="0"/>
              <a:t>литературное произведение в форме письма, в котором излагаются размышления и суждения автора по поводу определенного предмета.</a:t>
            </a:r>
          </a:p>
          <a:p>
            <a:pPr>
              <a:defRPr/>
            </a:pPr>
            <a:endParaRPr lang="ru-RU" sz="2400" dirty="0"/>
          </a:p>
          <a:p>
            <a:pPr>
              <a:buNone/>
              <a:defRPr/>
            </a:pPr>
            <a:r>
              <a:rPr lang="ru-RU" sz="2400" b="1" dirty="0">
                <a:solidFill>
                  <a:srgbClr val="C00000"/>
                </a:solidFill>
              </a:rPr>
              <a:t>Эпистолярный.</a:t>
            </a:r>
            <a:r>
              <a:rPr lang="ru-RU" sz="2400" dirty="0"/>
              <a:t> О литературных произведениях: в форме письма, переписки. </a:t>
            </a: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Эпистолярный жанр. Эпистолярный стиль.</a:t>
            </a:r>
            <a:endParaRPr lang="ru-RU" sz="24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письма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71" name="Текст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827087"/>
          </a:xfrm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rgbClr val="C00000"/>
                </a:solidFill>
              </a:rPr>
              <a:t>Деловые (служебные)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886200" cy="36115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Убедительность,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строгая последовательность, лаконизм, информативность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Деловая переписка близка официально-деловому стилю наличием особого запаса официальной, канцелярской лексики и фразеологии.</a:t>
            </a:r>
            <a:endParaRPr lang="ru-RU" dirty="0"/>
          </a:p>
        </p:txBody>
      </p:sp>
      <p:sp>
        <p:nvSpPr>
          <p:cNvPr id="7173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750887"/>
          </a:xfrm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rgbClr val="C00000"/>
                </a:solidFill>
              </a:rPr>
              <a:t>                     личные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Эмоциональность, непринужденность, передача собственных впечатлений, большой охват событий и сведений из жизни автора письма или адресата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Сложное тонкое переплетение устной разговорной и книжно-письменной речи</a:t>
            </a:r>
            <a:endParaRPr lang="ru-RU" dirty="0"/>
          </a:p>
        </p:txBody>
      </p:sp>
      <p:pic>
        <p:nvPicPr>
          <p:cNvPr id="7175" name="Picture 2" descr="C:\Documents and Settings\Администратор\Рабочий стол\сканер\SWScan00177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3048000" cy="156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10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71" grpId="0" build="p"/>
      <p:bldP spid="6" grpId="0" build="p"/>
      <p:bldP spid="7173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6632"/>
            <a:ext cx="8229600" cy="65527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tx2"/>
                </a:solidFill>
              </a:rPr>
              <a:t>Мои папа и мама!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Я живу хорошо. Просто замечательно. У меня есть свой дом. Он теплый. В нем одна комната и кухня. А недавно мы клад нашли и корову купили. И трактор — </a:t>
            </a:r>
            <a:r>
              <a:rPr lang="ru-RU" dirty="0" err="1">
                <a:solidFill>
                  <a:schemeClr val="tx2"/>
                </a:solidFill>
              </a:rPr>
              <a:t>тр-тр</a:t>
            </a:r>
            <a:r>
              <a:rPr lang="ru-RU" dirty="0">
                <a:solidFill>
                  <a:schemeClr val="tx2"/>
                </a:solidFill>
              </a:rPr>
              <a:t> Митю. Трактор хороший, только он бензин не любит, а любит суп.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Мама и папа, я без вас очень скучаю. Особенно по вечерам. Но я вам не скажу, где я живу. А то вы меня заберете, а </a:t>
            </a:r>
            <a:r>
              <a:rPr lang="ru-RU" dirty="0" err="1">
                <a:solidFill>
                  <a:schemeClr val="tx2"/>
                </a:solidFill>
              </a:rPr>
              <a:t>Матроскин</a:t>
            </a:r>
            <a:r>
              <a:rPr lang="ru-RU" dirty="0">
                <a:solidFill>
                  <a:schemeClr val="tx2"/>
                </a:solidFill>
              </a:rPr>
              <a:t> и Шарик пропадут.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А еще у нас печка есть теплая. Я так люблю на ней отдыхать. Здоровье-то у меня не очень: то лапы ломит, то хвост отваливается. Потому что, дорогие мои папа и мама, жизнь у меня была сложная, полная лишений и </a:t>
            </a:r>
            <a:r>
              <a:rPr lang="ru-RU" dirty="0" err="1">
                <a:solidFill>
                  <a:schemeClr val="tx2"/>
                </a:solidFill>
              </a:rPr>
              <a:t>выгоняний</a:t>
            </a:r>
            <a:r>
              <a:rPr lang="ru-RU" dirty="0">
                <a:solidFill>
                  <a:schemeClr val="tx2"/>
                </a:solidFill>
              </a:rPr>
              <a:t>. Но сейчас все по-другому. И колбаса у меня есть, и молоко парное стоит в мисочке на полу. Пей — не хочу. Мне мышей даже видеть не хочется. Я их просто так ловлю, для развлечения… Или на удочку, или пылесосом из норок вытаскиваю и в поле уношу. А днем я люблю на крышу вскарабкаться. И там глаза вытаращу, усы расправлю и загораю как ненормальный. На солнышке облизываюсь и сохну.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А на днях я линять начал. Старая шерсть с меня сыплется — хоть в дом не заходи. Зато новая растет — чистая, шелковистая! Просто каракуль. Да еще охрип я немножечко. Прохожих много, на всех лаять приходится. Час полаешь, два полаешь, а потом у меня не лай, а свист какой-то получается и бульканье. 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Дорогие папа и мама, вы меня теперь просто не узнаете. Хвост у меня крючком, уши торчком, нос холодный и лохматость повысилась. Мне теперь можно даже зимой на снегу спать. Я теперь сам в магазин хожу. И все продавцы меня знают. Кости мне бесплатно дают… Так что вы за меня не переживайте. Я такой здоровый стал, прямо — ух! Если я на выставку попаду, мне все медали обеспечены. За красоту и сообразительность.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До свиданья. Ваш сын — дядя Шарик.</a:t>
            </a:r>
          </a:p>
        </p:txBody>
      </p:sp>
    </p:spTree>
    <p:extLst>
      <p:ext uri="{BB962C8B-B14F-4D97-AF65-F5344CB8AC3E}">
        <p14:creationId xmlns:p14="http://schemas.microsoft.com/office/powerpoint/2010/main" val="134645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План  написания  письма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560637"/>
            <a:ext cx="8229600" cy="4297363"/>
          </a:xfrm>
        </p:spPr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Приветствие или обращение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имя того, кому предназначено письмо.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Основная часть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(деловая или сугубо личная информация; просьбы, предложения, пожелания; приветы родным и знакомым, изложение информации, интересующей адресата).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выражение уважения, любви, преданности, формулы прощания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Дата и место написания письма.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  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17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764704"/>
            <a:ext cx="58674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Письмо с фронта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1" name="Picture 2" descr="C:\Documents and Settings\Администратор\Рабочий стол\521[1]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216" y="2708920"/>
            <a:ext cx="2438400" cy="2743200"/>
          </a:xfrm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sz="quarter" idx="4294967295"/>
          </p:nvPr>
        </p:nvSpPr>
        <p:spPr>
          <a:xfrm>
            <a:off x="539552" y="1413520"/>
            <a:ext cx="5715000" cy="5334000"/>
          </a:xfrm>
        </p:spPr>
        <p:txBody>
          <a:bodyPr rtlCol="0">
            <a:normAutofit fontScale="4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ru-RU" sz="4500" i="1" dirty="0" smtClean="0">
                <a:latin typeface="Times New Roman" pitchFamily="18" charset="0"/>
                <a:cs typeface="Times New Roman" pitchFamily="18" charset="0"/>
              </a:rPr>
              <a:t>               Дорогая Лидочка! </a:t>
            </a:r>
            <a:r>
              <a:rPr lang="ru-RU" sz="4500" i="1" dirty="0" smtClean="0">
                <a:latin typeface="Times New Roman" pitchFamily="18" charset="0"/>
                <a:cs typeface="Times New Roman" pitchFamily="18" charset="0"/>
              </a:rPr>
              <a:t>Здравствуй!</a:t>
            </a:r>
          </a:p>
          <a:p>
            <a:pPr>
              <a:buFont typeface="Arial" charset="0"/>
              <a:buNone/>
              <a:defRPr/>
            </a:pPr>
            <a:r>
              <a:rPr lang="ru-RU" sz="4500" i="1" dirty="0" smtClean="0">
                <a:latin typeface="Times New Roman" pitchFamily="18" charset="0"/>
                <a:cs typeface="Times New Roman" pitchFamily="18" charset="0"/>
              </a:rPr>
              <a:t>          Случайно узнала твой адрес и вот пишу. Как ты живешь? Как настроение? Я живу хорошо, настроение отличное. Очень хочется узнать что-нибудь о наших ребятах. Не пишет ли тебе кто-нибудь? Если пишет, то напиши мне, что и о ком ты знаешь. Жизнь понемножку входит в свою колею. Снова мы с Машей снайперы-наблюдатели при  командире роты. Рота наша считается лучшей в батальоне. Идти вместе в бой, вместе бить подлых гадов-фашистов – это самое лучшее, что можем мы желать. И где бы мы ни были, мы будем стремиться к одному – к победе. А раз так, то наши пути должны встретиться…</a:t>
            </a:r>
          </a:p>
          <a:p>
            <a:pPr>
              <a:buFont typeface="Arial" charset="0"/>
              <a:buNone/>
              <a:defRPr/>
            </a:pPr>
            <a:r>
              <a:rPr lang="ru-RU" sz="4500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500" i="1" dirty="0" smtClean="0">
                <a:latin typeface="Times New Roman" pitchFamily="18" charset="0"/>
                <a:cs typeface="Times New Roman" pitchFamily="18" charset="0"/>
              </a:rPr>
              <a:t>Ну, пока,  моя любимая подруга, всего самого, самого лучшего. </a:t>
            </a:r>
            <a:r>
              <a:rPr lang="ru-RU" sz="4500" i="1" dirty="0" smtClean="0">
                <a:latin typeface="Times New Roman" pitchFamily="18" charset="0"/>
                <a:cs typeface="Times New Roman" pitchFamily="18" charset="0"/>
              </a:rPr>
              <a:t>Целую и обнимаю крепко-крепко тебя и Катю. Вы мои хорошие, любимые, родные! Будьте здоровы и верьте до конца в нашу замечательную победу над паршивым Гитлером и его поганой армией.</a:t>
            </a:r>
          </a:p>
          <a:p>
            <a:pPr>
              <a:buFont typeface="Arial" charset="0"/>
              <a:buNone/>
              <a:defRPr/>
            </a:pPr>
            <a:r>
              <a:rPr lang="ru-RU" sz="4500" i="1" dirty="0" smtClean="0">
                <a:latin typeface="Times New Roman" pitchFamily="18" charset="0"/>
                <a:cs typeface="Times New Roman" pitchFamily="18" charset="0"/>
              </a:rPr>
              <a:t>                                        Наташа.     12 декабря 1941 г.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1966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Monotype Corsiva" panose="03010101010201010101" pitchFamily="66" charset="0"/>
              </a:rPr>
              <a:t>Практическая деятельность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chemeClr val="tx2"/>
                </a:solidFill>
              </a:rPr>
              <a:t>Задание группе №1 </a:t>
            </a:r>
            <a:r>
              <a:rPr lang="ru-RU" b="1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 слова и выражения, которые вы могли бы использовать  в письме  к   другу   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приветствия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b="1" dirty="0">
                <a:solidFill>
                  <a:schemeClr val="tx2"/>
                </a:solidFill>
              </a:rPr>
              <a:t>Задание группе №2.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/>
              <a:t>Выберите  слова и выражения, которые вы могли бы использовать</a:t>
            </a:r>
            <a:r>
              <a:rPr lang="ru-RU" b="1" dirty="0"/>
              <a:t> </a:t>
            </a:r>
            <a:r>
              <a:rPr lang="ru-RU" dirty="0"/>
              <a:t>в письме  к  другу </a:t>
            </a:r>
            <a:r>
              <a:rPr lang="ru-RU" b="1" i="1" u="sng" dirty="0"/>
              <a:t>для основной части</a:t>
            </a:r>
            <a:r>
              <a:rPr lang="ru-RU" b="1" i="1" dirty="0"/>
              <a:t>.</a:t>
            </a:r>
            <a:endParaRPr lang="ru-RU" dirty="0"/>
          </a:p>
          <a:p>
            <a:pPr>
              <a:buNone/>
            </a:pPr>
            <a:r>
              <a:rPr lang="ru-RU" b="1" dirty="0">
                <a:solidFill>
                  <a:schemeClr val="tx2"/>
                </a:solidFill>
              </a:rPr>
              <a:t>Задание для группы №3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Выберите  слова и выражения, которые вы могли бы использовать в письме к другу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заключительной части.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8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Письмо</Template>
  <TotalTime>111</TotalTime>
  <Words>407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Algerian</vt:lpstr>
      <vt:lpstr>Arial</vt:lpstr>
      <vt:lpstr>Calibri</vt:lpstr>
      <vt:lpstr>Monotype Corsiva</vt:lpstr>
      <vt:lpstr>Segoe Print</vt:lpstr>
      <vt:lpstr>Times New Roman</vt:lpstr>
      <vt:lpstr>Тема Office</vt:lpstr>
      <vt:lpstr>Письмо, как эпистолярный жанр</vt:lpstr>
      <vt:lpstr>Презентация PowerPoint</vt:lpstr>
      <vt:lpstr>Эпистола</vt:lpstr>
      <vt:lpstr>письма</vt:lpstr>
      <vt:lpstr>Презентация PowerPoint</vt:lpstr>
      <vt:lpstr>Презентация PowerPoint</vt:lpstr>
      <vt:lpstr>План  написания  письма</vt:lpstr>
      <vt:lpstr>Письмо с фронта</vt:lpstr>
      <vt:lpstr>Практическая деятельность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Письмо, как эпистолярный жанр</dc:title>
  <dc:creator>Пользователь Windows</dc:creator>
  <cp:lastModifiedBy>Пользователь Windows</cp:lastModifiedBy>
  <cp:revision>8</cp:revision>
  <dcterms:created xsi:type="dcterms:W3CDTF">2015-01-20T19:51:09Z</dcterms:created>
  <dcterms:modified xsi:type="dcterms:W3CDTF">2015-01-20T21:43:04Z</dcterms:modified>
</cp:coreProperties>
</file>