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  <p:sldMasterId id="2147483795" r:id="rId2"/>
  </p:sldMasterIdLst>
  <p:sldIdLst>
    <p:sldId id="277" r:id="rId3"/>
    <p:sldId id="276" r:id="rId4"/>
    <p:sldId id="278" r:id="rId5"/>
    <p:sldId id="256" r:id="rId6"/>
    <p:sldId id="264" r:id="rId7"/>
    <p:sldId id="267" r:id="rId8"/>
    <p:sldId id="272" r:id="rId9"/>
    <p:sldId id="262" r:id="rId10"/>
    <p:sldId id="263" r:id="rId11"/>
    <p:sldId id="275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D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B6C20-95DA-4E7F-93A2-661CA49590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420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1883-9602-4A1E-9A06-4B6DA92CC74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83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AEC7-66A7-4319-8616-8194ACEE57E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333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89EC-2CB2-4174-B1EE-67C9F0B7A5D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95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0AB2-71CD-4A76-A09B-0F3D9142541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745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ABAAB-C302-4ED0-9717-00DF588B0D6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581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FA8A2-D0B2-4F55-A402-CA4758754A2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149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C7D8-80BA-4D6B-A8D4-486ADAB757C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50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FF6F-435F-4550-A5A0-E1290F12E01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0165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86D8A-E1FE-4E98-82B9-444666300D8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5209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978D8-78CC-4B1A-9BA3-E2D279C8894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912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698-A7FD-4889-A8CE-008C0DEEF1F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1810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A329-4FA0-4DB1-ABBB-E63FB2E5318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547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09C5A-225B-449B-9C04-4C07D488FD2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4851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AB271-0CA8-4592-A3D6-16C4D56E484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34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4C00-B477-49B1-91A6-23F0DC17694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5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A5AE-9332-4A31-8606-2BBBFC930A1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756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9BD2-E921-4B49-8E58-CD1629448CB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70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6A6A-DF4F-45F0-9407-25435C13624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289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A6E6-4DA7-43E5-AFB3-F44038F49C0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375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358D-776B-44EE-8DD3-61BBBBF1B9C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457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70AAD-9DFB-4B03-89BA-EEF648927F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953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33000">
              <a:srgbClr val="00B0F0"/>
            </a:gs>
            <a:gs pos="73000">
              <a:srgbClr val="007DDA"/>
            </a:gs>
            <a:gs pos="100000">
              <a:srgbClr val="007DD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1758C-C01A-47C1-A16D-CC71754E71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437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33000">
              <a:srgbClr val="00B0F0"/>
            </a:gs>
            <a:gs pos="73000">
              <a:srgbClr val="007DDA"/>
            </a:gs>
            <a:gs pos="100000">
              <a:srgbClr val="007DD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1758C-C01A-47C1-A16D-CC71754E71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553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311859/image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1">
                <a:lumMod val="5000"/>
                <a:lumOff val="95000"/>
              </a:schemeClr>
            </a:gs>
            <a:gs pos="33000">
              <a:srgbClr val="00B0F0"/>
            </a:gs>
            <a:gs pos="73000">
              <a:srgbClr val="00B0F0"/>
            </a:gs>
            <a:gs pos="100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036496" cy="873051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Найдите значение выражения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1336" y="2564904"/>
            <a:ext cx="7488832" cy="1655762"/>
          </a:xfrm>
        </p:spPr>
        <p:txBody>
          <a:bodyPr>
            <a:noAutofit/>
          </a:bodyPr>
          <a:lstStyle/>
          <a:p>
            <a:r>
              <a:rPr lang="ru-RU" sz="5400" b="1" dirty="0"/>
              <a:t>а</a:t>
            </a:r>
            <a:r>
              <a:rPr lang="ru-RU" sz="5400" b="1" dirty="0" smtClean="0"/>
              <a:t>) 3,5 – 2,8    </a:t>
            </a:r>
          </a:p>
          <a:p>
            <a:r>
              <a:rPr lang="ru-RU" sz="5400" b="1" dirty="0" smtClean="0"/>
              <a:t>б) 10 – 7,5   </a:t>
            </a:r>
          </a:p>
          <a:p>
            <a:r>
              <a:rPr lang="ru-RU" sz="5400" b="1" dirty="0" smtClean="0"/>
              <a:t> в) 8,4 – 9,5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0051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012343" y="1628800"/>
            <a:ext cx="5832648" cy="2438119"/>
          </a:xfrm>
          <a:solidFill>
            <a:schemeClr val="bg1">
              <a:alpha val="53000"/>
            </a:schemeClr>
          </a:solidFill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3600" dirty="0" smtClean="0"/>
              <a:t>Прямая с выбранным на ней началом отсчета, единичным отрезком и направлением называют </a:t>
            </a:r>
            <a:r>
              <a:rPr lang="ru-RU" altLang="ru-RU" sz="3600" b="1" i="1" dirty="0" smtClean="0"/>
              <a:t>координатной прямой.</a:t>
            </a:r>
            <a:endParaRPr lang="ru-RU" altLang="ru-RU" sz="36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692696"/>
            <a:ext cx="1008112" cy="494770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03648" y="3166550"/>
            <a:ext cx="360040" cy="22322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934302"/>
            <a:ext cx="360040" cy="22322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5733256"/>
            <a:ext cx="8058150" cy="8763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375" y="954865"/>
            <a:ext cx="982651" cy="43463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04448" y="1052736"/>
            <a:ext cx="353294" cy="37444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  <p:bldP spid="4" grpId="0" animBg="1"/>
      <p:bldP spid="8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0" name="Picture 10" descr="image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" t="2836" r="5687" b="5702"/>
          <a:stretch/>
        </p:blipFill>
        <p:spPr bwMode="auto">
          <a:xfrm>
            <a:off x="109754" y="2564904"/>
            <a:ext cx="8782726" cy="342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5940" y="83671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altLang="ru-RU" b="1" i="1" dirty="0" smtClean="0">
                <a:latin typeface="+mn-lt"/>
              </a:rPr>
              <a:t>Задание</a:t>
            </a:r>
            <a:r>
              <a:rPr lang="ru-RU" altLang="ru-RU" dirty="0" smtClean="0">
                <a:latin typeface="+mn-lt"/>
              </a:rPr>
              <a:t>: назвать среди этих прямых прямую, которая является </a:t>
            </a:r>
            <a:r>
              <a:rPr lang="ru-RU" altLang="ru-RU" i="1" dirty="0" smtClean="0">
                <a:latin typeface="+mn-lt"/>
              </a:rPr>
              <a:t>координатной</a:t>
            </a:r>
            <a:r>
              <a:rPr lang="ru-RU" altLang="ru-RU" dirty="0" smtClean="0">
                <a:latin typeface="+mn-lt"/>
              </a:rPr>
              <a:t>.</a:t>
            </a:r>
            <a:br>
              <a:rPr lang="ru-RU" alt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i="1" dirty="0" smtClean="0">
                <a:latin typeface="+mn-lt"/>
              </a:rPr>
              <a:t>Координата точки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idx="1"/>
          </p:nvPr>
        </p:nvSpPr>
        <p:spPr>
          <a:xfrm>
            <a:off x="628650" y="4005064"/>
            <a:ext cx="7886700" cy="2016224"/>
          </a:xfrm>
          <a:solidFill>
            <a:schemeClr val="bg1">
              <a:alpha val="59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 marL="0" indent="0" eaLnBrk="1" hangingPunct="1">
              <a:buNone/>
            </a:pPr>
            <a:r>
              <a:rPr lang="ru-RU" altLang="ru-RU" dirty="0" smtClean="0"/>
              <a:t> </a:t>
            </a:r>
            <a:r>
              <a:rPr lang="ru-RU" altLang="ru-RU" sz="2800" b="1" dirty="0" smtClean="0"/>
              <a:t>А (2);  С (- 4).</a:t>
            </a:r>
          </a:p>
          <a:p>
            <a:pPr marL="0" indent="0" eaLnBrk="1" hangingPunct="1">
              <a:buNone/>
            </a:pPr>
            <a:r>
              <a:rPr lang="ru-RU" altLang="ru-RU" sz="2800" dirty="0" smtClean="0"/>
              <a:t>Читают: “Точка А с координатой 2”; </a:t>
            </a:r>
          </a:p>
          <a:p>
            <a:pPr marL="0" indent="0" eaLnBrk="1" hangingPunct="1">
              <a:buNone/>
            </a:pPr>
            <a:r>
              <a:rPr lang="ru-RU" altLang="ru-RU" sz="2800" dirty="0"/>
              <a:t> </a:t>
            </a:r>
            <a:r>
              <a:rPr lang="ru-RU" altLang="ru-RU" sz="2800" dirty="0" smtClean="0"/>
              <a:t>                “Точка С </a:t>
            </a:r>
            <a:r>
              <a:rPr lang="ru-RU" altLang="ru-RU" sz="2800" dirty="0" err="1" smtClean="0"/>
              <a:t>с</a:t>
            </a:r>
            <a:r>
              <a:rPr lang="ru-RU" altLang="ru-RU" sz="2800" dirty="0" smtClean="0"/>
              <a:t> координатой – 4” и т.д.</a:t>
            </a:r>
          </a:p>
        </p:txBody>
      </p:sp>
      <p:pic>
        <p:nvPicPr>
          <p:cNvPr id="41992" name="Picture 8" descr="image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7" r="3750" b="27520"/>
          <a:stretch/>
        </p:blipFill>
        <p:spPr bwMode="auto">
          <a:xfrm>
            <a:off x="221010" y="2204864"/>
            <a:ext cx="870198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193847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Число, показывающее положение точки на прямой называют</a:t>
            </a:r>
            <a:r>
              <a:rPr lang="ru-RU" sz="2400" b="1" i="1" dirty="0">
                <a:latin typeface="+mn-lt"/>
              </a:rPr>
              <a:t> </a:t>
            </a:r>
            <a:r>
              <a:rPr lang="ru-RU" sz="2400" b="1" i="1" dirty="0" smtClean="0">
                <a:latin typeface="+mn-lt"/>
              </a:rPr>
              <a:t>координатой </a:t>
            </a:r>
            <a:r>
              <a:rPr lang="ru-RU" sz="2400" dirty="0" smtClean="0">
                <a:latin typeface="+mn-lt"/>
              </a:rPr>
              <a:t>этой точки.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842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chemeClr val="hlink"/>
                </a:solidFill>
                <a:latin typeface="+mn-lt"/>
              </a:rPr>
              <a:t>№1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idx="1"/>
          </p:nvPr>
        </p:nvSpPr>
        <p:spPr>
          <a:xfrm>
            <a:off x="598066" y="1412776"/>
            <a:ext cx="7886700" cy="43513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2800" dirty="0" smtClean="0"/>
              <a:t>Запишите координаты точек А, В, С, Е, К, О, М.</a:t>
            </a:r>
          </a:p>
        </p:txBody>
      </p:sp>
      <p:pic>
        <p:nvPicPr>
          <p:cNvPr id="21508" name="Picture 6" descr="image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71"/>
          <a:stretch/>
        </p:blipFill>
        <p:spPr bwMode="auto">
          <a:xfrm>
            <a:off x="179512" y="2724050"/>
            <a:ext cx="8712968" cy="159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8066" y="4687199"/>
            <a:ext cx="1717137" cy="584775"/>
          </a:xfrm>
          <a:prstGeom prst="rect">
            <a:avLst/>
          </a:prstGeom>
          <a:solidFill>
            <a:schemeClr val="bg1">
              <a:alpha val="62000"/>
            </a:schemeClr>
          </a:solidFill>
        </p:spPr>
        <p:txBody>
          <a:bodyPr wrap="none">
            <a:spAutoFit/>
          </a:bodyPr>
          <a:lstStyle/>
          <a:p>
            <a:r>
              <a:rPr lang="ru-RU" altLang="ru-RU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А ( -5) </a:t>
            </a:r>
            <a:endParaRPr lang="ru-RU" sz="3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6012" y="4687197"/>
            <a:ext cx="1943161" cy="584775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>
            <a:spAutoFit/>
          </a:bodyPr>
          <a:lstStyle/>
          <a:p>
            <a:r>
              <a:rPr lang="ru-RU" altLang="ru-RU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В ( 0,5) </a:t>
            </a:r>
            <a:endParaRPr lang="ru-RU" sz="3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9982" y="4680400"/>
            <a:ext cx="1249060" cy="584775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wrap="none">
            <a:spAutoFit/>
          </a:bodyPr>
          <a:lstStyle/>
          <a:p>
            <a:r>
              <a:rPr lang="ru-RU" altLang="ru-RU" sz="3200" dirty="0" smtClean="0"/>
              <a:t>С (1)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99851" y="4687197"/>
            <a:ext cx="1818126" cy="584775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>
            <a:spAutoFit/>
          </a:bodyPr>
          <a:lstStyle/>
          <a:p>
            <a:r>
              <a:rPr lang="ru-RU" altLang="ru-RU" sz="3200" dirty="0" smtClean="0"/>
              <a:t>Е (-2,5)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16438" y="5631824"/>
            <a:ext cx="1245854" cy="584775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>
            <a:spAutoFit/>
          </a:bodyPr>
          <a:lstStyle/>
          <a:p>
            <a:r>
              <a:rPr lang="ru-RU" altLang="ru-RU" sz="3200" dirty="0" smtClean="0"/>
              <a:t>К (4)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01724" y="5631823"/>
            <a:ext cx="1430200" cy="584775"/>
          </a:xfrm>
          <a:prstGeom prst="rect">
            <a:avLst/>
          </a:prstGeom>
          <a:solidFill>
            <a:schemeClr val="bg1">
              <a:alpha val="76000"/>
            </a:schemeClr>
          </a:solidFill>
        </p:spPr>
        <p:txBody>
          <a:bodyPr wrap="none">
            <a:spAutoFit/>
          </a:bodyPr>
          <a:lstStyle/>
          <a:p>
            <a:r>
              <a:rPr lang="ru-RU" altLang="ru-RU" sz="3200" dirty="0" smtClean="0"/>
              <a:t>О (0) 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71356" y="5631822"/>
            <a:ext cx="1308371" cy="584775"/>
          </a:xfrm>
          <a:prstGeom prst="rect">
            <a:avLst/>
          </a:prstGeom>
          <a:solidFill>
            <a:schemeClr val="bg1">
              <a:alpha val="74000"/>
            </a:schemeClr>
          </a:solidFill>
        </p:spPr>
        <p:txBody>
          <a:bodyPr wrap="none">
            <a:spAutoFit/>
          </a:bodyPr>
          <a:lstStyle/>
          <a:p>
            <a:r>
              <a:rPr lang="ru-RU" altLang="ru-RU" sz="3200" dirty="0" smtClean="0"/>
              <a:t>М (7)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3" y="254793"/>
            <a:ext cx="7886700" cy="1325563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chemeClr val="hlink"/>
                </a:solidFill>
                <a:latin typeface="+mn-lt"/>
              </a:rPr>
              <a:t>№2 </a:t>
            </a:r>
            <a:r>
              <a:rPr lang="ru-RU" altLang="ru-RU" dirty="0" smtClean="0">
                <a:latin typeface="+mn-lt"/>
              </a:rPr>
              <a:t>«Найдите ошибку»</a:t>
            </a:r>
          </a:p>
        </p:txBody>
      </p:sp>
      <p:sp>
        <p:nvSpPr>
          <p:cNvPr id="22531" name="Rectangle 5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191822" cy="43513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2800" dirty="0" smtClean="0"/>
              <a:t>На координатной прямой отмечены точки А,В,С, Д.</a:t>
            </a:r>
          </a:p>
          <a:p>
            <a:pPr marL="0" indent="0">
              <a:buNone/>
            </a:pPr>
            <a:r>
              <a:rPr lang="ru-RU" altLang="ru-RU" sz="2800" dirty="0" smtClean="0"/>
              <a:t>    Верно ли записаны их координаты?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493412" y="3093830"/>
            <a:ext cx="6240811" cy="523220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sz="2800" b="1" dirty="0"/>
              <a:t>А (2), В (- 3), С (- 2), D (- </a:t>
            </a:r>
            <a:r>
              <a:rPr lang="en-US" altLang="ru-RU" sz="2800" b="1" dirty="0"/>
              <a:t>4</a:t>
            </a:r>
            <a:r>
              <a:rPr lang="ru-RU" altLang="ru-RU" sz="2800" b="1" dirty="0" smtClean="0"/>
              <a:t>).</a:t>
            </a:r>
            <a:r>
              <a:rPr lang="ru-RU" altLang="ru-RU" sz="2000" b="1" dirty="0" smtClean="0"/>
              <a:t> </a:t>
            </a:r>
            <a:endParaRPr lang="ru-RU" altLang="ru-RU" sz="20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38" y="4307306"/>
            <a:ext cx="8060046" cy="1155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6858000" cy="657027"/>
          </a:xfrm>
        </p:spPr>
        <p:txBody>
          <a:bodyPr>
            <a:noAutofit/>
          </a:bodyPr>
          <a:lstStyle/>
          <a:p>
            <a:r>
              <a:rPr lang="ru-RU" altLang="ru-RU" sz="5400" b="1" i="1" dirty="0" smtClean="0"/>
              <a:t>Решите уравнение: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6858000" cy="1655762"/>
          </a:xfrm>
        </p:spPr>
        <p:txBody>
          <a:bodyPr>
            <a:noAutofit/>
          </a:bodyPr>
          <a:lstStyle/>
          <a:p>
            <a:pPr algn="ctr"/>
            <a:r>
              <a:rPr lang="ru-RU" altLang="ru-RU" sz="5400" b="1" dirty="0"/>
              <a:t>а</a:t>
            </a:r>
            <a:r>
              <a:rPr lang="ru-RU" altLang="ru-RU" sz="5400" b="1" dirty="0" smtClean="0"/>
              <a:t>) 15 – х = 12</a:t>
            </a:r>
          </a:p>
          <a:p>
            <a:pPr algn="ctr"/>
            <a:r>
              <a:rPr lang="ru-RU" altLang="ru-RU" sz="5400" b="1" dirty="0"/>
              <a:t>б</a:t>
            </a:r>
            <a:r>
              <a:rPr lang="ru-RU" altLang="ru-RU" sz="5400" b="1" dirty="0" smtClean="0"/>
              <a:t>) 12 – у =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лан проведения Недели математ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6094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44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3285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+mj-lt"/>
              </a:rPr>
              <a:t>Классная работа</a:t>
            </a:r>
            <a:endParaRPr lang="ru-RU" sz="4400" b="1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90229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latin typeface="+mj-lt"/>
              </a:rPr>
              <a:t>Координаты на прямой</a:t>
            </a:r>
            <a:endParaRPr lang="ru-RU" sz="6000" i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690920"/>
            <a:ext cx="1654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+mj-lt"/>
              </a:rPr>
              <a:t>9.02.15 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 smtClean="0">
                <a:latin typeface="+mn-lt"/>
              </a:rPr>
              <a:t>Какую температуру показывает каждый из термометров?</a:t>
            </a:r>
          </a:p>
        </p:txBody>
      </p:sp>
      <p:pic>
        <p:nvPicPr>
          <p:cNvPr id="39942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54213"/>
            <a:ext cx="6840537" cy="3862387"/>
          </a:xfrm>
          <a:noFill/>
        </p:spPr>
      </p:pic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1116013" y="6237288"/>
            <a:ext cx="833437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hlink"/>
                </a:solidFill>
              </a:rPr>
              <a:t>-3° С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627313" y="6237288"/>
            <a:ext cx="1000125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chemeClr val="hlink"/>
                </a:solidFill>
              </a:rPr>
              <a:t>-2,5°С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3995738" y="6237288"/>
            <a:ext cx="723900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b="1" dirty="0"/>
              <a:t>0 °С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5364163" y="6237288"/>
            <a:ext cx="1089025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+1,5°С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6948488" y="6237288"/>
            <a:ext cx="844550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FF0000"/>
                </a:solidFill>
              </a:rPr>
              <a:t>+3°С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/>
      <p:bldP spid="39945" grpId="0" animBg="1"/>
      <p:bldP spid="39946" grpId="0" animBg="1"/>
      <p:bldP spid="39947" grpId="0" animBg="1"/>
      <p:bldP spid="399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dirty="0" smtClean="0">
                <a:latin typeface="+mn-lt"/>
              </a:rPr>
              <a:t>Где применяются отрицательные числа? </a:t>
            </a:r>
            <a:br>
              <a:rPr lang="ru-RU" altLang="ru-RU" sz="2800" dirty="0" smtClean="0">
                <a:latin typeface="+mn-lt"/>
              </a:rPr>
            </a:br>
            <a:r>
              <a:rPr lang="ru-RU" altLang="ru-RU" sz="2800" dirty="0" smtClean="0">
                <a:latin typeface="+mn-lt"/>
              </a:rPr>
              <a:t>Зачем нам нужны такие числа?</a:t>
            </a:r>
            <a:r>
              <a:rPr lang="ru-RU" altLang="ru-RU" dirty="0" smtClean="0">
                <a:latin typeface="+mn-lt"/>
              </a:rPr>
              <a:t> </a:t>
            </a:r>
          </a:p>
        </p:txBody>
      </p:sp>
      <p:graphicFrame>
        <p:nvGraphicFramePr>
          <p:cNvPr id="43061" name="Group 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690993"/>
              </p:ext>
            </p:extLst>
          </p:nvPr>
        </p:nvGraphicFramePr>
        <p:xfrm>
          <a:off x="628650" y="1825625"/>
          <a:ext cx="7886700" cy="4734156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  <a:gridCol w="2628900"/>
              </a:tblGrid>
              <a:tr h="7111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Отрицательным числом выражается</a:t>
                      </a:r>
                    </a:p>
                  </a:txBody>
                  <a:tcPr marL="90134" marR="901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Числом нуль выражается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Положительным числом выражается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1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Расход (денег, воды, топлива и т.п.)</a:t>
                      </a:r>
                    </a:p>
                  </a:txBody>
                  <a:tcPr marL="90134" marR="901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Расход (денег, воды, топлива и т.п.)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1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Убыток (в рублях, копейках) </a:t>
                      </a:r>
                    </a:p>
                  </a:txBody>
                  <a:tcPr marL="90134" marR="901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Прибыль (в рублях, копейках) 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66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Температура ниже нуля градусов (точки замерзания воды или точки таяния льда) </a:t>
                      </a:r>
                    </a:p>
                  </a:txBody>
                  <a:tcPr marL="90134" marR="901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Температура таяния льда (замерзания воды) 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Температура выше нуля градусов 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11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Глубина ниже уровня океана </a:t>
                      </a:r>
                    </a:p>
                  </a:txBody>
                  <a:tcPr marL="90134" marR="901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Уровень океана 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Уровень океана 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Время до нашей эры (в годах, веках) </a:t>
                      </a:r>
                    </a:p>
                  </a:txBody>
                  <a:tcPr marL="90134" marR="90134"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Начало христианского летоисчисления (начало нашей эры) 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Время нашей эры (в годах, веках) </a:t>
                      </a:r>
                    </a:p>
                  </a:txBody>
                  <a:tcPr marL="90134" marR="90134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2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400" u="sng" dirty="0" smtClean="0">
                <a:latin typeface="+mn-lt"/>
              </a:rPr>
              <a:t>История отрицательных чисел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idx="1"/>
          </p:nvPr>
        </p:nvSpPr>
        <p:spPr>
          <a:xfrm>
            <a:off x="179512" y="1658219"/>
            <a:ext cx="8964488" cy="36576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000" b="1" dirty="0" smtClean="0"/>
              <a:t>    </a:t>
            </a:r>
            <a:r>
              <a:rPr lang="ru-RU" altLang="ru-RU" sz="2400" b="1" dirty="0" smtClean="0"/>
              <a:t>Отрицательные числа появились значительно позже натуральных и обыкновенных. Первые сведения об отрицательных числах встречаются у китайских математиков во 2 веке до нашей эры. Положительные как имущество, а отрицательные – как долг, недостача.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2400" b="1" dirty="0" smtClean="0"/>
              <a:t>  В Европе отрицательными числами начали пользоваться в 12 – 13 веках.                                       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2400" b="1" dirty="0" smtClean="0"/>
              <a:t>   Признанию отрицательных чисел способствовали работы французского математика </a:t>
            </a:r>
            <a:r>
              <a:rPr lang="ru-RU" altLang="ru-RU" sz="2400" b="1" i="1" dirty="0" smtClean="0"/>
              <a:t>Рене Декарта</a:t>
            </a:r>
            <a:r>
              <a:rPr lang="ru-RU" altLang="ru-RU" sz="2400" b="1" dirty="0" smtClean="0"/>
              <a:t> (1596 – 1650) 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altLang="ru-RU" sz="2400" b="1" dirty="0" smtClean="0"/>
              <a:t>Он ввел координатную прямую (1637).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400" b="1" dirty="0" smtClean="0"/>
              <a:t>Окончательное признание как действительно существующие отрицательные числа получили лишь в 18 веке.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endParaRPr lang="ru-RU" alt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886700" cy="781969"/>
          </a:xfrm>
        </p:spPr>
        <p:txBody>
          <a:bodyPr/>
          <a:lstStyle/>
          <a:p>
            <a:pPr eaLnBrk="1" hangingPunct="1"/>
            <a:r>
              <a:rPr lang="ru-RU" altLang="ru-RU" b="1" u="sng" dirty="0" smtClean="0"/>
              <a:t>Практическая работа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42617"/>
            <a:ext cx="7886700" cy="4330599"/>
          </a:xfrm>
          <a:solidFill>
            <a:schemeClr val="bg1">
              <a:alpha val="61000"/>
            </a:schemeClr>
          </a:solidFill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2100" dirty="0" smtClean="0"/>
              <a:t>1.  Начертите горизонтальную прямую.</a:t>
            </a:r>
          </a:p>
          <a:p>
            <a:pPr marL="571500" indent="-571500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ru-RU" altLang="ru-RU" sz="2100" dirty="0" smtClean="0"/>
          </a:p>
          <a:p>
            <a:pPr marL="571500" indent="-571500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2100" dirty="0" smtClean="0"/>
              <a:t>2.  Отметьте на ней точку О  (примерно посередине).</a:t>
            </a:r>
          </a:p>
          <a:p>
            <a:pPr marL="571500" indent="-571500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2100" dirty="0" smtClean="0"/>
              <a:t>     Будем называть </a:t>
            </a:r>
            <a:r>
              <a:rPr lang="ru-RU" altLang="ru-RU" dirty="0" smtClean="0"/>
              <a:t>её </a:t>
            </a:r>
            <a:r>
              <a:rPr lang="ru-RU" altLang="ru-RU" sz="2100" i="1" dirty="0" smtClean="0"/>
              <a:t>точкой</a:t>
            </a:r>
            <a:r>
              <a:rPr lang="ru-RU" altLang="ru-RU" sz="2100" dirty="0" smtClean="0"/>
              <a:t> </a:t>
            </a:r>
            <a:r>
              <a:rPr lang="ru-RU" altLang="ru-RU" sz="2100" i="1" dirty="0" smtClean="0"/>
              <a:t>отсчёта</a:t>
            </a:r>
            <a:r>
              <a:rPr lang="ru-RU" altLang="ru-RU" i="1" dirty="0"/>
              <a:t> </a:t>
            </a:r>
            <a:r>
              <a:rPr lang="ru-RU" altLang="ru-RU" dirty="0" smtClean="0"/>
              <a:t>или</a:t>
            </a:r>
            <a:r>
              <a:rPr lang="ru-RU" altLang="ru-RU" i="1" dirty="0" smtClean="0"/>
              <a:t> началом координат.</a:t>
            </a:r>
            <a:endParaRPr lang="ru-RU" altLang="ru-RU" sz="2100" i="1" dirty="0" smtClean="0"/>
          </a:p>
          <a:p>
            <a:pPr marL="571500" indent="-571500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ru-RU" altLang="ru-RU" sz="2100" i="1" dirty="0" smtClean="0"/>
          </a:p>
          <a:p>
            <a:pPr marL="571500" indent="-571500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r>
              <a:rPr lang="ru-RU" altLang="ru-RU" sz="2100" dirty="0" smtClean="0"/>
              <a:t>3.  За единичный отрезок примите 1 клетку.</a:t>
            </a:r>
          </a:p>
          <a:p>
            <a:pPr marL="571500" indent="-571500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ru-RU" altLang="ru-RU" sz="2100" dirty="0" smtClean="0"/>
          </a:p>
          <a:p>
            <a:pPr marL="571500" indent="-571500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ru-RU" altLang="ru-RU" sz="2100" dirty="0" smtClean="0"/>
              <a:t> </a:t>
            </a:r>
          </a:p>
        </p:txBody>
      </p:sp>
      <p:pic>
        <p:nvPicPr>
          <p:cNvPr id="37894" name="Picture 6" descr="http://festival.1september.ru/articles/311859/image3.JPG"/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0" r="5653" b="28159"/>
          <a:stretch/>
        </p:blipFill>
        <p:spPr bwMode="auto">
          <a:xfrm>
            <a:off x="408078" y="5589240"/>
            <a:ext cx="819014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27984" y="6165304"/>
            <a:ext cx="392626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491880" y="6273316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059832" y="6243288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27784" y="6243288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204347" y="6253916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35696" y="6268204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03648" y="6268204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71600" y="6253916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11560" y="6243288"/>
            <a:ext cx="144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454901" y="6160192"/>
            <a:ext cx="3397019" cy="221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6160192"/>
            <a:ext cx="216024" cy="2211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959932" y="5653580"/>
            <a:ext cx="216024" cy="2211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8078" y="2667542"/>
            <a:ext cx="7899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ru-RU" altLang="ru-RU" dirty="0" smtClean="0"/>
              <a:t>4.   Продолжите координатный  луч от точки О  вправо.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4704" y="3036874"/>
            <a:ext cx="7899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ru-RU" altLang="ru-RU" dirty="0" smtClean="0"/>
              <a:t>Числа расположенные правее от точки начала отсчета, называются </a:t>
            </a:r>
            <a:r>
              <a:rPr lang="ru-RU" altLang="ru-RU" b="1" i="1" dirty="0" smtClean="0"/>
              <a:t>положительными</a:t>
            </a:r>
            <a:r>
              <a:rPr lang="ru-RU" altLang="ru-RU" dirty="0" smtClean="0"/>
              <a:t>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0122" y="3680735"/>
            <a:ext cx="7899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ru-RU" altLang="ru-RU" dirty="0" smtClean="0"/>
              <a:t>А теперь продолжите координатный луч от точки О влево, сохраняя единичный отрезок.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10355" y="4299048"/>
            <a:ext cx="7791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ru-RU" altLang="ru-RU" dirty="0" smtClean="0"/>
              <a:t>Те числа, которые расположены левее точки отсчета, называются </a:t>
            </a:r>
            <a:r>
              <a:rPr lang="ru-RU" altLang="ru-RU" b="1" i="1" dirty="0" smtClean="0"/>
              <a:t>отрицательными</a:t>
            </a:r>
            <a:r>
              <a:rPr lang="ru-RU" alt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4" grpId="0" animBg="1"/>
      <p:bldP spid="28" grpId="1" animBg="1"/>
      <p:bldP spid="15" grpId="0"/>
      <p:bldP spid="17" grpId="0"/>
      <p:bldP spid="18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3EBC16E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772816"/>
            <a:ext cx="8496300" cy="3240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539</TotalTime>
  <Words>504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Wingdings</vt:lpstr>
      <vt:lpstr>Тема Office</vt:lpstr>
      <vt:lpstr>1_Тема Office</vt:lpstr>
      <vt:lpstr>Найдите значение выражения</vt:lpstr>
      <vt:lpstr>Решите уравнение:</vt:lpstr>
      <vt:lpstr>Презентация PowerPoint</vt:lpstr>
      <vt:lpstr>Презентация PowerPoint</vt:lpstr>
      <vt:lpstr>Какую температуру показывает каждый из термометров?</vt:lpstr>
      <vt:lpstr>Где применяются отрицательные числа?  Зачем нам нужны такие числа? </vt:lpstr>
      <vt:lpstr>История отрицательных чисел</vt:lpstr>
      <vt:lpstr>Практическая работа</vt:lpstr>
      <vt:lpstr>Презентация PowerPoint</vt:lpstr>
      <vt:lpstr>Презентация PowerPoint</vt:lpstr>
      <vt:lpstr>Задание: назвать среди этих прямых прямую, которая является координатной. </vt:lpstr>
      <vt:lpstr>Координата точки</vt:lpstr>
      <vt:lpstr>№1</vt:lpstr>
      <vt:lpstr>№2 «Найдите ошибку»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ВОВАН</dc:creator>
  <cp:lastModifiedBy>user-pc</cp:lastModifiedBy>
  <cp:revision>30</cp:revision>
  <cp:lastPrinted>1601-01-01T00:00:00Z</cp:lastPrinted>
  <dcterms:created xsi:type="dcterms:W3CDTF">2009-02-11T12:23:04Z</dcterms:created>
  <dcterms:modified xsi:type="dcterms:W3CDTF">2015-02-08T20:24:55Z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