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6" r:id="rId3"/>
    <p:sldId id="257" r:id="rId4"/>
    <p:sldId id="258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25000"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12.03.2015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wipe dir="d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1700808"/>
            <a:ext cx="7772400" cy="1470025"/>
          </a:xfrm>
        </p:spPr>
        <p:txBody>
          <a:bodyPr/>
          <a:lstStyle/>
          <a:p>
            <a:r>
              <a:rPr lang="ru-RU" dirty="0" smtClean="0"/>
              <a:t>Повторение темы </a:t>
            </a:r>
            <a:r>
              <a:rPr lang="ru-RU" dirty="0" smtClean="0"/>
              <a:t>«Параллельные </a:t>
            </a:r>
            <a:r>
              <a:rPr lang="ru-RU" dirty="0" smtClean="0"/>
              <a:t>прямые»</a:t>
            </a:r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5576" y="476672"/>
            <a:ext cx="7848872" cy="1569660"/>
          </a:xfrm>
          <a:custGeom>
            <a:avLst/>
            <a:gdLst>
              <a:gd name="connsiteX0" fmla="*/ 0 w 7848872"/>
              <a:gd name="connsiteY0" fmla="*/ 0 h 461665"/>
              <a:gd name="connsiteX1" fmla="*/ 7848872 w 7848872"/>
              <a:gd name="connsiteY1" fmla="*/ 0 h 461665"/>
              <a:gd name="connsiteX2" fmla="*/ 7848872 w 7848872"/>
              <a:gd name="connsiteY2" fmla="*/ 461665 h 461665"/>
              <a:gd name="connsiteX3" fmla="*/ 0 w 7848872"/>
              <a:gd name="connsiteY3" fmla="*/ 461665 h 461665"/>
              <a:gd name="connsiteX4" fmla="*/ 0 w 7848872"/>
              <a:gd name="connsiteY4" fmla="*/ 0 h 4616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848872" h="461665">
                <a:moveTo>
                  <a:pt x="0" y="0"/>
                </a:moveTo>
                <a:lnTo>
                  <a:pt x="7848872" y="0"/>
                </a:lnTo>
                <a:lnTo>
                  <a:pt x="7848872" y="461665"/>
                </a:lnTo>
                <a:lnTo>
                  <a:pt x="0" y="461665"/>
                </a:lnTo>
                <a:lnTo>
                  <a:pt x="0" y="0"/>
                </a:lnTo>
                <a:close/>
              </a:path>
            </a:pathLst>
          </a:cu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eriod"/>
            </a:pPr>
            <a:r>
              <a:rPr lang="ru-RU" sz="2400" dirty="0" smtClean="0"/>
              <a:t>Если а</a:t>
            </a:r>
            <a:r>
              <a:rPr lang="ru-RU" sz="2400" b="1" dirty="0" smtClean="0"/>
              <a:t>⊥ </a:t>
            </a:r>
            <a:r>
              <a:rPr lang="ru-RU" sz="2400" dirty="0" smtClean="0"/>
              <a:t>с, в</a:t>
            </a:r>
            <a:r>
              <a:rPr lang="ru-RU" sz="2400" b="1" dirty="0" smtClean="0"/>
              <a:t> ⊥ </a:t>
            </a:r>
            <a:r>
              <a:rPr lang="ru-RU" sz="2400" dirty="0" smtClean="0"/>
              <a:t>с, то :</a:t>
            </a:r>
          </a:p>
          <a:p>
            <a:pPr marL="457200" indent="-457200"/>
            <a:r>
              <a:rPr lang="ru-RU" sz="2400" dirty="0" smtClean="0"/>
              <a:t> а) а ‖ в; ‍</a:t>
            </a:r>
          </a:p>
          <a:p>
            <a:pPr marL="457200" indent="-457200"/>
            <a:r>
              <a:rPr lang="ru-RU" sz="2400" dirty="0" smtClean="0"/>
              <a:t> б) а</a:t>
            </a:r>
            <a:r>
              <a:rPr lang="ru-RU" sz="2400" b="1" dirty="0" smtClean="0"/>
              <a:t> ⊥ </a:t>
            </a:r>
            <a:r>
              <a:rPr lang="ru-RU" sz="2400" dirty="0" smtClean="0"/>
              <a:t>в;</a:t>
            </a:r>
          </a:p>
          <a:p>
            <a:pPr marL="457200" indent="-457200"/>
            <a:r>
              <a:rPr lang="ru-RU" sz="2400" dirty="0" smtClean="0"/>
              <a:t> в) а)и б) неверны</a:t>
            </a:r>
            <a:endParaRPr lang="ru-RU" sz="24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83568" y="620688"/>
            <a:ext cx="410445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/>
            <a:r>
              <a:rPr lang="ru-RU" sz="2400" dirty="0" smtClean="0"/>
              <a:t>2. Если а ‖ с, в</a:t>
            </a:r>
            <a:r>
              <a:rPr lang="ru-RU" sz="2400" b="1" dirty="0" smtClean="0"/>
              <a:t> </a:t>
            </a:r>
            <a:r>
              <a:rPr lang="ru-RU" sz="2400" dirty="0" smtClean="0"/>
              <a:t> ‖ </a:t>
            </a:r>
            <a:r>
              <a:rPr lang="ru-RU" sz="2400" b="1" dirty="0" smtClean="0"/>
              <a:t> </a:t>
            </a:r>
            <a:r>
              <a:rPr lang="ru-RU" sz="2400" dirty="0" smtClean="0"/>
              <a:t>с, то :</a:t>
            </a:r>
          </a:p>
          <a:p>
            <a:pPr marL="457200" indent="-457200"/>
            <a:r>
              <a:rPr lang="ru-RU" sz="2400" dirty="0" smtClean="0"/>
              <a:t> а) </a:t>
            </a:r>
            <a:r>
              <a:rPr lang="ru-RU" sz="2400" dirty="0" err="1" smtClean="0"/>
              <a:t>а</a:t>
            </a:r>
            <a:r>
              <a:rPr lang="ru-RU" sz="2400" dirty="0" smtClean="0"/>
              <a:t> </a:t>
            </a:r>
            <a:r>
              <a:rPr lang="ru-RU" sz="2400" b="1" dirty="0" smtClean="0"/>
              <a:t>⊥</a:t>
            </a:r>
            <a:r>
              <a:rPr lang="ru-RU" sz="2400" dirty="0" smtClean="0"/>
              <a:t> в; ‍</a:t>
            </a:r>
          </a:p>
          <a:p>
            <a:pPr marL="457200" indent="-457200"/>
            <a:r>
              <a:rPr lang="ru-RU" sz="2400" dirty="0" smtClean="0"/>
              <a:t> б) а ‖ </a:t>
            </a:r>
            <a:r>
              <a:rPr lang="ru-RU" sz="2400" b="1" dirty="0" smtClean="0"/>
              <a:t> </a:t>
            </a:r>
            <a:r>
              <a:rPr lang="ru-RU" sz="2400" dirty="0" smtClean="0"/>
              <a:t>в;</a:t>
            </a:r>
          </a:p>
          <a:p>
            <a:pPr marL="457200" indent="-457200"/>
            <a:r>
              <a:rPr lang="ru-RU" sz="2400" dirty="0" smtClean="0"/>
              <a:t> в) а)и б) неверны</a:t>
            </a:r>
          </a:p>
          <a:p>
            <a:endParaRPr lang="ru-RU" sz="24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Прямая соединительная линия 2"/>
          <p:cNvCxnSpPr/>
          <p:nvPr/>
        </p:nvCxnSpPr>
        <p:spPr>
          <a:xfrm>
            <a:off x="395536" y="4653136"/>
            <a:ext cx="3888432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" name="Прямая соединительная линия 3"/>
          <p:cNvCxnSpPr/>
          <p:nvPr/>
        </p:nvCxnSpPr>
        <p:spPr>
          <a:xfrm>
            <a:off x="395536" y="5229200"/>
            <a:ext cx="3888432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H="1">
            <a:off x="1475656" y="3789040"/>
            <a:ext cx="1512168" cy="237626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395536" y="4293096"/>
            <a:ext cx="2880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а</a:t>
            </a:r>
            <a:endParaRPr lang="ru-RU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395536" y="4869160"/>
            <a:ext cx="3600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в</a:t>
            </a:r>
            <a:endParaRPr lang="ru-RU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2051720" y="4365104"/>
            <a:ext cx="10081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lain" startAt="4"/>
            </a:pPr>
            <a:r>
              <a:rPr lang="ru-RU" dirty="0" smtClean="0"/>
              <a:t>   2</a:t>
            </a:r>
          </a:p>
          <a:p>
            <a:pPr marL="342900" indent="-342900">
              <a:buAutoNum type="arabicPlain" startAt="4"/>
            </a:pPr>
            <a:r>
              <a:rPr lang="ru-RU" dirty="0" smtClean="0"/>
              <a:t>3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2915816" y="3573016"/>
            <a:ext cx="3600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с</a:t>
            </a:r>
            <a:endParaRPr lang="ru-RU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1619672" y="5229200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251520" y="332656"/>
            <a:ext cx="576064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3. Если а ‖ в, с –секущая, то </a:t>
            </a:r>
          </a:p>
          <a:p>
            <a:r>
              <a:rPr lang="ru-RU" sz="2400" dirty="0" smtClean="0"/>
              <a:t>а) ∠ 2+∠ 3+180°</a:t>
            </a:r>
          </a:p>
          <a:p>
            <a:r>
              <a:rPr lang="ru-RU" sz="2400" dirty="0" smtClean="0"/>
              <a:t>б) ∠5= ∠2</a:t>
            </a:r>
          </a:p>
          <a:p>
            <a:r>
              <a:rPr lang="ru-RU" sz="2400" dirty="0" smtClean="0"/>
              <a:t>в) ∠ 1+∠3=180 °</a:t>
            </a:r>
            <a:endParaRPr lang="ru-RU" sz="24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160"/>
                            </p:stCondLst>
                            <p:childTnLst>
                              <p:par>
                                <p:cTn id="1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332656"/>
            <a:ext cx="799288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4. Для того, чтобы прямые </a:t>
            </a:r>
            <a:r>
              <a:rPr lang="en-US" sz="2400" dirty="0" smtClean="0"/>
              <a:t>a </a:t>
            </a:r>
            <a:r>
              <a:rPr lang="ru-RU" sz="2400" dirty="0" smtClean="0"/>
              <a:t>и</a:t>
            </a:r>
            <a:r>
              <a:rPr lang="en-US" sz="2400" dirty="0" smtClean="0"/>
              <a:t> </a:t>
            </a:r>
            <a:r>
              <a:rPr lang="ru-RU" sz="2400" dirty="0" smtClean="0"/>
              <a:t>в были параллельны,</a:t>
            </a:r>
          </a:p>
          <a:p>
            <a:r>
              <a:rPr lang="ru-RU" sz="2400" dirty="0" smtClean="0"/>
              <a:t>Нужно, чтобы :</a:t>
            </a:r>
          </a:p>
          <a:p>
            <a:r>
              <a:rPr lang="ru-RU" sz="2400" dirty="0" smtClean="0"/>
              <a:t>а) ∠ 1+∠4=180 °</a:t>
            </a:r>
          </a:p>
          <a:p>
            <a:r>
              <a:rPr lang="ru-RU" sz="2400" dirty="0" smtClean="0"/>
              <a:t>б) ∠ 1=∠2</a:t>
            </a:r>
          </a:p>
          <a:p>
            <a:r>
              <a:rPr lang="ru-RU" sz="2400" dirty="0" smtClean="0"/>
              <a:t>в) ∠ 3=∠2</a:t>
            </a: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611560" y="3789040"/>
            <a:ext cx="3384376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/>
          <p:cNvCxnSpPr/>
          <p:nvPr/>
        </p:nvCxnSpPr>
        <p:spPr>
          <a:xfrm>
            <a:off x="611560" y="4221088"/>
            <a:ext cx="3384376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1331640" y="3068960"/>
            <a:ext cx="2160240" cy="187220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1475656" y="3429000"/>
            <a:ext cx="11521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3</a:t>
            </a:r>
          </a:p>
          <a:p>
            <a:r>
              <a:rPr lang="ru-RU" dirty="0" smtClean="0"/>
              <a:t>        1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2411760" y="4221088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4        2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539552" y="3356992"/>
            <a:ext cx="4320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в</a:t>
            </a:r>
            <a:endParaRPr lang="ru-RU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611560" y="3789040"/>
            <a:ext cx="2880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а</a:t>
            </a:r>
            <a:endParaRPr lang="ru-RU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1403648" y="2780928"/>
            <a:ext cx="3600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с</a:t>
            </a:r>
            <a:endParaRPr lang="ru-RU" sz="24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16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  <p:bldP spid="9" grpId="0"/>
      <p:bldP spid="10" grpId="0"/>
      <p:bldP spid="11" grpId="0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Прямая соединительная линия 2"/>
          <p:cNvCxnSpPr/>
          <p:nvPr/>
        </p:nvCxnSpPr>
        <p:spPr>
          <a:xfrm>
            <a:off x="539552" y="3861048"/>
            <a:ext cx="4248472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" name="Прямая соединительная линия 3"/>
          <p:cNvCxnSpPr/>
          <p:nvPr/>
        </p:nvCxnSpPr>
        <p:spPr>
          <a:xfrm>
            <a:off x="467544" y="5085184"/>
            <a:ext cx="4248472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H="1">
            <a:off x="827584" y="3140968"/>
            <a:ext cx="1080120" cy="25922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flipH="1">
            <a:off x="2915816" y="3284984"/>
            <a:ext cx="1080120" cy="25922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1115616" y="3429000"/>
            <a:ext cx="2736304" cy="216024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flipV="1">
            <a:off x="467544" y="3501008"/>
            <a:ext cx="3960440" cy="187220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251520" y="2852937"/>
            <a:ext cx="4752528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                       </a:t>
            </a:r>
            <a:r>
              <a:rPr lang="en-US" dirty="0" smtClean="0"/>
              <a:t>R                                    Q</a:t>
            </a:r>
          </a:p>
          <a:p>
            <a:r>
              <a:rPr lang="en-US" dirty="0" smtClean="0"/>
              <a:t>                                  </a:t>
            </a:r>
          </a:p>
          <a:p>
            <a:r>
              <a:rPr lang="en-US" dirty="0" smtClean="0"/>
              <a:t>                          2                                5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                       8                       7</a:t>
            </a:r>
          </a:p>
          <a:p>
            <a:r>
              <a:rPr lang="en-US" dirty="0" smtClean="0"/>
              <a:t>                P                                      </a:t>
            </a:r>
          </a:p>
          <a:p>
            <a:r>
              <a:rPr lang="en-US" dirty="0" smtClean="0"/>
              <a:t>                                              </a:t>
            </a:r>
            <a:r>
              <a:rPr lang="ru-RU" dirty="0" smtClean="0"/>
              <a:t>     </a:t>
            </a:r>
            <a:r>
              <a:rPr lang="en-US" dirty="0" smtClean="0"/>
              <a:t>    D</a:t>
            </a:r>
            <a:endParaRPr lang="ru-RU" dirty="0" smtClean="0"/>
          </a:p>
          <a:p>
            <a:endParaRPr lang="en-US" dirty="0" smtClean="0"/>
          </a:p>
        </p:txBody>
      </p:sp>
      <p:sp>
        <p:nvSpPr>
          <p:cNvPr id="19" name="TextBox 18"/>
          <p:cNvSpPr txBox="1"/>
          <p:nvPr/>
        </p:nvSpPr>
        <p:spPr>
          <a:xfrm>
            <a:off x="1835696" y="3789040"/>
            <a:ext cx="2448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3                   4</a:t>
            </a:r>
            <a:endParaRPr lang="ru-RU" dirty="0"/>
          </a:p>
        </p:txBody>
      </p:sp>
      <p:sp>
        <p:nvSpPr>
          <p:cNvPr id="20" name="TextBox 19"/>
          <p:cNvSpPr txBox="1"/>
          <p:nvPr/>
        </p:nvSpPr>
        <p:spPr>
          <a:xfrm>
            <a:off x="1043608" y="4581128"/>
            <a:ext cx="3168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   1                              6</a:t>
            </a:r>
            <a:endParaRPr lang="ru-RU" dirty="0"/>
          </a:p>
        </p:txBody>
      </p:sp>
      <p:sp>
        <p:nvSpPr>
          <p:cNvPr id="21" name="TextBox 20"/>
          <p:cNvSpPr txBox="1"/>
          <p:nvPr/>
        </p:nvSpPr>
        <p:spPr>
          <a:xfrm>
            <a:off x="467544" y="404664"/>
            <a:ext cx="504056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5</a:t>
            </a:r>
            <a:r>
              <a:rPr lang="ru-RU" sz="2400" dirty="0" smtClean="0"/>
              <a:t>. </a:t>
            </a:r>
            <a:r>
              <a:rPr lang="en-US" sz="2400" dirty="0" smtClean="0"/>
              <a:t>PR</a:t>
            </a:r>
            <a:r>
              <a:rPr lang="ru-RU" sz="2400" dirty="0" smtClean="0"/>
              <a:t> ‖</a:t>
            </a:r>
            <a:r>
              <a:rPr lang="en-US" sz="2400" dirty="0" smtClean="0"/>
              <a:t> QD</a:t>
            </a:r>
            <a:r>
              <a:rPr lang="ru-RU" sz="2400" dirty="0" smtClean="0"/>
              <a:t>, так как</a:t>
            </a:r>
          </a:p>
          <a:p>
            <a:r>
              <a:rPr lang="ru-RU" sz="2400" dirty="0" smtClean="0"/>
              <a:t>а) ∠ 3=∠7</a:t>
            </a:r>
          </a:p>
          <a:p>
            <a:r>
              <a:rPr lang="ru-RU" sz="2400" dirty="0" smtClean="0"/>
              <a:t>б) ∠ 8=∠4</a:t>
            </a:r>
          </a:p>
          <a:p>
            <a:r>
              <a:rPr lang="ru-RU" sz="2400" dirty="0" smtClean="0"/>
              <a:t>в)</a:t>
            </a:r>
            <a:r>
              <a:rPr lang="en-US" sz="2400" dirty="0" smtClean="0"/>
              <a:t> </a:t>
            </a:r>
            <a:r>
              <a:rPr lang="ru-RU" sz="2400" dirty="0" smtClean="0"/>
              <a:t>∠ 2=∠6</a:t>
            </a:r>
            <a:endParaRPr lang="ru-RU" sz="24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44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  <p:bldP spid="20" grpId="0"/>
      <p:bldP spid="2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476672"/>
            <a:ext cx="662473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6. Один из углов при пересечении двух параллельных прямых третьей равен 52 °. Остальные углы равны</a:t>
            </a:r>
          </a:p>
          <a:p>
            <a:r>
              <a:rPr lang="ru-RU" sz="2400" dirty="0" smtClean="0"/>
              <a:t>а) 52 ° и 132 °</a:t>
            </a:r>
          </a:p>
          <a:p>
            <a:r>
              <a:rPr lang="ru-RU" sz="2400" dirty="0" smtClean="0"/>
              <a:t>б) 52 ° и 128 °</a:t>
            </a:r>
          </a:p>
          <a:p>
            <a:r>
              <a:rPr lang="ru-RU" sz="2400" dirty="0" smtClean="0"/>
              <a:t>в) 52 °</a:t>
            </a:r>
            <a:endParaRPr lang="ru-RU" sz="24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332656"/>
            <a:ext cx="662473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7. Прямые АВ и С</a:t>
            </a:r>
            <a:r>
              <a:rPr lang="en-US" sz="2400" dirty="0" smtClean="0"/>
              <a:t>D</a:t>
            </a:r>
            <a:r>
              <a:rPr lang="ru-RU" sz="2400" dirty="0" smtClean="0"/>
              <a:t> параллельны, то угол 5 равен</a:t>
            </a:r>
          </a:p>
          <a:p>
            <a:r>
              <a:rPr lang="ru-RU" sz="2400" dirty="0" smtClean="0"/>
              <a:t>а) 102 °</a:t>
            </a:r>
          </a:p>
          <a:p>
            <a:r>
              <a:rPr lang="ru-RU" sz="2400" dirty="0" smtClean="0"/>
              <a:t>б)12 °</a:t>
            </a:r>
          </a:p>
          <a:p>
            <a:r>
              <a:rPr lang="ru-RU" sz="2400" dirty="0" smtClean="0"/>
              <a:t>в)78 °</a:t>
            </a:r>
          </a:p>
          <a:p>
            <a:r>
              <a:rPr lang="ru-RU" sz="2400" dirty="0" smtClean="0"/>
              <a:t>г)78 ° и 102 °</a:t>
            </a:r>
            <a:endParaRPr lang="ru-RU" sz="2400" dirty="0"/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683568" y="4077072"/>
            <a:ext cx="4104456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/>
          <p:cNvCxnSpPr/>
          <p:nvPr/>
        </p:nvCxnSpPr>
        <p:spPr>
          <a:xfrm>
            <a:off x="755576" y="4869160"/>
            <a:ext cx="4104456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1547664" y="3284984"/>
            <a:ext cx="1800200" cy="237626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323528" y="3140968"/>
            <a:ext cx="482453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                М</a:t>
            </a:r>
          </a:p>
          <a:p>
            <a:endParaRPr lang="ru-RU" dirty="0" smtClean="0"/>
          </a:p>
          <a:p>
            <a:r>
              <a:rPr lang="ru-RU" dirty="0" smtClean="0"/>
              <a:t>    </a:t>
            </a:r>
          </a:p>
          <a:p>
            <a:endParaRPr lang="ru-RU" dirty="0" smtClean="0"/>
          </a:p>
          <a:p>
            <a:endParaRPr lang="ru-RU" dirty="0" smtClean="0"/>
          </a:p>
        </p:txBody>
      </p:sp>
      <p:sp>
        <p:nvSpPr>
          <p:cNvPr id="9" name="TextBox 8"/>
          <p:cNvSpPr txBox="1"/>
          <p:nvPr/>
        </p:nvSpPr>
        <p:spPr>
          <a:xfrm>
            <a:off x="539552" y="3645024"/>
            <a:ext cx="43204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А                2        3                                            В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1835696" y="4077072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        78 °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755576" y="4581128"/>
            <a:ext cx="42484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                              5    4</a:t>
            </a:r>
            <a:r>
              <a:rPr lang="en-US" dirty="0" smtClean="0"/>
              <a:t>                                  D</a:t>
            </a:r>
            <a:endParaRPr lang="ru-RU" dirty="0" smtClean="0"/>
          </a:p>
          <a:p>
            <a:r>
              <a:rPr lang="ru-RU" dirty="0" smtClean="0"/>
              <a:t>                                    6    7</a:t>
            </a:r>
          </a:p>
          <a:p>
            <a:endParaRPr lang="ru-RU" dirty="0" smtClean="0"/>
          </a:p>
          <a:p>
            <a:r>
              <a:rPr lang="ru-RU" dirty="0" smtClean="0"/>
              <a:t>                                     </a:t>
            </a:r>
            <a:r>
              <a:rPr lang="en-US" dirty="0" smtClean="0"/>
              <a:t>     N</a:t>
            </a:r>
            <a:r>
              <a:rPr lang="ru-RU" dirty="0" smtClean="0"/>
              <a:t>                              </a:t>
            </a:r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56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  <p:bldP spid="9" grpId="0"/>
      <p:bldP spid="11" grpId="0"/>
      <p:bldP spid="13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</TotalTime>
  <Words>275</Words>
  <Application>Microsoft Office PowerPoint</Application>
  <PresentationFormat>Экран (4:3)</PresentationFormat>
  <Paragraphs>64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Повторение темы «Параллельные прямые»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софья</dc:creator>
  <cp:lastModifiedBy>TravelMate8573T</cp:lastModifiedBy>
  <cp:revision>14</cp:revision>
  <dcterms:created xsi:type="dcterms:W3CDTF">2015-03-02T14:48:43Z</dcterms:created>
  <dcterms:modified xsi:type="dcterms:W3CDTF">2015-03-12T05:25:12Z</dcterms:modified>
</cp:coreProperties>
</file>