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4" r:id="rId3"/>
    <p:sldId id="266" r:id="rId4"/>
    <p:sldId id="272" r:id="rId5"/>
    <p:sldId id="275" r:id="rId6"/>
    <p:sldId id="264" r:id="rId7"/>
    <p:sldId id="265" r:id="rId8"/>
    <p:sldId id="268" r:id="rId9"/>
    <p:sldId id="269" r:id="rId10"/>
    <p:sldId id="270" r:id="rId11"/>
    <p:sldId id="271" r:id="rId12"/>
    <p:sldId id="276" r:id="rId13"/>
  </p:sldIdLst>
  <p:sldSz cx="9144000" cy="6858000" type="screen4x3"/>
  <p:notesSz cx="6735763" cy="9869488"/>
  <p:custDataLst>
    <p:tags r:id="rId14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5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4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4" Type="http://schemas.openxmlformats.org/officeDocument/2006/relationships/image" Target="../media/image1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3C5B3B-BDA9-4330-9BA9-502850E7DA59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63465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46E1BB7-B306-415B-BB34-683E52005017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42673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775269B-B4F8-4310-BD7D-AD11066DDA14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38017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07BF406-99EC-4F6F-99F1-8998D78095BE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7988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D1AF8C-937A-4F84-8D1B-386C04254B44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45512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E387B2A-F1A8-4F64-9176-1DEB3A58E597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97468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76E3056-07C2-404D-8367-648A1C25E2E6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72935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B25FDE2-B131-45E0-8A47-45D6BD19ACA5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49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C0AB6E8-D63F-4707-B2CB-60A9AC23A67F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03764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2D5EE6B-BC29-4FFE-BC89-AB35B34C9EE2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7844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54CACA9-679B-484A-A81B-BF2E74F220F9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63109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1843FED-2794-47C4-BB9E-668D5FD2DBE3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2.bin"/><Relationship Id="rId10" Type="http://schemas.openxmlformats.org/officeDocument/2006/relationships/image" Target="../media/image7.wmf"/><Relationship Id="rId4" Type="http://schemas.openxmlformats.org/officeDocument/2006/relationships/image" Target="../media/image4.wmf"/><Relationship Id="rId9" Type="http://schemas.openxmlformats.org/officeDocument/2006/relationships/oleObject" Target="../embeddings/oleObject4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9.wmf"/><Relationship Id="rId11" Type="http://schemas.openxmlformats.org/officeDocument/2006/relationships/image" Target="../media/image16.png"/><Relationship Id="rId5" Type="http://schemas.openxmlformats.org/officeDocument/2006/relationships/oleObject" Target="../embeddings/oleObject6.bin"/><Relationship Id="rId10" Type="http://schemas.openxmlformats.org/officeDocument/2006/relationships/image" Target="../media/image11.wmf"/><Relationship Id="rId4" Type="http://schemas.openxmlformats.org/officeDocument/2006/relationships/image" Target="../media/image8.wmf"/><Relationship Id="rId9" Type="http://schemas.openxmlformats.org/officeDocument/2006/relationships/oleObject" Target="../embeddings/oleObject8.bin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24544" y="-531440"/>
            <a:ext cx="9721080" cy="8352928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Прямоугольник 3"/>
              <p:cNvSpPr/>
              <p:nvPr/>
            </p:nvSpPr>
            <p:spPr>
              <a:xfrm>
                <a:off x="611560" y="980728"/>
                <a:ext cx="8064896" cy="4524315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spAutoFit/>
              </a:bodyPr>
              <a:lstStyle/>
              <a:p>
                <a:pPr algn="ctr"/>
                <a:r>
                  <a:rPr lang="ru-RU" sz="7200" b="1" cap="none" spc="0" dirty="0" smtClean="0">
                    <a:ln w="12700" cmpd="sng">
                      <a:solidFill>
                        <a:schemeClr val="accent4"/>
                      </a:solidFill>
                      <a:prstDash val="solid"/>
                    </a:ln>
                    <a:gradFill>
                      <a:gsLst>
                        <a:gs pos="0">
                          <a:schemeClr val="accent4"/>
                        </a:gs>
                        <a:gs pos="4000">
                          <a:schemeClr val="accent4">
                            <a:lumMod val="60000"/>
                            <a:lumOff val="40000"/>
                          </a:schemeClr>
                        </a:gs>
                        <a:gs pos="87000">
                          <a:schemeClr val="accent4">
                            <a:lumMod val="20000"/>
                            <a:lumOff val="80000"/>
                          </a:schemeClr>
                        </a:gs>
                      </a:gsLst>
                      <a:lin ang="5400000"/>
                    </a:gradFill>
                    <a:effectLst>
                      <a:glow rad="101600">
                        <a:schemeClr val="accent4">
                          <a:satMod val="175000"/>
                          <a:alpha val="40000"/>
                        </a:schemeClr>
                      </a:glow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Функции </a:t>
                </a:r>
                <a14:m>
                  <m:oMath xmlns:m="http://schemas.openxmlformats.org/officeDocument/2006/math">
                    <m:r>
                      <a:rPr lang="en-US" sz="7200" b="1" i="1" cap="none" spc="0" smtClean="0">
                        <a:ln w="12700" cmpd="sng">
                          <a:solidFill>
                            <a:schemeClr val="accent4"/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4"/>
                            </a:gs>
                            <a:gs pos="4000">
                              <a:schemeClr val="accent4">
                                <a:lumMod val="60000"/>
                                <a:lumOff val="40000"/>
                              </a:schemeClr>
                            </a:gs>
                            <a:gs pos="87000">
                              <a:schemeClr val="accent4">
                                <a:lumMod val="20000"/>
                                <a:lumOff val="80000"/>
                              </a:schemeClr>
                            </a:gs>
                          </a:gsLst>
                          <a:lin ang="5400000"/>
                        </a:gradFill>
                        <a:effectLst>
                          <a:glow rad="101600">
                            <a:schemeClr val="accent4">
                              <a:satMod val="175000"/>
                              <a:alpha val="40000"/>
                            </a:schemeClr>
                          </a:glow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𝒚</m:t>
                    </m:r>
                    <m:r>
                      <a:rPr lang="en-US" sz="7200" b="1" i="1" cap="none" spc="0" smtClean="0">
                        <a:ln w="12700" cmpd="sng">
                          <a:solidFill>
                            <a:schemeClr val="accent4"/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4"/>
                            </a:gs>
                            <a:gs pos="4000">
                              <a:schemeClr val="accent4">
                                <a:lumMod val="60000"/>
                                <a:lumOff val="40000"/>
                              </a:schemeClr>
                            </a:gs>
                            <a:gs pos="87000">
                              <a:schemeClr val="accent4">
                                <a:lumMod val="20000"/>
                                <a:lumOff val="80000"/>
                              </a:schemeClr>
                            </a:gs>
                          </a:gsLst>
                          <a:lin ang="5400000"/>
                        </a:gradFill>
                        <a:effectLst>
                          <a:glow rad="101600">
                            <a:schemeClr val="accent4">
                              <a:satMod val="175000"/>
                              <a:alpha val="40000"/>
                            </a:schemeClr>
                          </a:glow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7200" b="1" i="1" cap="none" spc="0" smtClean="0">
                            <a:ln w="12700" cmpd="sng">
                              <a:solidFill>
                                <a:schemeClr val="accent4"/>
                              </a:solidFill>
                              <a:prstDash val="solid"/>
                            </a:ln>
                            <a:gradFill>
                              <a:gsLst>
                                <a:gs pos="0">
                                  <a:schemeClr val="accent4"/>
                                </a:gs>
                                <a:gs pos="4000">
                                  <a:schemeClr val="accent4">
                                    <a:lumMod val="60000"/>
                                    <a:lumOff val="40000"/>
                                  </a:schemeClr>
                                </a:gs>
                                <a:gs pos="87000">
                                  <a:schemeClr val="accent4">
                                    <a:lumMod val="20000"/>
                                    <a:lumOff val="80000"/>
                                  </a:schemeClr>
                                </a:gs>
                              </a:gsLst>
                              <a:lin ang="5400000"/>
                            </a:gradFill>
                            <a:effectLst>
                              <a:glow rad="101600">
                                <a:schemeClr val="accent4">
                                  <a:satMod val="175000"/>
                                  <a:alpha val="40000"/>
                                </a:schemeClr>
                              </a:glow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7200" b="1" i="1" cap="none" spc="0" smtClean="0">
                            <a:ln w="12700" cmpd="sng">
                              <a:solidFill>
                                <a:schemeClr val="accent4"/>
                              </a:solidFill>
                              <a:prstDash val="solid"/>
                            </a:ln>
                            <a:gradFill>
                              <a:gsLst>
                                <a:gs pos="0">
                                  <a:schemeClr val="accent4"/>
                                </a:gs>
                                <a:gs pos="4000">
                                  <a:schemeClr val="accent4">
                                    <a:lumMod val="60000"/>
                                    <a:lumOff val="40000"/>
                                  </a:schemeClr>
                                </a:gs>
                                <a:gs pos="87000">
                                  <a:schemeClr val="accent4">
                                    <a:lumMod val="20000"/>
                                    <a:lumOff val="80000"/>
                                  </a:schemeClr>
                                </a:gs>
                              </a:gsLst>
                              <a:lin ang="5400000"/>
                            </a:gradFill>
                            <a:effectLst>
                              <a:glow rad="101600">
                                <a:schemeClr val="accent4">
                                  <a:satMod val="175000"/>
                                  <a:alpha val="40000"/>
                                </a:schemeClr>
                              </a:glow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sz="7200" b="1" i="1" cap="none" spc="0" smtClean="0">
                            <a:ln w="12700" cmpd="sng">
                              <a:solidFill>
                                <a:schemeClr val="accent4"/>
                              </a:solidFill>
                              <a:prstDash val="solid"/>
                            </a:ln>
                            <a:gradFill>
                              <a:gsLst>
                                <a:gs pos="0">
                                  <a:schemeClr val="accent4"/>
                                </a:gs>
                                <a:gs pos="4000">
                                  <a:schemeClr val="accent4">
                                    <a:lumMod val="60000"/>
                                    <a:lumOff val="40000"/>
                                  </a:schemeClr>
                                </a:gs>
                                <a:gs pos="87000">
                                  <a:schemeClr val="accent4">
                                    <a:lumMod val="20000"/>
                                    <a:lumOff val="80000"/>
                                  </a:schemeClr>
                                </a:gs>
                              </a:gsLst>
                              <a:lin ang="5400000"/>
                            </a:gradFill>
                            <a:effectLst>
                              <a:glow rad="101600">
                                <a:schemeClr val="accent4">
                                  <a:satMod val="175000"/>
                                  <a:alpha val="40000"/>
                                </a:schemeClr>
                              </a:glow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7200" b="1" i="1" cap="none" spc="0" smtClean="0">
                            <a:ln w="12700" cmpd="sng">
                              <a:solidFill>
                                <a:schemeClr val="accent4"/>
                              </a:solidFill>
                              <a:prstDash val="solid"/>
                            </a:ln>
                            <a:gradFill>
                              <a:gsLst>
                                <a:gs pos="0">
                                  <a:schemeClr val="accent4"/>
                                </a:gs>
                                <a:gs pos="4000">
                                  <a:schemeClr val="accent4">
                                    <a:lumMod val="60000"/>
                                    <a:lumOff val="40000"/>
                                  </a:schemeClr>
                                </a:gs>
                                <a:gs pos="87000">
                                  <a:schemeClr val="accent4">
                                    <a:lumMod val="20000"/>
                                    <a:lumOff val="80000"/>
                                  </a:schemeClr>
                                </a:gs>
                              </a:gsLst>
                              <a:lin ang="5400000"/>
                            </a:gradFill>
                            <a:effectLst>
                              <a:glow rad="101600">
                                <a:schemeClr val="accent4">
                                  <a:satMod val="175000"/>
                                  <a:alpha val="40000"/>
                                </a:schemeClr>
                              </a:glow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𝒏</m:t>
                        </m:r>
                      </m:sup>
                    </m:sSup>
                  </m:oMath>
                </a14:m>
                <a:r>
                  <a:rPr lang="en-US" sz="7200" b="1" cap="none" spc="0" dirty="0" smtClean="0">
                    <a:ln w="12700" cmpd="sng">
                      <a:solidFill>
                        <a:schemeClr val="accent4"/>
                      </a:solidFill>
                      <a:prstDash val="solid"/>
                    </a:ln>
                    <a:gradFill>
                      <a:gsLst>
                        <a:gs pos="0">
                          <a:schemeClr val="accent4"/>
                        </a:gs>
                        <a:gs pos="4000">
                          <a:schemeClr val="accent4">
                            <a:lumMod val="60000"/>
                            <a:lumOff val="40000"/>
                          </a:schemeClr>
                        </a:gs>
                        <a:gs pos="87000">
                          <a:schemeClr val="accent4">
                            <a:lumMod val="20000"/>
                            <a:lumOff val="80000"/>
                          </a:schemeClr>
                        </a:gs>
                      </a:gsLst>
                      <a:lin ang="5400000"/>
                    </a:gradFill>
                    <a:effectLst>
                      <a:glow rad="101600">
                        <a:schemeClr val="accent4">
                          <a:satMod val="175000"/>
                          <a:alpha val="40000"/>
                        </a:schemeClr>
                      </a:glow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(</a:t>
                </a:r>
                <a:r>
                  <a:rPr lang="en-US" sz="7200" b="1" i="1" cap="none" spc="0" dirty="0" smtClean="0">
                    <a:ln w="12700" cmpd="sng">
                      <a:solidFill>
                        <a:schemeClr val="accent4"/>
                      </a:solidFill>
                      <a:prstDash val="solid"/>
                    </a:ln>
                    <a:gradFill>
                      <a:gsLst>
                        <a:gs pos="0">
                          <a:schemeClr val="accent4"/>
                        </a:gs>
                        <a:gs pos="4000">
                          <a:schemeClr val="accent4">
                            <a:lumMod val="60000"/>
                            <a:lumOff val="40000"/>
                          </a:schemeClr>
                        </a:gs>
                        <a:gs pos="87000">
                          <a:schemeClr val="accent4">
                            <a:lumMod val="20000"/>
                            <a:lumOff val="80000"/>
                          </a:schemeClr>
                        </a:gs>
                      </a:gsLst>
                      <a:lin ang="5400000"/>
                    </a:gradFill>
                    <a:effectLst>
                      <a:glow rad="101600">
                        <a:schemeClr val="accent4">
                          <a:satMod val="175000"/>
                          <a:alpha val="40000"/>
                        </a:schemeClr>
                      </a:glow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n</a:t>
                </a:r>
                <a:r>
                  <a:rPr lang="ru-RU" sz="7200" b="1" i="1" cap="none" spc="0" dirty="0" smtClean="0">
                    <a:ln w="12700" cmpd="sng">
                      <a:solidFill>
                        <a:schemeClr val="accent4"/>
                      </a:solidFill>
                      <a:prstDash val="solid"/>
                    </a:ln>
                    <a:gradFill>
                      <a:gsLst>
                        <a:gs pos="0">
                          <a:schemeClr val="accent4"/>
                        </a:gs>
                        <a:gs pos="4000">
                          <a:schemeClr val="accent4">
                            <a:lumMod val="60000"/>
                            <a:lumOff val="40000"/>
                          </a:schemeClr>
                        </a:gs>
                        <a:gs pos="87000">
                          <a:schemeClr val="accent4">
                            <a:lumMod val="20000"/>
                            <a:lumOff val="80000"/>
                          </a:schemeClr>
                        </a:gs>
                      </a:gsLst>
                      <a:lin ang="5400000"/>
                    </a:gradFill>
                    <a:effectLst>
                      <a:glow rad="101600">
                        <a:schemeClr val="accent4">
                          <a:satMod val="175000"/>
                          <a:alpha val="40000"/>
                        </a:schemeClr>
                      </a:glow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</a:t>
                </a:r>
                <a:r>
                  <a:rPr lang="el-GR" sz="7200" b="1" i="1" cap="none" spc="0" dirty="0" smtClean="0">
                    <a:ln w="12700" cmpd="sng">
                      <a:solidFill>
                        <a:schemeClr val="accent4"/>
                      </a:solidFill>
                      <a:prstDash val="solid"/>
                    </a:ln>
                    <a:gradFill>
                      <a:gsLst>
                        <a:gs pos="0">
                          <a:schemeClr val="accent4"/>
                        </a:gs>
                        <a:gs pos="4000">
                          <a:schemeClr val="accent4">
                            <a:lumMod val="60000"/>
                            <a:lumOff val="40000"/>
                          </a:schemeClr>
                        </a:gs>
                        <a:gs pos="87000">
                          <a:schemeClr val="accent4">
                            <a:lumMod val="20000"/>
                            <a:lumOff val="80000"/>
                          </a:schemeClr>
                        </a:gs>
                      </a:gsLst>
                      <a:lin ang="5400000"/>
                    </a:gradFill>
                    <a:effectLst>
                      <a:glow rad="101600">
                        <a:schemeClr val="accent4">
                          <a:satMod val="175000"/>
                          <a:alpha val="40000"/>
                        </a:schemeClr>
                      </a:glow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ϵ</a:t>
                </a:r>
                <a:r>
                  <a:rPr lang="ru-RU" sz="7200" b="1" i="1" cap="none" spc="0" dirty="0" smtClean="0">
                    <a:ln w="12700" cmpd="sng">
                      <a:solidFill>
                        <a:schemeClr val="accent4"/>
                      </a:solidFill>
                      <a:prstDash val="solid"/>
                    </a:ln>
                    <a:gradFill>
                      <a:gsLst>
                        <a:gs pos="0">
                          <a:schemeClr val="accent4"/>
                        </a:gs>
                        <a:gs pos="4000">
                          <a:schemeClr val="accent4">
                            <a:lumMod val="60000"/>
                            <a:lumOff val="40000"/>
                          </a:schemeClr>
                        </a:gs>
                        <a:gs pos="87000">
                          <a:schemeClr val="accent4">
                            <a:lumMod val="20000"/>
                            <a:lumOff val="80000"/>
                          </a:schemeClr>
                        </a:gs>
                      </a:gsLst>
                      <a:lin ang="5400000"/>
                    </a:gradFill>
                    <a:effectLst>
                      <a:glow rad="101600">
                        <a:schemeClr val="accent4">
                          <a:satMod val="175000"/>
                          <a:alpha val="40000"/>
                        </a:schemeClr>
                      </a:glow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</a:t>
                </a:r>
                <a:r>
                  <a:rPr lang="en-US" sz="7200" b="1" i="1" cap="none" spc="0" dirty="0" smtClean="0">
                    <a:ln w="12700" cmpd="sng">
                      <a:solidFill>
                        <a:schemeClr val="accent4"/>
                      </a:solidFill>
                      <a:prstDash val="solid"/>
                    </a:ln>
                    <a:gradFill>
                      <a:gsLst>
                        <a:gs pos="0">
                          <a:schemeClr val="accent4"/>
                        </a:gs>
                        <a:gs pos="4000">
                          <a:schemeClr val="accent4">
                            <a:lumMod val="60000"/>
                            <a:lumOff val="40000"/>
                          </a:schemeClr>
                        </a:gs>
                        <a:gs pos="87000">
                          <a:schemeClr val="accent4">
                            <a:lumMod val="20000"/>
                            <a:lumOff val="80000"/>
                          </a:schemeClr>
                        </a:gs>
                      </a:gsLst>
                      <a:lin ang="5400000"/>
                    </a:gradFill>
                    <a:effectLst>
                      <a:glow rad="101600">
                        <a:schemeClr val="accent4">
                          <a:satMod val="175000"/>
                          <a:alpha val="40000"/>
                        </a:schemeClr>
                      </a:glow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N</a:t>
                </a:r>
                <a:r>
                  <a:rPr lang="en-US" sz="7200" b="1" cap="none" spc="0" dirty="0" smtClean="0">
                    <a:ln w="12700" cmpd="sng">
                      <a:solidFill>
                        <a:schemeClr val="accent4"/>
                      </a:solidFill>
                      <a:prstDash val="solid"/>
                    </a:ln>
                    <a:gradFill>
                      <a:gsLst>
                        <a:gs pos="0">
                          <a:schemeClr val="accent4"/>
                        </a:gs>
                        <a:gs pos="4000">
                          <a:schemeClr val="accent4">
                            <a:lumMod val="60000"/>
                            <a:lumOff val="40000"/>
                          </a:schemeClr>
                        </a:gs>
                        <a:gs pos="87000">
                          <a:schemeClr val="accent4">
                            <a:lumMod val="20000"/>
                            <a:lumOff val="80000"/>
                          </a:schemeClr>
                        </a:gs>
                      </a:gsLst>
                      <a:lin ang="5400000"/>
                    </a:gradFill>
                    <a:effectLst>
                      <a:glow rad="101600">
                        <a:schemeClr val="accent4">
                          <a:satMod val="175000"/>
                          <a:alpha val="40000"/>
                        </a:schemeClr>
                      </a:glow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)</a:t>
                </a:r>
                <a:r>
                  <a:rPr lang="ru-RU" sz="7200" b="1" cap="none" spc="0" dirty="0" smtClean="0">
                    <a:ln w="12700" cmpd="sng">
                      <a:solidFill>
                        <a:schemeClr val="accent4"/>
                      </a:solidFill>
                      <a:prstDash val="solid"/>
                    </a:ln>
                    <a:gradFill>
                      <a:gsLst>
                        <a:gs pos="0">
                          <a:schemeClr val="accent4"/>
                        </a:gs>
                        <a:gs pos="4000">
                          <a:schemeClr val="accent4">
                            <a:lumMod val="60000"/>
                            <a:lumOff val="40000"/>
                          </a:schemeClr>
                        </a:gs>
                        <a:gs pos="87000">
                          <a:schemeClr val="accent4">
                            <a:lumMod val="20000"/>
                            <a:lumOff val="80000"/>
                          </a:schemeClr>
                        </a:gs>
                      </a:gsLst>
                      <a:lin ang="5400000"/>
                    </a:gradFill>
                    <a:effectLst>
                      <a:glow rad="101600">
                        <a:schemeClr val="accent4">
                          <a:satMod val="175000"/>
                          <a:alpha val="40000"/>
                        </a:schemeClr>
                      </a:glow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,                  их свойства и графики</a:t>
                </a:r>
                <a:endParaRPr lang="ru-RU" sz="7200" b="1" cap="none" spc="0" dirty="0">
                  <a:ln w="12700" cmpd="sng">
                    <a:solidFill>
                      <a:schemeClr val="accent4"/>
                    </a:solidFill>
                    <a:prstDash val="solid"/>
                  </a:ln>
                  <a:gradFill>
                    <a:gsLst>
                      <a:gs pos="0">
                        <a:schemeClr val="accent4"/>
                      </a:gs>
                      <a:gs pos="4000">
                        <a:schemeClr val="accent4">
                          <a:lumMod val="60000"/>
                          <a:lumOff val="40000"/>
                        </a:schemeClr>
                      </a:gs>
                      <a:gs pos="87000">
                        <a:schemeClr val="accent4">
                          <a:lumMod val="20000"/>
                          <a:lumOff val="80000"/>
                        </a:schemeClr>
                      </a:gs>
                    </a:gsLst>
                    <a:lin ang="5400000"/>
                  </a:gradFill>
                  <a:effectLst>
                    <a:glow rad="101600">
                      <a:schemeClr val="accent4">
                        <a:satMod val="175000"/>
                        <a:alpha val="40000"/>
                      </a:schemeClr>
                    </a:glow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4" name="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560" y="980728"/>
                <a:ext cx="8064896" cy="4524315"/>
              </a:xfrm>
              <a:prstGeom prst="rect">
                <a:avLst/>
              </a:prstGeom>
              <a:blipFill rotWithShape="0">
                <a:blip r:embed="rId3"/>
                <a:stretch>
                  <a:fillRect b="-148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3924300" y="-315913"/>
            <a:ext cx="542925" cy="10064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sz="6000" b="1">
                <a:cs typeface="Arial" panose="020B0604020202020204" pitchFamily="34" charset="0"/>
              </a:rPr>
              <a:t>y</a:t>
            </a:r>
            <a:endParaRPr lang="ru-RU" sz="6000" b="1">
              <a:cs typeface="Arial" panose="020B0604020202020204" pitchFamily="34" charset="0"/>
            </a:endParaRPr>
          </a:p>
        </p:txBody>
      </p:sp>
      <p:sp>
        <p:nvSpPr>
          <p:cNvPr id="15363" name="Line 3"/>
          <p:cNvSpPr>
            <a:spLocks noChangeShapeType="1"/>
          </p:cNvSpPr>
          <p:nvPr/>
        </p:nvSpPr>
        <p:spPr bwMode="auto">
          <a:xfrm>
            <a:off x="296863" y="3429000"/>
            <a:ext cx="8470900" cy="158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364" name="Line 4"/>
          <p:cNvSpPr>
            <a:spLocks noChangeShapeType="1"/>
          </p:cNvSpPr>
          <p:nvPr/>
        </p:nvSpPr>
        <p:spPr bwMode="auto">
          <a:xfrm flipV="1">
            <a:off x="4572000" y="139700"/>
            <a:ext cx="0" cy="65341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8128000" y="3429000"/>
            <a:ext cx="809625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sz="6000" b="1">
                <a:cs typeface="Arial" panose="020B0604020202020204" pitchFamily="34" charset="0"/>
              </a:rPr>
              <a:t>x</a:t>
            </a:r>
            <a:endParaRPr lang="ru-RU" sz="6000" b="1">
              <a:cs typeface="Arial" panose="020B0604020202020204" pitchFamily="34" charset="0"/>
            </a:endParaRPr>
          </a:p>
        </p:txBody>
      </p:sp>
      <p:sp>
        <p:nvSpPr>
          <p:cNvPr id="15366" name="Line 6"/>
          <p:cNvSpPr>
            <a:spLocks noChangeShapeType="1"/>
          </p:cNvSpPr>
          <p:nvPr/>
        </p:nvSpPr>
        <p:spPr bwMode="auto">
          <a:xfrm>
            <a:off x="5157788" y="34290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367" name="Line 7"/>
          <p:cNvSpPr>
            <a:spLocks noChangeShapeType="1"/>
          </p:cNvSpPr>
          <p:nvPr/>
        </p:nvSpPr>
        <p:spPr bwMode="auto">
          <a:xfrm>
            <a:off x="228600" y="3048000"/>
            <a:ext cx="8640763" cy="1587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368" name="Line 8"/>
          <p:cNvSpPr>
            <a:spLocks noChangeShapeType="1"/>
          </p:cNvSpPr>
          <p:nvPr/>
        </p:nvSpPr>
        <p:spPr bwMode="auto">
          <a:xfrm>
            <a:off x="244475" y="2697163"/>
            <a:ext cx="86868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369" name="Line 9"/>
          <p:cNvSpPr>
            <a:spLocks noChangeShapeType="1"/>
          </p:cNvSpPr>
          <p:nvPr/>
        </p:nvSpPr>
        <p:spPr bwMode="auto">
          <a:xfrm>
            <a:off x="258763" y="2332038"/>
            <a:ext cx="8640762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370" name="Line 10"/>
          <p:cNvSpPr>
            <a:spLocks noChangeShapeType="1"/>
          </p:cNvSpPr>
          <p:nvPr/>
        </p:nvSpPr>
        <p:spPr bwMode="auto">
          <a:xfrm>
            <a:off x="228600" y="1981200"/>
            <a:ext cx="864076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371" name="Line 11"/>
          <p:cNvSpPr>
            <a:spLocks noChangeShapeType="1"/>
          </p:cNvSpPr>
          <p:nvPr/>
        </p:nvSpPr>
        <p:spPr bwMode="auto">
          <a:xfrm>
            <a:off x="244475" y="1616075"/>
            <a:ext cx="867092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372" name="Line 12"/>
          <p:cNvSpPr>
            <a:spLocks noChangeShapeType="1"/>
          </p:cNvSpPr>
          <p:nvPr/>
        </p:nvSpPr>
        <p:spPr bwMode="auto">
          <a:xfrm>
            <a:off x="228600" y="1249363"/>
            <a:ext cx="870267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373" name="Line 13"/>
          <p:cNvSpPr>
            <a:spLocks noChangeShapeType="1"/>
          </p:cNvSpPr>
          <p:nvPr/>
        </p:nvSpPr>
        <p:spPr bwMode="auto">
          <a:xfrm>
            <a:off x="228600" y="884238"/>
            <a:ext cx="864076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374" name="Line 14"/>
          <p:cNvSpPr>
            <a:spLocks noChangeShapeType="1"/>
          </p:cNvSpPr>
          <p:nvPr/>
        </p:nvSpPr>
        <p:spPr bwMode="auto">
          <a:xfrm>
            <a:off x="244475" y="198438"/>
            <a:ext cx="8670925" cy="30162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375" name="Line 15"/>
          <p:cNvSpPr>
            <a:spLocks noChangeShapeType="1"/>
          </p:cNvSpPr>
          <p:nvPr/>
        </p:nvSpPr>
        <p:spPr bwMode="auto">
          <a:xfrm>
            <a:off x="198438" y="3779838"/>
            <a:ext cx="8686800" cy="14287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376" name="Line 16"/>
          <p:cNvSpPr>
            <a:spLocks noChangeShapeType="1"/>
          </p:cNvSpPr>
          <p:nvPr/>
        </p:nvSpPr>
        <p:spPr bwMode="auto">
          <a:xfrm>
            <a:off x="228600" y="4130675"/>
            <a:ext cx="864076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377" name="Line 17"/>
          <p:cNvSpPr>
            <a:spLocks noChangeShapeType="1"/>
          </p:cNvSpPr>
          <p:nvPr/>
        </p:nvSpPr>
        <p:spPr bwMode="auto">
          <a:xfrm flipV="1">
            <a:off x="212725" y="4495800"/>
            <a:ext cx="8656638" cy="1587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378" name="Line 18"/>
          <p:cNvSpPr>
            <a:spLocks noChangeShapeType="1"/>
          </p:cNvSpPr>
          <p:nvPr/>
        </p:nvSpPr>
        <p:spPr bwMode="auto">
          <a:xfrm>
            <a:off x="0" y="4860925"/>
            <a:ext cx="889952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379" name="Line 19"/>
          <p:cNvSpPr>
            <a:spLocks noChangeShapeType="1"/>
          </p:cNvSpPr>
          <p:nvPr/>
        </p:nvSpPr>
        <p:spPr bwMode="auto">
          <a:xfrm>
            <a:off x="212725" y="5211763"/>
            <a:ext cx="870267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380" name="Line 20"/>
          <p:cNvSpPr>
            <a:spLocks noChangeShapeType="1"/>
          </p:cNvSpPr>
          <p:nvPr/>
        </p:nvSpPr>
        <p:spPr bwMode="auto">
          <a:xfrm>
            <a:off x="228600" y="5578475"/>
            <a:ext cx="8626475" cy="14288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381" name="Line 21"/>
          <p:cNvSpPr>
            <a:spLocks noChangeShapeType="1"/>
          </p:cNvSpPr>
          <p:nvPr/>
        </p:nvSpPr>
        <p:spPr bwMode="auto">
          <a:xfrm>
            <a:off x="212725" y="5927725"/>
            <a:ext cx="867251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382" name="Line 22"/>
          <p:cNvSpPr>
            <a:spLocks noChangeShapeType="1"/>
          </p:cNvSpPr>
          <p:nvPr/>
        </p:nvSpPr>
        <p:spPr bwMode="auto">
          <a:xfrm>
            <a:off x="228600" y="6294438"/>
            <a:ext cx="8518525" cy="14287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383" name="Line 23"/>
          <p:cNvSpPr>
            <a:spLocks noChangeShapeType="1"/>
          </p:cNvSpPr>
          <p:nvPr/>
        </p:nvSpPr>
        <p:spPr bwMode="auto">
          <a:xfrm>
            <a:off x="212725" y="6659563"/>
            <a:ext cx="8656638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384" name="Line 24"/>
          <p:cNvSpPr>
            <a:spLocks noChangeShapeType="1"/>
          </p:cNvSpPr>
          <p:nvPr/>
        </p:nvSpPr>
        <p:spPr bwMode="auto">
          <a:xfrm flipH="1">
            <a:off x="4953000" y="228600"/>
            <a:ext cx="15875" cy="643255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385" name="Line 25"/>
          <p:cNvSpPr>
            <a:spLocks noChangeShapeType="1"/>
          </p:cNvSpPr>
          <p:nvPr/>
        </p:nvSpPr>
        <p:spPr bwMode="auto">
          <a:xfrm>
            <a:off x="5273675" y="198438"/>
            <a:ext cx="0" cy="646112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386" name="Line 26"/>
          <p:cNvSpPr>
            <a:spLocks noChangeShapeType="1"/>
          </p:cNvSpPr>
          <p:nvPr/>
        </p:nvSpPr>
        <p:spPr bwMode="auto">
          <a:xfrm>
            <a:off x="5622925" y="228600"/>
            <a:ext cx="14288" cy="641667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387" name="Line 27"/>
          <p:cNvSpPr>
            <a:spLocks noChangeShapeType="1"/>
          </p:cNvSpPr>
          <p:nvPr/>
        </p:nvSpPr>
        <p:spPr bwMode="auto">
          <a:xfrm>
            <a:off x="5989638" y="212725"/>
            <a:ext cx="0" cy="64008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388" name="Line 28"/>
          <p:cNvSpPr>
            <a:spLocks noChangeShapeType="1"/>
          </p:cNvSpPr>
          <p:nvPr/>
        </p:nvSpPr>
        <p:spPr bwMode="auto">
          <a:xfrm>
            <a:off x="6340475" y="228600"/>
            <a:ext cx="15875" cy="641667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389" name="Line 29"/>
          <p:cNvSpPr>
            <a:spLocks noChangeShapeType="1"/>
          </p:cNvSpPr>
          <p:nvPr/>
        </p:nvSpPr>
        <p:spPr bwMode="auto">
          <a:xfrm>
            <a:off x="6705600" y="198438"/>
            <a:ext cx="30163" cy="6430962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390" name="Line 30"/>
          <p:cNvSpPr>
            <a:spLocks noChangeShapeType="1"/>
          </p:cNvSpPr>
          <p:nvPr/>
        </p:nvSpPr>
        <p:spPr bwMode="auto">
          <a:xfrm>
            <a:off x="7056438" y="212725"/>
            <a:ext cx="30162" cy="641667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391" name="Line 31"/>
          <p:cNvSpPr>
            <a:spLocks noChangeShapeType="1"/>
          </p:cNvSpPr>
          <p:nvPr/>
        </p:nvSpPr>
        <p:spPr bwMode="auto">
          <a:xfrm>
            <a:off x="7437438" y="212725"/>
            <a:ext cx="0" cy="6446838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392" name="Line 32"/>
          <p:cNvSpPr>
            <a:spLocks noChangeShapeType="1"/>
          </p:cNvSpPr>
          <p:nvPr/>
        </p:nvSpPr>
        <p:spPr bwMode="auto">
          <a:xfrm>
            <a:off x="7788275" y="212725"/>
            <a:ext cx="0" cy="64008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393" name="Line 33"/>
          <p:cNvSpPr>
            <a:spLocks noChangeShapeType="1"/>
          </p:cNvSpPr>
          <p:nvPr/>
        </p:nvSpPr>
        <p:spPr bwMode="auto">
          <a:xfrm>
            <a:off x="8137525" y="212725"/>
            <a:ext cx="15875" cy="643255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394" name="Line 34"/>
          <p:cNvSpPr>
            <a:spLocks noChangeShapeType="1"/>
          </p:cNvSpPr>
          <p:nvPr/>
        </p:nvSpPr>
        <p:spPr bwMode="auto">
          <a:xfrm>
            <a:off x="8474075" y="212725"/>
            <a:ext cx="14288" cy="6446838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395" name="Line 35"/>
          <p:cNvSpPr>
            <a:spLocks noChangeShapeType="1"/>
          </p:cNvSpPr>
          <p:nvPr/>
        </p:nvSpPr>
        <p:spPr bwMode="auto">
          <a:xfrm>
            <a:off x="8793163" y="212725"/>
            <a:ext cx="30162" cy="643255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396" name="Line 36"/>
          <p:cNvSpPr>
            <a:spLocks noChangeShapeType="1"/>
          </p:cNvSpPr>
          <p:nvPr/>
        </p:nvSpPr>
        <p:spPr bwMode="auto">
          <a:xfrm>
            <a:off x="4206875" y="198438"/>
            <a:ext cx="0" cy="646112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397" name="Line 37"/>
          <p:cNvSpPr>
            <a:spLocks noChangeShapeType="1"/>
          </p:cNvSpPr>
          <p:nvPr/>
        </p:nvSpPr>
        <p:spPr bwMode="auto">
          <a:xfrm>
            <a:off x="3840163" y="204788"/>
            <a:ext cx="0" cy="6440487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398" name="Line 38"/>
          <p:cNvSpPr>
            <a:spLocks noChangeShapeType="1"/>
          </p:cNvSpPr>
          <p:nvPr/>
        </p:nvSpPr>
        <p:spPr bwMode="auto">
          <a:xfrm>
            <a:off x="3444875" y="182563"/>
            <a:ext cx="30163" cy="64770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399" name="Line 39"/>
          <p:cNvSpPr>
            <a:spLocks noChangeShapeType="1"/>
          </p:cNvSpPr>
          <p:nvPr/>
        </p:nvSpPr>
        <p:spPr bwMode="auto">
          <a:xfrm>
            <a:off x="3108325" y="182563"/>
            <a:ext cx="15875" cy="6446837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400" name="Line 40"/>
          <p:cNvSpPr>
            <a:spLocks noChangeShapeType="1"/>
          </p:cNvSpPr>
          <p:nvPr/>
        </p:nvSpPr>
        <p:spPr bwMode="auto">
          <a:xfrm>
            <a:off x="2759075" y="182563"/>
            <a:ext cx="0" cy="6446837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401" name="Line 41"/>
          <p:cNvSpPr>
            <a:spLocks noChangeShapeType="1"/>
          </p:cNvSpPr>
          <p:nvPr/>
        </p:nvSpPr>
        <p:spPr bwMode="auto">
          <a:xfrm>
            <a:off x="2379663" y="204788"/>
            <a:ext cx="12700" cy="647065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402" name="Line 42"/>
          <p:cNvSpPr>
            <a:spLocks noChangeShapeType="1"/>
          </p:cNvSpPr>
          <p:nvPr/>
        </p:nvSpPr>
        <p:spPr bwMode="auto">
          <a:xfrm>
            <a:off x="2025650" y="198438"/>
            <a:ext cx="1588" cy="646112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403" name="Line 43"/>
          <p:cNvSpPr>
            <a:spLocks noChangeShapeType="1"/>
          </p:cNvSpPr>
          <p:nvPr/>
        </p:nvSpPr>
        <p:spPr bwMode="auto">
          <a:xfrm flipH="1">
            <a:off x="1646238" y="182563"/>
            <a:ext cx="14287" cy="6430962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404" name="Line 44"/>
          <p:cNvSpPr>
            <a:spLocks noChangeShapeType="1"/>
          </p:cNvSpPr>
          <p:nvPr/>
        </p:nvSpPr>
        <p:spPr bwMode="auto">
          <a:xfrm>
            <a:off x="1295400" y="182563"/>
            <a:ext cx="0" cy="6462712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405" name="Line 45"/>
          <p:cNvSpPr>
            <a:spLocks noChangeShapeType="1"/>
          </p:cNvSpPr>
          <p:nvPr/>
        </p:nvSpPr>
        <p:spPr bwMode="auto">
          <a:xfrm>
            <a:off x="931863" y="204788"/>
            <a:ext cx="28575" cy="6440487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406" name="Line 46"/>
          <p:cNvSpPr>
            <a:spLocks noChangeShapeType="1"/>
          </p:cNvSpPr>
          <p:nvPr/>
        </p:nvSpPr>
        <p:spPr bwMode="auto">
          <a:xfrm>
            <a:off x="579438" y="182563"/>
            <a:ext cx="14287" cy="64770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407" name="Line 47"/>
          <p:cNvSpPr>
            <a:spLocks noChangeShapeType="1"/>
          </p:cNvSpPr>
          <p:nvPr/>
        </p:nvSpPr>
        <p:spPr bwMode="auto">
          <a:xfrm>
            <a:off x="242888" y="157163"/>
            <a:ext cx="1587" cy="65024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408" name="Text Box 48"/>
          <p:cNvSpPr txBox="1">
            <a:spLocks noChangeArrowheads="1"/>
          </p:cNvSpPr>
          <p:nvPr/>
        </p:nvSpPr>
        <p:spPr bwMode="auto">
          <a:xfrm>
            <a:off x="2771775" y="3284538"/>
            <a:ext cx="3581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5400">
                <a:cs typeface="Arial" panose="020B0604020202020204" pitchFamily="34" charset="0"/>
              </a:rPr>
              <a:t>   -</a:t>
            </a:r>
            <a:r>
              <a:rPr lang="ru-RU" sz="4800" b="1">
                <a:cs typeface="Arial" panose="020B0604020202020204" pitchFamily="34" charset="0"/>
              </a:rPr>
              <a:t>1  0    1  2</a:t>
            </a:r>
          </a:p>
        </p:txBody>
      </p:sp>
      <p:sp>
        <p:nvSpPr>
          <p:cNvPr id="21553" name="Text Box 49"/>
          <p:cNvSpPr txBox="1">
            <a:spLocks noChangeArrowheads="1"/>
          </p:cNvSpPr>
          <p:nvPr/>
        </p:nvSpPr>
        <p:spPr bwMode="auto">
          <a:xfrm>
            <a:off x="2652808" y="690563"/>
            <a:ext cx="135096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ru-RU" sz="32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у = х</a:t>
            </a:r>
            <a:r>
              <a:rPr lang="ru-RU" sz="3200" b="1" i="1" baseline="30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-4</a:t>
            </a:r>
            <a:endParaRPr lang="ru-RU" sz="32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410" name="Line 50"/>
          <p:cNvSpPr>
            <a:spLocks noChangeShapeType="1"/>
          </p:cNvSpPr>
          <p:nvPr/>
        </p:nvSpPr>
        <p:spPr bwMode="auto">
          <a:xfrm>
            <a:off x="244475" y="533400"/>
            <a:ext cx="867092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1555" name="Text Box 51"/>
          <p:cNvSpPr txBox="1">
            <a:spLocks noChangeArrowheads="1"/>
          </p:cNvSpPr>
          <p:nvPr/>
        </p:nvSpPr>
        <p:spPr bwMode="auto">
          <a:xfrm>
            <a:off x="5791199" y="533400"/>
            <a:ext cx="288766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ru-RU" sz="32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у = (х+1)</a:t>
            </a:r>
            <a:r>
              <a:rPr lang="ru-RU" sz="3200" b="1" i="1" baseline="30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– 4 </a:t>
            </a:r>
            <a:r>
              <a:rPr lang="ru-RU" sz="32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– 3</a:t>
            </a:r>
          </a:p>
        </p:txBody>
      </p:sp>
      <p:grpSp>
        <p:nvGrpSpPr>
          <p:cNvPr id="2" name="Group 52"/>
          <p:cNvGrpSpPr>
            <a:grpSpLocks/>
          </p:cNvGrpSpPr>
          <p:nvPr/>
        </p:nvGrpSpPr>
        <p:grpSpPr bwMode="auto">
          <a:xfrm>
            <a:off x="177800" y="63500"/>
            <a:ext cx="8585200" cy="6565900"/>
            <a:chOff x="112" y="40"/>
            <a:chExt cx="5408" cy="4136"/>
          </a:xfrm>
        </p:grpSpPr>
        <p:grpSp>
          <p:nvGrpSpPr>
            <p:cNvPr id="15413" name="Group 53"/>
            <p:cNvGrpSpPr>
              <a:grpSpLocks/>
            </p:cNvGrpSpPr>
            <p:nvPr/>
          </p:nvGrpSpPr>
          <p:grpSpPr bwMode="auto">
            <a:xfrm>
              <a:off x="1728" y="40"/>
              <a:ext cx="2496" cy="2080"/>
              <a:chOff x="1728" y="40"/>
              <a:chExt cx="2496" cy="2080"/>
            </a:xfrm>
          </p:grpSpPr>
          <p:sp>
            <p:nvSpPr>
              <p:cNvPr id="15418" name="Freeform 54"/>
              <p:cNvSpPr>
                <a:spLocks/>
              </p:cNvSpPr>
              <p:nvPr/>
            </p:nvSpPr>
            <p:spPr bwMode="auto">
              <a:xfrm>
                <a:off x="3152" y="40"/>
                <a:ext cx="1072" cy="2080"/>
              </a:xfrm>
              <a:custGeom>
                <a:avLst/>
                <a:gdLst>
                  <a:gd name="T0" fmla="*/ 0 w 1072"/>
                  <a:gd name="T1" fmla="*/ 0 h 2080"/>
                  <a:gd name="T2" fmla="*/ 48 w 1072"/>
                  <a:gd name="T3" fmla="*/ 816 h 2080"/>
                  <a:gd name="T4" fmla="*/ 176 w 1072"/>
                  <a:gd name="T5" fmla="*/ 1648 h 2080"/>
                  <a:gd name="T6" fmla="*/ 368 w 1072"/>
                  <a:gd name="T7" fmla="*/ 1936 h 2080"/>
                  <a:gd name="T8" fmla="*/ 640 w 1072"/>
                  <a:gd name="T9" fmla="*/ 2048 h 2080"/>
                  <a:gd name="T10" fmla="*/ 1072 w 1072"/>
                  <a:gd name="T11" fmla="*/ 2080 h 208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072"/>
                  <a:gd name="T19" fmla="*/ 0 h 2080"/>
                  <a:gd name="T20" fmla="*/ 1072 w 1072"/>
                  <a:gd name="T21" fmla="*/ 2080 h 208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072" h="2080">
                    <a:moveTo>
                      <a:pt x="0" y="0"/>
                    </a:moveTo>
                    <a:cubicBezTo>
                      <a:pt x="5" y="136"/>
                      <a:pt x="19" y="541"/>
                      <a:pt x="48" y="816"/>
                    </a:cubicBezTo>
                    <a:cubicBezTo>
                      <a:pt x="77" y="1091"/>
                      <a:pt x="123" y="1461"/>
                      <a:pt x="176" y="1648"/>
                    </a:cubicBezTo>
                    <a:cubicBezTo>
                      <a:pt x="229" y="1835"/>
                      <a:pt x="291" y="1869"/>
                      <a:pt x="368" y="1936"/>
                    </a:cubicBezTo>
                    <a:cubicBezTo>
                      <a:pt x="445" y="2003"/>
                      <a:pt x="523" y="2024"/>
                      <a:pt x="640" y="2048"/>
                    </a:cubicBezTo>
                    <a:cubicBezTo>
                      <a:pt x="757" y="2072"/>
                      <a:pt x="982" y="2073"/>
                      <a:pt x="1072" y="2080"/>
                    </a:cubicBezTo>
                  </a:path>
                </a:pathLst>
              </a:custGeom>
              <a:noFill/>
              <a:ln w="57150" cmpd="sng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419" name="Freeform 55"/>
              <p:cNvSpPr>
                <a:spLocks/>
              </p:cNvSpPr>
              <p:nvPr/>
            </p:nvSpPr>
            <p:spPr bwMode="auto">
              <a:xfrm flipH="1">
                <a:off x="1728" y="48"/>
                <a:ext cx="880" cy="2072"/>
              </a:xfrm>
              <a:custGeom>
                <a:avLst/>
                <a:gdLst>
                  <a:gd name="T0" fmla="*/ 0 w 880"/>
                  <a:gd name="T1" fmla="*/ 0 h 2072"/>
                  <a:gd name="T2" fmla="*/ 48 w 880"/>
                  <a:gd name="T3" fmla="*/ 816 h 2072"/>
                  <a:gd name="T4" fmla="*/ 176 w 880"/>
                  <a:gd name="T5" fmla="*/ 1648 h 2072"/>
                  <a:gd name="T6" fmla="*/ 352 w 880"/>
                  <a:gd name="T7" fmla="*/ 1928 h 2072"/>
                  <a:gd name="T8" fmla="*/ 608 w 880"/>
                  <a:gd name="T9" fmla="*/ 2032 h 2072"/>
                  <a:gd name="T10" fmla="*/ 880 w 880"/>
                  <a:gd name="T11" fmla="*/ 2072 h 207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880"/>
                  <a:gd name="T19" fmla="*/ 0 h 2072"/>
                  <a:gd name="T20" fmla="*/ 880 w 880"/>
                  <a:gd name="T21" fmla="*/ 2072 h 2072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880" h="2072">
                    <a:moveTo>
                      <a:pt x="0" y="0"/>
                    </a:moveTo>
                    <a:cubicBezTo>
                      <a:pt x="5" y="136"/>
                      <a:pt x="19" y="541"/>
                      <a:pt x="48" y="816"/>
                    </a:cubicBezTo>
                    <a:cubicBezTo>
                      <a:pt x="77" y="1091"/>
                      <a:pt x="125" y="1463"/>
                      <a:pt x="176" y="1648"/>
                    </a:cubicBezTo>
                    <a:cubicBezTo>
                      <a:pt x="227" y="1833"/>
                      <a:pt x="280" y="1864"/>
                      <a:pt x="352" y="1928"/>
                    </a:cubicBezTo>
                    <a:cubicBezTo>
                      <a:pt x="424" y="1992"/>
                      <a:pt x="520" y="2008"/>
                      <a:pt x="608" y="2032"/>
                    </a:cubicBezTo>
                    <a:cubicBezTo>
                      <a:pt x="696" y="2056"/>
                      <a:pt x="823" y="2064"/>
                      <a:pt x="880" y="2072"/>
                    </a:cubicBezTo>
                  </a:path>
                </a:pathLst>
              </a:custGeom>
              <a:noFill/>
              <a:ln w="57150" cmpd="sng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5414" name="Oval 56"/>
            <p:cNvSpPr>
              <a:spLocks noChangeArrowheads="1"/>
            </p:cNvSpPr>
            <p:nvPr/>
          </p:nvSpPr>
          <p:spPr bwMode="auto">
            <a:xfrm>
              <a:off x="3291" y="1657"/>
              <a:ext cx="88" cy="96"/>
            </a:xfrm>
            <a:prstGeom prst="ellipse">
              <a:avLst/>
            </a:prstGeom>
            <a:solidFill>
              <a:srgbClr val="FF0000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ru-RU"/>
            </a:p>
          </p:txBody>
        </p:sp>
        <p:sp>
          <p:nvSpPr>
            <p:cNvPr id="15415" name="Oval 57"/>
            <p:cNvSpPr>
              <a:spLocks noChangeArrowheads="1"/>
            </p:cNvSpPr>
            <p:nvPr/>
          </p:nvSpPr>
          <p:spPr bwMode="auto">
            <a:xfrm>
              <a:off x="2377" y="1661"/>
              <a:ext cx="95" cy="88"/>
            </a:xfrm>
            <a:prstGeom prst="ellipse">
              <a:avLst/>
            </a:prstGeom>
            <a:solidFill>
              <a:srgbClr val="FF0000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ru-RU"/>
            </a:p>
          </p:txBody>
        </p:sp>
        <p:sp>
          <p:nvSpPr>
            <p:cNvPr id="15416" name="Freeform 58"/>
            <p:cNvSpPr>
              <a:spLocks/>
            </p:cNvSpPr>
            <p:nvPr/>
          </p:nvSpPr>
          <p:spPr bwMode="auto">
            <a:xfrm>
              <a:off x="112" y="2160"/>
              <a:ext cx="5408" cy="1"/>
            </a:xfrm>
            <a:custGeom>
              <a:avLst/>
              <a:gdLst>
                <a:gd name="T0" fmla="*/ 5408 w 5408"/>
                <a:gd name="T1" fmla="*/ 0 h 1"/>
                <a:gd name="T2" fmla="*/ 0 w 5408"/>
                <a:gd name="T3" fmla="*/ 0 h 1"/>
                <a:gd name="T4" fmla="*/ 0 60000 65536"/>
                <a:gd name="T5" fmla="*/ 0 60000 65536"/>
                <a:gd name="T6" fmla="*/ 0 w 5408"/>
                <a:gd name="T7" fmla="*/ 0 h 1"/>
                <a:gd name="T8" fmla="*/ 5408 w 5408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5408" h="1">
                  <a:moveTo>
                    <a:pt x="5408" y="0"/>
                  </a:moveTo>
                  <a:lnTo>
                    <a:pt x="0" y="0"/>
                  </a:lnTo>
                </a:path>
              </a:pathLst>
            </a:custGeom>
            <a:noFill/>
            <a:ln w="38100" cap="flat" cmpd="sng">
              <a:solidFill>
                <a:srgbClr val="0000FF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417" name="Freeform 59"/>
            <p:cNvSpPr>
              <a:spLocks/>
            </p:cNvSpPr>
            <p:nvPr/>
          </p:nvSpPr>
          <p:spPr bwMode="auto">
            <a:xfrm>
              <a:off x="2880" y="112"/>
              <a:ext cx="1" cy="4064"/>
            </a:xfrm>
            <a:custGeom>
              <a:avLst/>
              <a:gdLst>
                <a:gd name="T0" fmla="*/ 0 w 1"/>
                <a:gd name="T1" fmla="*/ 0 h 4064"/>
                <a:gd name="T2" fmla="*/ 0 w 1"/>
                <a:gd name="T3" fmla="*/ 4064 h 4064"/>
                <a:gd name="T4" fmla="*/ 0 60000 65536"/>
                <a:gd name="T5" fmla="*/ 0 60000 65536"/>
                <a:gd name="T6" fmla="*/ 0 w 1"/>
                <a:gd name="T7" fmla="*/ 0 h 4064"/>
                <a:gd name="T8" fmla="*/ 1 w 1"/>
                <a:gd name="T9" fmla="*/ 4064 h 406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4064">
                  <a:moveTo>
                    <a:pt x="0" y="0"/>
                  </a:moveTo>
                  <a:lnTo>
                    <a:pt x="0" y="4064"/>
                  </a:lnTo>
                </a:path>
              </a:pathLst>
            </a:custGeom>
            <a:noFill/>
            <a:ln w="38100" cap="flat" cmpd="sng">
              <a:solidFill>
                <a:srgbClr val="0000FF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1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2.96296E-6 L -0.08056 0.00093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028" y="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8055 0.00093 L -0.08055 0.31204 " pathEditMode="relative" rAng="0" ptsTypes="AA">
                                      <p:cBhvr>
                                        <p:cTn id="14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55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6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2000"/>
                                        <p:tgtEl>
                                          <p:spTgt spid="215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53" grpId="0"/>
      <p:bldP spid="2155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3895725" y="-134938"/>
            <a:ext cx="542925" cy="10064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sz="6000" b="1">
                <a:cs typeface="Arial" panose="020B0604020202020204" pitchFamily="34" charset="0"/>
              </a:rPr>
              <a:t>y</a:t>
            </a:r>
            <a:endParaRPr lang="ru-RU" sz="6000" b="1">
              <a:cs typeface="Arial" panose="020B0604020202020204" pitchFamily="34" charset="0"/>
            </a:endParaRPr>
          </a:p>
        </p:txBody>
      </p:sp>
      <p:sp>
        <p:nvSpPr>
          <p:cNvPr id="16387" name="Line 3"/>
          <p:cNvSpPr>
            <a:spLocks noChangeShapeType="1"/>
          </p:cNvSpPr>
          <p:nvPr/>
        </p:nvSpPr>
        <p:spPr bwMode="auto">
          <a:xfrm>
            <a:off x="296863" y="3429000"/>
            <a:ext cx="8470900" cy="158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6388" name="Line 4"/>
          <p:cNvSpPr>
            <a:spLocks noChangeShapeType="1"/>
          </p:cNvSpPr>
          <p:nvPr/>
        </p:nvSpPr>
        <p:spPr bwMode="auto">
          <a:xfrm flipV="1">
            <a:off x="4572000" y="139700"/>
            <a:ext cx="0" cy="65341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8128000" y="3429000"/>
            <a:ext cx="809625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sz="6000" b="1">
                <a:cs typeface="Arial" panose="020B0604020202020204" pitchFamily="34" charset="0"/>
              </a:rPr>
              <a:t>x</a:t>
            </a:r>
            <a:endParaRPr lang="ru-RU" sz="6000" b="1">
              <a:cs typeface="Arial" panose="020B0604020202020204" pitchFamily="34" charset="0"/>
            </a:endParaRPr>
          </a:p>
        </p:txBody>
      </p:sp>
      <p:sp>
        <p:nvSpPr>
          <p:cNvPr id="16390" name="Line 6"/>
          <p:cNvSpPr>
            <a:spLocks noChangeShapeType="1"/>
          </p:cNvSpPr>
          <p:nvPr/>
        </p:nvSpPr>
        <p:spPr bwMode="auto">
          <a:xfrm>
            <a:off x="5157788" y="34290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6391" name="Line 7"/>
          <p:cNvSpPr>
            <a:spLocks noChangeShapeType="1"/>
          </p:cNvSpPr>
          <p:nvPr/>
        </p:nvSpPr>
        <p:spPr bwMode="auto">
          <a:xfrm>
            <a:off x="244475" y="3048000"/>
            <a:ext cx="8640763" cy="1587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6392" name="Line 8"/>
          <p:cNvSpPr>
            <a:spLocks noChangeShapeType="1"/>
          </p:cNvSpPr>
          <p:nvPr/>
        </p:nvSpPr>
        <p:spPr bwMode="auto">
          <a:xfrm>
            <a:off x="244475" y="2697163"/>
            <a:ext cx="86868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6393" name="Line 9"/>
          <p:cNvSpPr>
            <a:spLocks noChangeShapeType="1"/>
          </p:cNvSpPr>
          <p:nvPr/>
        </p:nvSpPr>
        <p:spPr bwMode="auto">
          <a:xfrm>
            <a:off x="258763" y="2332038"/>
            <a:ext cx="8640762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6394" name="Line 10"/>
          <p:cNvSpPr>
            <a:spLocks noChangeShapeType="1"/>
          </p:cNvSpPr>
          <p:nvPr/>
        </p:nvSpPr>
        <p:spPr bwMode="auto">
          <a:xfrm>
            <a:off x="228600" y="1981200"/>
            <a:ext cx="864076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6395" name="Line 11"/>
          <p:cNvSpPr>
            <a:spLocks noChangeShapeType="1"/>
          </p:cNvSpPr>
          <p:nvPr/>
        </p:nvSpPr>
        <p:spPr bwMode="auto">
          <a:xfrm>
            <a:off x="244475" y="1616075"/>
            <a:ext cx="867092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6396" name="Line 12"/>
          <p:cNvSpPr>
            <a:spLocks noChangeShapeType="1"/>
          </p:cNvSpPr>
          <p:nvPr/>
        </p:nvSpPr>
        <p:spPr bwMode="auto">
          <a:xfrm>
            <a:off x="228600" y="1249363"/>
            <a:ext cx="870267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6397" name="Line 13"/>
          <p:cNvSpPr>
            <a:spLocks noChangeShapeType="1"/>
          </p:cNvSpPr>
          <p:nvPr/>
        </p:nvSpPr>
        <p:spPr bwMode="auto">
          <a:xfrm>
            <a:off x="228600" y="884238"/>
            <a:ext cx="864076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6398" name="Line 14"/>
          <p:cNvSpPr>
            <a:spLocks noChangeShapeType="1"/>
          </p:cNvSpPr>
          <p:nvPr/>
        </p:nvSpPr>
        <p:spPr bwMode="auto">
          <a:xfrm>
            <a:off x="244475" y="533400"/>
            <a:ext cx="867092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6399" name="Line 15"/>
          <p:cNvSpPr>
            <a:spLocks noChangeShapeType="1"/>
          </p:cNvSpPr>
          <p:nvPr/>
        </p:nvSpPr>
        <p:spPr bwMode="auto">
          <a:xfrm>
            <a:off x="244475" y="198438"/>
            <a:ext cx="8670925" cy="30162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6400" name="Line 16"/>
          <p:cNvSpPr>
            <a:spLocks noChangeShapeType="1"/>
          </p:cNvSpPr>
          <p:nvPr/>
        </p:nvSpPr>
        <p:spPr bwMode="auto">
          <a:xfrm>
            <a:off x="198438" y="3779838"/>
            <a:ext cx="8686800" cy="14287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6401" name="Line 17"/>
          <p:cNvSpPr>
            <a:spLocks noChangeShapeType="1"/>
          </p:cNvSpPr>
          <p:nvPr/>
        </p:nvSpPr>
        <p:spPr bwMode="auto">
          <a:xfrm>
            <a:off x="228600" y="4130675"/>
            <a:ext cx="864076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6402" name="Line 18"/>
          <p:cNvSpPr>
            <a:spLocks noChangeShapeType="1"/>
          </p:cNvSpPr>
          <p:nvPr/>
        </p:nvSpPr>
        <p:spPr bwMode="auto">
          <a:xfrm flipV="1">
            <a:off x="212725" y="4495800"/>
            <a:ext cx="8656638" cy="1587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6403" name="Line 19"/>
          <p:cNvSpPr>
            <a:spLocks noChangeShapeType="1"/>
          </p:cNvSpPr>
          <p:nvPr/>
        </p:nvSpPr>
        <p:spPr bwMode="auto">
          <a:xfrm>
            <a:off x="0" y="4860925"/>
            <a:ext cx="889952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6404" name="Line 20"/>
          <p:cNvSpPr>
            <a:spLocks noChangeShapeType="1"/>
          </p:cNvSpPr>
          <p:nvPr/>
        </p:nvSpPr>
        <p:spPr bwMode="auto">
          <a:xfrm>
            <a:off x="212725" y="5211763"/>
            <a:ext cx="870267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6405" name="Line 21"/>
          <p:cNvSpPr>
            <a:spLocks noChangeShapeType="1"/>
          </p:cNvSpPr>
          <p:nvPr/>
        </p:nvSpPr>
        <p:spPr bwMode="auto">
          <a:xfrm>
            <a:off x="228600" y="5578475"/>
            <a:ext cx="8626475" cy="14288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6406" name="Line 22"/>
          <p:cNvSpPr>
            <a:spLocks noChangeShapeType="1"/>
          </p:cNvSpPr>
          <p:nvPr/>
        </p:nvSpPr>
        <p:spPr bwMode="auto">
          <a:xfrm>
            <a:off x="212725" y="5927725"/>
            <a:ext cx="867251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6407" name="Line 23"/>
          <p:cNvSpPr>
            <a:spLocks noChangeShapeType="1"/>
          </p:cNvSpPr>
          <p:nvPr/>
        </p:nvSpPr>
        <p:spPr bwMode="auto">
          <a:xfrm>
            <a:off x="228600" y="6294438"/>
            <a:ext cx="8518525" cy="14287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6408" name="Line 24"/>
          <p:cNvSpPr>
            <a:spLocks noChangeShapeType="1"/>
          </p:cNvSpPr>
          <p:nvPr/>
        </p:nvSpPr>
        <p:spPr bwMode="auto">
          <a:xfrm>
            <a:off x="212725" y="6659563"/>
            <a:ext cx="8656638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6409" name="Line 25"/>
          <p:cNvSpPr>
            <a:spLocks noChangeShapeType="1"/>
          </p:cNvSpPr>
          <p:nvPr/>
        </p:nvSpPr>
        <p:spPr bwMode="auto">
          <a:xfrm flipH="1">
            <a:off x="4906963" y="200025"/>
            <a:ext cx="15875" cy="643255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6410" name="Line 26"/>
          <p:cNvSpPr>
            <a:spLocks noChangeShapeType="1"/>
          </p:cNvSpPr>
          <p:nvPr/>
        </p:nvSpPr>
        <p:spPr bwMode="auto">
          <a:xfrm>
            <a:off x="5273675" y="198438"/>
            <a:ext cx="0" cy="646112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6411" name="Line 27"/>
          <p:cNvSpPr>
            <a:spLocks noChangeShapeType="1"/>
          </p:cNvSpPr>
          <p:nvPr/>
        </p:nvSpPr>
        <p:spPr bwMode="auto">
          <a:xfrm>
            <a:off x="5622925" y="228600"/>
            <a:ext cx="14288" cy="641667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6412" name="Line 28"/>
          <p:cNvSpPr>
            <a:spLocks noChangeShapeType="1"/>
          </p:cNvSpPr>
          <p:nvPr/>
        </p:nvSpPr>
        <p:spPr bwMode="auto">
          <a:xfrm>
            <a:off x="5989638" y="212725"/>
            <a:ext cx="0" cy="64008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6413" name="Line 29"/>
          <p:cNvSpPr>
            <a:spLocks noChangeShapeType="1"/>
          </p:cNvSpPr>
          <p:nvPr/>
        </p:nvSpPr>
        <p:spPr bwMode="auto">
          <a:xfrm>
            <a:off x="6340475" y="228600"/>
            <a:ext cx="15875" cy="641667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6414" name="Line 30"/>
          <p:cNvSpPr>
            <a:spLocks noChangeShapeType="1"/>
          </p:cNvSpPr>
          <p:nvPr/>
        </p:nvSpPr>
        <p:spPr bwMode="auto">
          <a:xfrm>
            <a:off x="6705600" y="198438"/>
            <a:ext cx="30163" cy="6430962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6415" name="Line 31"/>
          <p:cNvSpPr>
            <a:spLocks noChangeShapeType="1"/>
          </p:cNvSpPr>
          <p:nvPr/>
        </p:nvSpPr>
        <p:spPr bwMode="auto">
          <a:xfrm>
            <a:off x="7056438" y="212725"/>
            <a:ext cx="30162" cy="641667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6416" name="Line 32"/>
          <p:cNvSpPr>
            <a:spLocks noChangeShapeType="1"/>
          </p:cNvSpPr>
          <p:nvPr/>
        </p:nvSpPr>
        <p:spPr bwMode="auto">
          <a:xfrm>
            <a:off x="7437438" y="212725"/>
            <a:ext cx="0" cy="6446838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6417" name="Line 33"/>
          <p:cNvSpPr>
            <a:spLocks noChangeShapeType="1"/>
          </p:cNvSpPr>
          <p:nvPr/>
        </p:nvSpPr>
        <p:spPr bwMode="auto">
          <a:xfrm>
            <a:off x="7788275" y="212725"/>
            <a:ext cx="0" cy="64008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6418" name="Line 34"/>
          <p:cNvSpPr>
            <a:spLocks noChangeShapeType="1"/>
          </p:cNvSpPr>
          <p:nvPr/>
        </p:nvSpPr>
        <p:spPr bwMode="auto">
          <a:xfrm>
            <a:off x="8137525" y="212725"/>
            <a:ext cx="15875" cy="643255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6419" name="Line 35"/>
          <p:cNvSpPr>
            <a:spLocks noChangeShapeType="1"/>
          </p:cNvSpPr>
          <p:nvPr/>
        </p:nvSpPr>
        <p:spPr bwMode="auto">
          <a:xfrm>
            <a:off x="8474075" y="212725"/>
            <a:ext cx="14288" cy="6446838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6420" name="Line 36"/>
          <p:cNvSpPr>
            <a:spLocks noChangeShapeType="1"/>
          </p:cNvSpPr>
          <p:nvPr/>
        </p:nvSpPr>
        <p:spPr bwMode="auto">
          <a:xfrm>
            <a:off x="8793163" y="212725"/>
            <a:ext cx="30162" cy="643255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6421" name="Line 37"/>
          <p:cNvSpPr>
            <a:spLocks noChangeShapeType="1"/>
          </p:cNvSpPr>
          <p:nvPr/>
        </p:nvSpPr>
        <p:spPr bwMode="auto">
          <a:xfrm>
            <a:off x="4206875" y="198438"/>
            <a:ext cx="0" cy="646112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6422" name="Line 38"/>
          <p:cNvSpPr>
            <a:spLocks noChangeShapeType="1"/>
          </p:cNvSpPr>
          <p:nvPr/>
        </p:nvSpPr>
        <p:spPr bwMode="auto">
          <a:xfrm>
            <a:off x="3840163" y="204788"/>
            <a:ext cx="0" cy="6440487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6423" name="Line 39"/>
          <p:cNvSpPr>
            <a:spLocks noChangeShapeType="1"/>
          </p:cNvSpPr>
          <p:nvPr/>
        </p:nvSpPr>
        <p:spPr bwMode="auto">
          <a:xfrm>
            <a:off x="3444875" y="182563"/>
            <a:ext cx="30163" cy="64770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6424" name="Line 40"/>
          <p:cNvSpPr>
            <a:spLocks noChangeShapeType="1"/>
          </p:cNvSpPr>
          <p:nvPr/>
        </p:nvSpPr>
        <p:spPr bwMode="auto">
          <a:xfrm>
            <a:off x="3108325" y="182563"/>
            <a:ext cx="15875" cy="6446837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6425" name="Line 41"/>
          <p:cNvSpPr>
            <a:spLocks noChangeShapeType="1"/>
          </p:cNvSpPr>
          <p:nvPr/>
        </p:nvSpPr>
        <p:spPr bwMode="auto">
          <a:xfrm>
            <a:off x="2759075" y="182563"/>
            <a:ext cx="0" cy="6446837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6426" name="Line 42"/>
          <p:cNvSpPr>
            <a:spLocks noChangeShapeType="1"/>
          </p:cNvSpPr>
          <p:nvPr/>
        </p:nvSpPr>
        <p:spPr bwMode="auto">
          <a:xfrm>
            <a:off x="2379663" y="204788"/>
            <a:ext cx="12700" cy="647065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6427" name="Line 43"/>
          <p:cNvSpPr>
            <a:spLocks noChangeShapeType="1"/>
          </p:cNvSpPr>
          <p:nvPr/>
        </p:nvSpPr>
        <p:spPr bwMode="auto">
          <a:xfrm>
            <a:off x="2025650" y="198438"/>
            <a:ext cx="1588" cy="646112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6428" name="Line 44"/>
          <p:cNvSpPr>
            <a:spLocks noChangeShapeType="1"/>
          </p:cNvSpPr>
          <p:nvPr/>
        </p:nvSpPr>
        <p:spPr bwMode="auto">
          <a:xfrm flipH="1">
            <a:off x="1646238" y="182563"/>
            <a:ext cx="14287" cy="6430962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6429" name="Line 45"/>
          <p:cNvSpPr>
            <a:spLocks noChangeShapeType="1"/>
          </p:cNvSpPr>
          <p:nvPr/>
        </p:nvSpPr>
        <p:spPr bwMode="auto">
          <a:xfrm>
            <a:off x="1295400" y="182563"/>
            <a:ext cx="0" cy="6462712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6430" name="Line 46"/>
          <p:cNvSpPr>
            <a:spLocks noChangeShapeType="1"/>
          </p:cNvSpPr>
          <p:nvPr/>
        </p:nvSpPr>
        <p:spPr bwMode="auto">
          <a:xfrm>
            <a:off x="931863" y="204788"/>
            <a:ext cx="28575" cy="6440487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6431" name="Line 47"/>
          <p:cNvSpPr>
            <a:spLocks noChangeShapeType="1"/>
          </p:cNvSpPr>
          <p:nvPr/>
        </p:nvSpPr>
        <p:spPr bwMode="auto">
          <a:xfrm>
            <a:off x="579438" y="182563"/>
            <a:ext cx="14287" cy="64770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6432" name="Line 48"/>
          <p:cNvSpPr>
            <a:spLocks noChangeShapeType="1"/>
          </p:cNvSpPr>
          <p:nvPr/>
        </p:nvSpPr>
        <p:spPr bwMode="auto">
          <a:xfrm>
            <a:off x="242888" y="157163"/>
            <a:ext cx="1587" cy="65024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6433" name="Text Box 49"/>
          <p:cNvSpPr txBox="1">
            <a:spLocks noChangeArrowheads="1"/>
          </p:cNvSpPr>
          <p:nvPr/>
        </p:nvSpPr>
        <p:spPr bwMode="auto">
          <a:xfrm>
            <a:off x="2782888" y="3295650"/>
            <a:ext cx="3581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5400">
                <a:cs typeface="Arial" panose="020B0604020202020204" pitchFamily="34" charset="0"/>
              </a:rPr>
              <a:t>   -</a:t>
            </a:r>
            <a:r>
              <a:rPr lang="ru-RU" sz="4800" b="1">
                <a:cs typeface="Arial" panose="020B0604020202020204" pitchFamily="34" charset="0"/>
              </a:rPr>
              <a:t>1  0    1  2</a:t>
            </a:r>
          </a:p>
        </p:txBody>
      </p:sp>
      <p:sp>
        <p:nvSpPr>
          <p:cNvPr id="22578" name="Text Box 50"/>
          <p:cNvSpPr txBox="1">
            <a:spLocks noChangeArrowheads="1"/>
          </p:cNvSpPr>
          <p:nvPr/>
        </p:nvSpPr>
        <p:spPr bwMode="auto">
          <a:xfrm>
            <a:off x="5105399" y="990600"/>
            <a:ext cx="176212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ru-RU" sz="3200" b="1" i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у = х</a:t>
            </a:r>
            <a:r>
              <a:rPr lang="ru-RU" sz="3200" b="1" i="1" baseline="3000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-3</a:t>
            </a:r>
            <a:endParaRPr lang="ru-RU" sz="3200" b="1" i="1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" name="Group 51"/>
          <p:cNvGrpSpPr>
            <a:grpSpLocks/>
          </p:cNvGrpSpPr>
          <p:nvPr/>
        </p:nvGrpSpPr>
        <p:grpSpPr bwMode="auto">
          <a:xfrm>
            <a:off x="177800" y="-165100"/>
            <a:ext cx="8585200" cy="7188200"/>
            <a:chOff x="112" y="-104"/>
            <a:chExt cx="5408" cy="4528"/>
          </a:xfrm>
        </p:grpSpPr>
        <p:grpSp>
          <p:nvGrpSpPr>
            <p:cNvPr id="16437" name="Group 52"/>
            <p:cNvGrpSpPr>
              <a:grpSpLocks/>
            </p:cNvGrpSpPr>
            <p:nvPr/>
          </p:nvGrpSpPr>
          <p:grpSpPr bwMode="auto">
            <a:xfrm>
              <a:off x="1440" y="-104"/>
              <a:ext cx="2880" cy="4528"/>
              <a:chOff x="1440" y="-104"/>
              <a:chExt cx="2880" cy="4528"/>
            </a:xfrm>
          </p:grpSpPr>
          <p:sp>
            <p:nvSpPr>
              <p:cNvPr id="16443" name="Freeform 53"/>
              <p:cNvSpPr>
                <a:spLocks/>
              </p:cNvSpPr>
              <p:nvPr/>
            </p:nvSpPr>
            <p:spPr bwMode="auto">
              <a:xfrm>
                <a:off x="3104" y="-104"/>
                <a:ext cx="1216" cy="2216"/>
              </a:xfrm>
              <a:custGeom>
                <a:avLst/>
                <a:gdLst>
                  <a:gd name="T0" fmla="*/ 1216 w 1216"/>
                  <a:gd name="T1" fmla="*/ 2216 h 2216"/>
                  <a:gd name="T2" fmla="*/ 688 w 1216"/>
                  <a:gd name="T3" fmla="*/ 2160 h 2216"/>
                  <a:gd name="T4" fmla="*/ 368 w 1216"/>
                  <a:gd name="T5" fmla="*/ 2032 h 2216"/>
                  <a:gd name="T6" fmla="*/ 208 w 1216"/>
                  <a:gd name="T7" fmla="*/ 1784 h 2216"/>
                  <a:gd name="T8" fmla="*/ 112 w 1216"/>
                  <a:gd name="T9" fmla="*/ 1472 h 2216"/>
                  <a:gd name="T10" fmla="*/ 32 w 1216"/>
                  <a:gd name="T11" fmla="*/ 656 h 2216"/>
                  <a:gd name="T12" fmla="*/ 0 w 1216"/>
                  <a:gd name="T13" fmla="*/ 0 h 221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216"/>
                  <a:gd name="T22" fmla="*/ 0 h 2216"/>
                  <a:gd name="T23" fmla="*/ 1216 w 1216"/>
                  <a:gd name="T24" fmla="*/ 2216 h 221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216" h="2216">
                    <a:moveTo>
                      <a:pt x="1216" y="2216"/>
                    </a:moveTo>
                    <a:cubicBezTo>
                      <a:pt x="1128" y="2207"/>
                      <a:pt x="829" y="2191"/>
                      <a:pt x="688" y="2160"/>
                    </a:cubicBezTo>
                    <a:cubicBezTo>
                      <a:pt x="547" y="2129"/>
                      <a:pt x="448" y="2095"/>
                      <a:pt x="368" y="2032"/>
                    </a:cubicBezTo>
                    <a:cubicBezTo>
                      <a:pt x="288" y="1969"/>
                      <a:pt x="251" y="1877"/>
                      <a:pt x="208" y="1784"/>
                    </a:cubicBezTo>
                    <a:cubicBezTo>
                      <a:pt x="165" y="1691"/>
                      <a:pt x="141" y="1660"/>
                      <a:pt x="112" y="1472"/>
                    </a:cubicBezTo>
                    <a:cubicBezTo>
                      <a:pt x="83" y="1284"/>
                      <a:pt x="51" y="901"/>
                      <a:pt x="32" y="656"/>
                    </a:cubicBezTo>
                    <a:cubicBezTo>
                      <a:pt x="13" y="411"/>
                      <a:pt x="7" y="137"/>
                      <a:pt x="0" y="0"/>
                    </a:cubicBezTo>
                  </a:path>
                </a:pathLst>
              </a:custGeom>
              <a:noFill/>
              <a:ln w="57150" cmpd="sng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444" name="Freeform 54"/>
              <p:cNvSpPr>
                <a:spLocks/>
              </p:cNvSpPr>
              <p:nvPr/>
            </p:nvSpPr>
            <p:spPr bwMode="auto">
              <a:xfrm flipH="1" flipV="1">
                <a:off x="1440" y="2208"/>
                <a:ext cx="1216" cy="2216"/>
              </a:xfrm>
              <a:custGeom>
                <a:avLst/>
                <a:gdLst>
                  <a:gd name="T0" fmla="*/ 1216 w 1216"/>
                  <a:gd name="T1" fmla="*/ 2216 h 2216"/>
                  <a:gd name="T2" fmla="*/ 688 w 1216"/>
                  <a:gd name="T3" fmla="*/ 2160 h 2216"/>
                  <a:gd name="T4" fmla="*/ 368 w 1216"/>
                  <a:gd name="T5" fmla="*/ 2032 h 2216"/>
                  <a:gd name="T6" fmla="*/ 208 w 1216"/>
                  <a:gd name="T7" fmla="*/ 1784 h 2216"/>
                  <a:gd name="T8" fmla="*/ 112 w 1216"/>
                  <a:gd name="T9" fmla="*/ 1472 h 2216"/>
                  <a:gd name="T10" fmla="*/ 32 w 1216"/>
                  <a:gd name="T11" fmla="*/ 656 h 2216"/>
                  <a:gd name="T12" fmla="*/ 0 w 1216"/>
                  <a:gd name="T13" fmla="*/ 0 h 221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216"/>
                  <a:gd name="T22" fmla="*/ 0 h 2216"/>
                  <a:gd name="T23" fmla="*/ 1216 w 1216"/>
                  <a:gd name="T24" fmla="*/ 2216 h 221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216" h="2216">
                    <a:moveTo>
                      <a:pt x="1216" y="2216"/>
                    </a:moveTo>
                    <a:cubicBezTo>
                      <a:pt x="1128" y="2207"/>
                      <a:pt x="829" y="2191"/>
                      <a:pt x="688" y="2160"/>
                    </a:cubicBezTo>
                    <a:cubicBezTo>
                      <a:pt x="547" y="2129"/>
                      <a:pt x="448" y="2095"/>
                      <a:pt x="368" y="2032"/>
                    </a:cubicBezTo>
                    <a:cubicBezTo>
                      <a:pt x="288" y="1969"/>
                      <a:pt x="251" y="1877"/>
                      <a:pt x="208" y="1784"/>
                    </a:cubicBezTo>
                    <a:cubicBezTo>
                      <a:pt x="165" y="1691"/>
                      <a:pt x="141" y="1660"/>
                      <a:pt x="112" y="1472"/>
                    </a:cubicBezTo>
                    <a:cubicBezTo>
                      <a:pt x="83" y="1284"/>
                      <a:pt x="51" y="901"/>
                      <a:pt x="32" y="656"/>
                    </a:cubicBezTo>
                    <a:cubicBezTo>
                      <a:pt x="13" y="411"/>
                      <a:pt x="7" y="137"/>
                      <a:pt x="0" y="0"/>
                    </a:cubicBezTo>
                  </a:path>
                </a:pathLst>
              </a:custGeom>
              <a:noFill/>
              <a:ln w="57150" cmpd="sng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>
                  <a:ln w="38100">
                    <a:solidFill>
                      <a:schemeClr val="tx1"/>
                    </a:solidFill>
                  </a:ln>
                </a:endParaRPr>
              </a:p>
            </p:txBody>
          </p:sp>
        </p:grpSp>
        <p:grpSp>
          <p:nvGrpSpPr>
            <p:cNvPr id="16438" name="Group 55"/>
            <p:cNvGrpSpPr>
              <a:grpSpLocks/>
            </p:cNvGrpSpPr>
            <p:nvPr/>
          </p:nvGrpSpPr>
          <p:grpSpPr bwMode="auto">
            <a:xfrm>
              <a:off x="112" y="112"/>
              <a:ext cx="5408" cy="4064"/>
              <a:chOff x="112" y="112"/>
              <a:chExt cx="5408" cy="4064"/>
            </a:xfrm>
          </p:grpSpPr>
          <p:sp>
            <p:nvSpPr>
              <p:cNvPr id="16439" name="Oval 56"/>
              <p:cNvSpPr>
                <a:spLocks noChangeArrowheads="1"/>
              </p:cNvSpPr>
              <p:nvPr/>
            </p:nvSpPr>
            <p:spPr bwMode="auto">
              <a:xfrm>
                <a:off x="2378" y="2565"/>
                <a:ext cx="95" cy="88"/>
              </a:xfrm>
              <a:prstGeom prst="ellipse">
                <a:avLst/>
              </a:prstGeom>
              <a:solidFill>
                <a:srgbClr val="FF0000"/>
              </a:solidFill>
              <a:ln w="9525" algn="ctr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ru-RU"/>
              </a:p>
            </p:txBody>
          </p:sp>
          <p:sp>
            <p:nvSpPr>
              <p:cNvPr id="16440" name="Oval 57"/>
              <p:cNvSpPr>
                <a:spLocks noChangeArrowheads="1"/>
              </p:cNvSpPr>
              <p:nvPr/>
            </p:nvSpPr>
            <p:spPr bwMode="auto">
              <a:xfrm>
                <a:off x="3274" y="1657"/>
                <a:ext cx="88" cy="96"/>
              </a:xfrm>
              <a:prstGeom prst="ellipse">
                <a:avLst/>
              </a:prstGeom>
              <a:solidFill>
                <a:srgbClr val="FF0000"/>
              </a:solidFill>
              <a:ln w="9525" algn="ctr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ru-RU"/>
              </a:p>
            </p:txBody>
          </p:sp>
          <p:sp>
            <p:nvSpPr>
              <p:cNvPr id="16441" name="Freeform 58"/>
              <p:cNvSpPr>
                <a:spLocks/>
              </p:cNvSpPr>
              <p:nvPr/>
            </p:nvSpPr>
            <p:spPr bwMode="auto">
              <a:xfrm>
                <a:off x="112" y="2160"/>
                <a:ext cx="5408" cy="1"/>
              </a:xfrm>
              <a:custGeom>
                <a:avLst/>
                <a:gdLst>
                  <a:gd name="T0" fmla="*/ 5408 w 5408"/>
                  <a:gd name="T1" fmla="*/ 0 h 1"/>
                  <a:gd name="T2" fmla="*/ 0 w 5408"/>
                  <a:gd name="T3" fmla="*/ 0 h 1"/>
                  <a:gd name="T4" fmla="*/ 0 60000 65536"/>
                  <a:gd name="T5" fmla="*/ 0 60000 65536"/>
                  <a:gd name="T6" fmla="*/ 0 w 5408"/>
                  <a:gd name="T7" fmla="*/ 0 h 1"/>
                  <a:gd name="T8" fmla="*/ 5408 w 5408"/>
                  <a:gd name="T9" fmla="*/ 1 h 1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5408" h="1">
                    <a:moveTo>
                      <a:pt x="5408" y="0"/>
                    </a:moveTo>
                    <a:lnTo>
                      <a:pt x="0" y="0"/>
                    </a:lnTo>
                  </a:path>
                </a:pathLst>
              </a:custGeom>
              <a:noFill/>
              <a:ln w="38100" cap="flat" cmpd="sng">
                <a:solidFill>
                  <a:srgbClr val="0000FF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442" name="Freeform 59"/>
              <p:cNvSpPr>
                <a:spLocks/>
              </p:cNvSpPr>
              <p:nvPr/>
            </p:nvSpPr>
            <p:spPr bwMode="auto">
              <a:xfrm>
                <a:off x="2880" y="112"/>
                <a:ext cx="1" cy="4064"/>
              </a:xfrm>
              <a:custGeom>
                <a:avLst/>
                <a:gdLst>
                  <a:gd name="T0" fmla="*/ 0 w 1"/>
                  <a:gd name="T1" fmla="*/ 0 h 4064"/>
                  <a:gd name="T2" fmla="*/ 0 w 1"/>
                  <a:gd name="T3" fmla="*/ 4064 h 4064"/>
                  <a:gd name="T4" fmla="*/ 0 60000 65536"/>
                  <a:gd name="T5" fmla="*/ 0 60000 65536"/>
                  <a:gd name="T6" fmla="*/ 0 w 1"/>
                  <a:gd name="T7" fmla="*/ 0 h 4064"/>
                  <a:gd name="T8" fmla="*/ 1 w 1"/>
                  <a:gd name="T9" fmla="*/ 4064 h 4064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" h="4064">
                    <a:moveTo>
                      <a:pt x="0" y="0"/>
                    </a:moveTo>
                    <a:lnTo>
                      <a:pt x="0" y="4064"/>
                    </a:lnTo>
                  </a:path>
                </a:pathLst>
              </a:custGeom>
              <a:noFill/>
              <a:ln w="38100" cap="flat" cmpd="sng">
                <a:solidFill>
                  <a:srgbClr val="0000FF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22588" name="Text Box 60"/>
          <p:cNvSpPr txBox="1">
            <a:spLocks noChangeArrowheads="1"/>
          </p:cNvSpPr>
          <p:nvPr/>
        </p:nvSpPr>
        <p:spPr bwMode="auto">
          <a:xfrm>
            <a:off x="6211887" y="208176"/>
            <a:ext cx="279717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ru-RU" sz="32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у = (х-2)</a:t>
            </a:r>
            <a:r>
              <a:rPr lang="ru-RU" sz="3200" b="1" i="1" baseline="30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– 3</a:t>
            </a:r>
            <a:r>
              <a:rPr lang="ru-RU" sz="32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– 1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2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0 L 0.15833 0 " pathEditMode="relative" ptsTypes="AA">
                                      <p:cBhvr>
                                        <p:cTn id="1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5833 0 L 0.15833 0.1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5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6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2000"/>
                                        <p:tgtEl>
                                          <p:spTgt spid="225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78" grpId="0"/>
      <p:bldP spid="2258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9109403" cy="6875702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6042363" y="894525"/>
            <a:ext cx="1430200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600" b="1" i="1" cap="none" spc="0" dirty="0" smtClean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Д/З</a:t>
            </a:r>
            <a:endParaRPr lang="ru-RU" sz="6600" b="1" i="1" cap="none" spc="0" dirty="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  <a:effectLst>
                <a:glow rad="101600">
                  <a:schemeClr val="accent4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48663" y="2084621"/>
            <a:ext cx="2287806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13.4(б), </a:t>
            </a:r>
          </a:p>
          <a:p>
            <a:r>
              <a:rPr lang="ru-RU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13.7, </a:t>
            </a:r>
          </a:p>
          <a:p>
            <a:r>
              <a:rPr lang="ru-RU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13.10</a:t>
            </a:r>
            <a:endParaRPr lang="ru-RU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00904" y="894525"/>
            <a:ext cx="3088153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000" b="1" i="1" cap="none" spc="0" dirty="0" smtClean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классе</a:t>
            </a:r>
            <a:endParaRPr lang="ru-RU" sz="6000" b="1" i="1" cap="none" spc="0" dirty="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  <a:effectLst>
                <a:glow rad="101600">
                  <a:schemeClr val="accent4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85133" y="2130787"/>
            <a:ext cx="2590774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13.4(</a:t>
            </a:r>
            <a:r>
              <a:rPr lang="ru-RU" sz="4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в,г</a:t>
            </a:r>
            <a:r>
              <a:rPr lang="ru-RU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),</a:t>
            </a:r>
            <a:endParaRPr lang="ru-RU" sz="4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13.8, </a:t>
            </a:r>
          </a:p>
          <a:p>
            <a:r>
              <a:rPr lang="ru-RU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13.11</a:t>
            </a:r>
            <a:endParaRPr lang="ru-RU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3342556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39552" y="404664"/>
            <a:ext cx="3571812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0"/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3000" endA="300" endPos="35500" dir="5400000" sy="-90000" algn="bl" rotWithShape="0"/>
                </a:effectLst>
                <a:latin typeface="Segoe Print" panose="02000600000000000000" pitchFamily="2" charset="0"/>
              </a:rPr>
              <a:t>Определение</a:t>
            </a:r>
            <a:endParaRPr lang="ru-RU" sz="4000" b="1" cap="none" spc="0" dirty="0">
              <a:ln w="0"/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3000" endA="300" endPos="35500" dir="5400000" sy="-90000" algn="bl" rotWithShape="0"/>
              </a:effectLst>
              <a:latin typeface="Segoe Print" panose="02000600000000000000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539552" y="1336700"/>
                <a:ext cx="8280920" cy="23083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3600" b="1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Функция вида </a:t>
                </a:r>
                <a14:m>
                  <m:oMath xmlns:m="http://schemas.openxmlformats.org/officeDocument/2006/math">
                    <m:r>
                      <a:rPr lang="en-US" sz="3600" b="1" i="1" cap="none" spc="0" smtClean="0">
                        <a:ln/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𝒚</m:t>
                    </m:r>
                    <m:r>
                      <a:rPr lang="en-US" sz="3600" b="1" i="1" cap="none" spc="0" smtClean="0">
                        <a:ln/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3600" b="1" i="1" cap="none" spc="0" smtClean="0">
                            <a:ln/>
                            <a:solidFill>
                              <a:srgbClr val="C0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600" b="1" i="1" cap="none" spc="0" smtClean="0">
                            <a:ln/>
                            <a:solidFill>
                              <a:srgbClr val="C0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ru-RU" sz="3600" b="1" i="1" cap="none" spc="0" smtClean="0">
                            <a:ln/>
                            <a:solidFill>
                              <a:srgbClr val="C0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3600" b="1" i="1" cap="none" spc="0" smtClean="0">
                            <a:ln/>
                            <a:solidFill>
                              <a:srgbClr val="C0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𝒏</m:t>
                        </m:r>
                      </m:sup>
                    </m:sSup>
                  </m:oMath>
                </a14:m>
                <a:r>
                  <a:rPr lang="ru-RU" sz="3600" b="1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, где </a:t>
                </a:r>
                <a:r>
                  <a:rPr lang="en-US" sz="3600" b="1" i="1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n</a:t>
                </a:r>
                <a:r>
                  <a:rPr lang="ru-RU" sz="3600" b="1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– натуральное число, называется </a:t>
                </a:r>
                <a:r>
                  <a:rPr lang="ru-RU" sz="3600" b="1" i="1" dirty="0" smtClean="0">
                    <a:solidFill>
                      <a:srgbClr val="C0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степенной функцией с отрицательным целым  показателем.</a:t>
                </a:r>
                <a:endParaRPr lang="ru-RU" sz="3600" b="1" i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1336700"/>
                <a:ext cx="8280920" cy="2308324"/>
              </a:xfrm>
              <a:prstGeom prst="rect">
                <a:avLst/>
              </a:prstGeom>
              <a:blipFill rotWithShape="0">
                <a:blip r:embed="rId2"/>
                <a:stretch>
                  <a:fillRect l="-663" t="-4485" r="-1031" b="-1055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" name="Рисунок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4005064"/>
            <a:ext cx="4032448" cy="3012351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1259632" y="4239159"/>
                <a:ext cx="2405659" cy="127208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4400" b="1" i="1" smtClean="0">
                              <a:solidFill>
                                <a:srgbClr val="00206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400" b="1" i="1" smtClean="0">
                              <a:solidFill>
                                <a:srgbClr val="00206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sz="4400" b="1" i="1" smtClean="0">
                              <a:solidFill>
                                <a:srgbClr val="00206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4400" b="1" i="1" smtClean="0">
                              <a:solidFill>
                                <a:srgbClr val="00206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𝒏</m:t>
                          </m:r>
                        </m:sup>
                      </m:sSup>
                      <m:r>
                        <a:rPr lang="en-US" sz="4400" b="1" i="1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4400" b="1" i="1" smtClean="0">
                              <a:solidFill>
                                <a:srgbClr val="00206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400" b="1" i="1" smtClean="0">
                              <a:solidFill>
                                <a:srgbClr val="00206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sSup>
                            <m:sSupPr>
                              <m:ctrlPr>
                                <a:rPr lang="en-US" sz="4400" b="1" i="1" smtClean="0">
                                  <a:solidFill>
                                    <a:srgbClr val="002060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4400" b="1" i="1" smtClean="0">
                                  <a:solidFill>
                                    <a:srgbClr val="002060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en-US" sz="4400" b="1" i="1" smtClean="0">
                                  <a:solidFill>
                                    <a:srgbClr val="002060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𝒏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ru-RU" sz="4400" b="1" dirty="0"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59632" y="4239159"/>
                <a:ext cx="2405659" cy="1272080"/>
              </a:xfrm>
              <a:prstGeom prst="rect">
                <a:avLst/>
              </a:prstGeom>
              <a:blipFill rotWithShape="0">
                <a:blip r:embed="rId4"/>
                <a:stretch>
                  <a:fillRect b="-622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94677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Freeform 6"/>
          <p:cNvSpPr>
            <a:spLocks/>
          </p:cNvSpPr>
          <p:nvPr/>
        </p:nvSpPr>
        <p:spPr bwMode="auto">
          <a:xfrm>
            <a:off x="171450" y="1155700"/>
            <a:ext cx="3175" cy="5035550"/>
          </a:xfrm>
          <a:custGeom>
            <a:avLst/>
            <a:gdLst>
              <a:gd name="T0" fmla="*/ 0 w 2"/>
              <a:gd name="T1" fmla="*/ 0 h 3172"/>
              <a:gd name="T2" fmla="*/ 3175 w 2"/>
              <a:gd name="T3" fmla="*/ 5035550 h 3172"/>
              <a:gd name="T4" fmla="*/ 0 60000 65536"/>
              <a:gd name="T5" fmla="*/ 0 60000 65536"/>
              <a:gd name="T6" fmla="*/ 0 w 2"/>
              <a:gd name="T7" fmla="*/ 0 h 3172"/>
              <a:gd name="T8" fmla="*/ 2 w 2"/>
              <a:gd name="T9" fmla="*/ 3172 h 317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" h="3172">
                <a:moveTo>
                  <a:pt x="0" y="0"/>
                </a:moveTo>
                <a:lnTo>
                  <a:pt x="2" y="3172"/>
                </a:lnTo>
              </a:path>
            </a:pathLst>
          </a:custGeom>
          <a:noFill/>
          <a:ln w="12700" cap="flat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21" name="Freeform 7"/>
          <p:cNvSpPr>
            <a:spLocks/>
          </p:cNvSpPr>
          <p:nvPr/>
        </p:nvSpPr>
        <p:spPr bwMode="auto">
          <a:xfrm>
            <a:off x="247650" y="3114675"/>
            <a:ext cx="4857750" cy="3175"/>
          </a:xfrm>
          <a:custGeom>
            <a:avLst/>
            <a:gdLst>
              <a:gd name="T0" fmla="*/ 0 w 3060"/>
              <a:gd name="T1" fmla="*/ 0 h 2"/>
              <a:gd name="T2" fmla="*/ 4857750 w 3060"/>
              <a:gd name="T3" fmla="*/ 3175 h 2"/>
              <a:gd name="T4" fmla="*/ 0 60000 65536"/>
              <a:gd name="T5" fmla="*/ 0 60000 65536"/>
              <a:gd name="T6" fmla="*/ 0 w 3060"/>
              <a:gd name="T7" fmla="*/ 0 h 2"/>
              <a:gd name="T8" fmla="*/ 3060 w 3060"/>
              <a:gd name="T9" fmla="*/ 2 h 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060" h="2">
                <a:moveTo>
                  <a:pt x="0" y="0"/>
                </a:moveTo>
                <a:lnTo>
                  <a:pt x="3060" y="2"/>
                </a:lnTo>
              </a:path>
            </a:pathLst>
          </a:custGeom>
          <a:noFill/>
          <a:ln w="12700" cap="flat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22" name="Freeform 8"/>
          <p:cNvSpPr>
            <a:spLocks/>
          </p:cNvSpPr>
          <p:nvPr/>
        </p:nvSpPr>
        <p:spPr bwMode="auto">
          <a:xfrm>
            <a:off x="190500" y="6094413"/>
            <a:ext cx="4902200" cy="1587"/>
          </a:xfrm>
          <a:custGeom>
            <a:avLst/>
            <a:gdLst>
              <a:gd name="T0" fmla="*/ 0 w 3088"/>
              <a:gd name="T1" fmla="*/ 0 h 1"/>
              <a:gd name="T2" fmla="*/ 4902200 w 3088"/>
              <a:gd name="T3" fmla="*/ 0 h 1"/>
              <a:gd name="T4" fmla="*/ 0 60000 65536"/>
              <a:gd name="T5" fmla="*/ 0 60000 65536"/>
              <a:gd name="T6" fmla="*/ 0 w 3088"/>
              <a:gd name="T7" fmla="*/ 0 h 1"/>
              <a:gd name="T8" fmla="*/ 3088 w 3088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088" h="1">
                <a:moveTo>
                  <a:pt x="0" y="0"/>
                </a:moveTo>
                <a:lnTo>
                  <a:pt x="3088" y="0"/>
                </a:lnTo>
              </a:path>
            </a:pathLst>
          </a:custGeom>
          <a:noFill/>
          <a:ln w="12700" cap="flat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23" name="Freeform 9"/>
          <p:cNvSpPr>
            <a:spLocks/>
          </p:cNvSpPr>
          <p:nvPr/>
        </p:nvSpPr>
        <p:spPr bwMode="auto">
          <a:xfrm>
            <a:off x="174625" y="5788025"/>
            <a:ext cx="4911725" cy="3175"/>
          </a:xfrm>
          <a:custGeom>
            <a:avLst/>
            <a:gdLst>
              <a:gd name="T0" fmla="*/ 0 w 3094"/>
              <a:gd name="T1" fmla="*/ 3175 h 2"/>
              <a:gd name="T2" fmla="*/ 4911725 w 3094"/>
              <a:gd name="T3" fmla="*/ 0 h 2"/>
              <a:gd name="T4" fmla="*/ 0 60000 65536"/>
              <a:gd name="T5" fmla="*/ 0 60000 65536"/>
              <a:gd name="T6" fmla="*/ 0 w 3094"/>
              <a:gd name="T7" fmla="*/ 0 h 2"/>
              <a:gd name="T8" fmla="*/ 3094 w 3094"/>
              <a:gd name="T9" fmla="*/ 2 h 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094" h="2">
                <a:moveTo>
                  <a:pt x="0" y="2"/>
                </a:moveTo>
                <a:lnTo>
                  <a:pt x="3094" y="0"/>
                </a:lnTo>
              </a:path>
            </a:pathLst>
          </a:custGeom>
          <a:noFill/>
          <a:ln w="12700" cap="flat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24" name="Line 10"/>
          <p:cNvSpPr>
            <a:spLocks noChangeShapeType="1"/>
          </p:cNvSpPr>
          <p:nvPr/>
        </p:nvSpPr>
        <p:spPr bwMode="auto">
          <a:xfrm>
            <a:off x="174625" y="5486400"/>
            <a:ext cx="4968875" cy="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25" name="Freeform 11"/>
          <p:cNvSpPr>
            <a:spLocks/>
          </p:cNvSpPr>
          <p:nvPr/>
        </p:nvSpPr>
        <p:spPr bwMode="auto">
          <a:xfrm>
            <a:off x="177800" y="5180013"/>
            <a:ext cx="4914900" cy="1587"/>
          </a:xfrm>
          <a:custGeom>
            <a:avLst/>
            <a:gdLst>
              <a:gd name="T0" fmla="*/ 0 w 3096"/>
              <a:gd name="T1" fmla="*/ 0 h 1"/>
              <a:gd name="T2" fmla="*/ 4914900 w 3096"/>
              <a:gd name="T3" fmla="*/ 0 h 1"/>
              <a:gd name="T4" fmla="*/ 0 60000 65536"/>
              <a:gd name="T5" fmla="*/ 0 60000 65536"/>
              <a:gd name="T6" fmla="*/ 0 w 3096"/>
              <a:gd name="T7" fmla="*/ 0 h 1"/>
              <a:gd name="T8" fmla="*/ 3096 w 3096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096" h="1">
                <a:moveTo>
                  <a:pt x="0" y="0"/>
                </a:moveTo>
                <a:lnTo>
                  <a:pt x="3096" y="0"/>
                </a:lnTo>
              </a:path>
            </a:pathLst>
          </a:custGeom>
          <a:noFill/>
          <a:ln w="12700" cap="flat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26" name="Freeform 12"/>
          <p:cNvSpPr>
            <a:spLocks/>
          </p:cNvSpPr>
          <p:nvPr/>
        </p:nvSpPr>
        <p:spPr bwMode="auto">
          <a:xfrm>
            <a:off x="171450" y="4875213"/>
            <a:ext cx="4908550" cy="1587"/>
          </a:xfrm>
          <a:custGeom>
            <a:avLst/>
            <a:gdLst>
              <a:gd name="T0" fmla="*/ 0 w 3092"/>
              <a:gd name="T1" fmla="*/ 0 h 1"/>
              <a:gd name="T2" fmla="*/ 4908550 w 3092"/>
              <a:gd name="T3" fmla="*/ 0 h 1"/>
              <a:gd name="T4" fmla="*/ 0 60000 65536"/>
              <a:gd name="T5" fmla="*/ 0 60000 65536"/>
              <a:gd name="T6" fmla="*/ 0 w 3092"/>
              <a:gd name="T7" fmla="*/ 0 h 1"/>
              <a:gd name="T8" fmla="*/ 3092 w 3092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092" h="1">
                <a:moveTo>
                  <a:pt x="0" y="0"/>
                </a:moveTo>
                <a:lnTo>
                  <a:pt x="3092" y="0"/>
                </a:lnTo>
              </a:path>
            </a:pathLst>
          </a:custGeom>
          <a:noFill/>
          <a:ln w="12700" cap="flat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27" name="Freeform 13"/>
          <p:cNvSpPr>
            <a:spLocks/>
          </p:cNvSpPr>
          <p:nvPr/>
        </p:nvSpPr>
        <p:spPr bwMode="auto">
          <a:xfrm>
            <a:off x="165100" y="4565650"/>
            <a:ext cx="4921250" cy="6350"/>
          </a:xfrm>
          <a:custGeom>
            <a:avLst/>
            <a:gdLst>
              <a:gd name="T0" fmla="*/ 0 w 3100"/>
              <a:gd name="T1" fmla="*/ 6350 h 4"/>
              <a:gd name="T2" fmla="*/ 4921250 w 3100"/>
              <a:gd name="T3" fmla="*/ 0 h 4"/>
              <a:gd name="T4" fmla="*/ 0 60000 65536"/>
              <a:gd name="T5" fmla="*/ 0 60000 65536"/>
              <a:gd name="T6" fmla="*/ 0 w 3100"/>
              <a:gd name="T7" fmla="*/ 0 h 4"/>
              <a:gd name="T8" fmla="*/ 3100 w 3100"/>
              <a:gd name="T9" fmla="*/ 4 h 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100" h="4">
                <a:moveTo>
                  <a:pt x="0" y="4"/>
                </a:moveTo>
                <a:lnTo>
                  <a:pt x="3100" y="0"/>
                </a:lnTo>
              </a:path>
            </a:pathLst>
          </a:custGeom>
          <a:noFill/>
          <a:ln w="12700" cap="flat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28" name="Freeform 14"/>
          <p:cNvSpPr>
            <a:spLocks/>
          </p:cNvSpPr>
          <p:nvPr/>
        </p:nvSpPr>
        <p:spPr bwMode="auto">
          <a:xfrm>
            <a:off x="165100" y="4267200"/>
            <a:ext cx="4933950" cy="12700"/>
          </a:xfrm>
          <a:custGeom>
            <a:avLst/>
            <a:gdLst>
              <a:gd name="T0" fmla="*/ 0 w 3108"/>
              <a:gd name="T1" fmla="*/ 12700 h 8"/>
              <a:gd name="T2" fmla="*/ 4933950 w 3108"/>
              <a:gd name="T3" fmla="*/ 0 h 8"/>
              <a:gd name="T4" fmla="*/ 0 60000 65536"/>
              <a:gd name="T5" fmla="*/ 0 60000 65536"/>
              <a:gd name="T6" fmla="*/ 0 w 3108"/>
              <a:gd name="T7" fmla="*/ 0 h 8"/>
              <a:gd name="T8" fmla="*/ 3108 w 3108"/>
              <a:gd name="T9" fmla="*/ 8 h 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108" h="8">
                <a:moveTo>
                  <a:pt x="0" y="8"/>
                </a:moveTo>
                <a:lnTo>
                  <a:pt x="3108" y="0"/>
                </a:lnTo>
              </a:path>
            </a:pathLst>
          </a:custGeom>
          <a:noFill/>
          <a:ln w="12700" cap="flat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29" name="Freeform 15"/>
          <p:cNvSpPr>
            <a:spLocks/>
          </p:cNvSpPr>
          <p:nvPr/>
        </p:nvSpPr>
        <p:spPr bwMode="auto">
          <a:xfrm>
            <a:off x="139700" y="4000500"/>
            <a:ext cx="5003800" cy="1588"/>
          </a:xfrm>
          <a:custGeom>
            <a:avLst/>
            <a:gdLst>
              <a:gd name="T0" fmla="*/ 0 w 3152"/>
              <a:gd name="T1" fmla="*/ 0 h 1"/>
              <a:gd name="T2" fmla="*/ 5003800 w 3152"/>
              <a:gd name="T3" fmla="*/ 0 h 1"/>
              <a:gd name="T4" fmla="*/ 0 60000 65536"/>
              <a:gd name="T5" fmla="*/ 0 60000 65536"/>
              <a:gd name="T6" fmla="*/ 0 w 3152"/>
              <a:gd name="T7" fmla="*/ 0 h 1"/>
              <a:gd name="T8" fmla="*/ 3152 w 3152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152" h="1">
                <a:moveTo>
                  <a:pt x="0" y="0"/>
                </a:moveTo>
                <a:lnTo>
                  <a:pt x="3152" y="0"/>
                </a:lnTo>
              </a:path>
            </a:pathLst>
          </a:custGeom>
          <a:noFill/>
          <a:ln w="12700" cap="flat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30" name="Freeform 16"/>
          <p:cNvSpPr>
            <a:spLocks/>
          </p:cNvSpPr>
          <p:nvPr/>
        </p:nvSpPr>
        <p:spPr bwMode="auto">
          <a:xfrm>
            <a:off x="247650" y="3397250"/>
            <a:ext cx="4845050" cy="6350"/>
          </a:xfrm>
          <a:custGeom>
            <a:avLst/>
            <a:gdLst>
              <a:gd name="T0" fmla="*/ 0 w 3052"/>
              <a:gd name="T1" fmla="*/ 6350 h 4"/>
              <a:gd name="T2" fmla="*/ 4845050 w 3052"/>
              <a:gd name="T3" fmla="*/ 0 h 4"/>
              <a:gd name="T4" fmla="*/ 0 60000 65536"/>
              <a:gd name="T5" fmla="*/ 0 60000 65536"/>
              <a:gd name="T6" fmla="*/ 0 w 3052"/>
              <a:gd name="T7" fmla="*/ 0 h 4"/>
              <a:gd name="T8" fmla="*/ 3052 w 3052"/>
              <a:gd name="T9" fmla="*/ 4 h 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052" h="4">
                <a:moveTo>
                  <a:pt x="0" y="4"/>
                </a:moveTo>
                <a:lnTo>
                  <a:pt x="3052" y="0"/>
                </a:lnTo>
              </a:path>
            </a:pathLst>
          </a:custGeom>
          <a:noFill/>
          <a:ln w="12700" cap="flat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31" name="Freeform 17"/>
          <p:cNvSpPr>
            <a:spLocks/>
          </p:cNvSpPr>
          <p:nvPr/>
        </p:nvSpPr>
        <p:spPr bwMode="auto">
          <a:xfrm>
            <a:off x="177800" y="2838450"/>
            <a:ext cx="4921250" cy="1588"/>
          </a:xfrm>
          <a:custGeom>
            <a:avLst/>
            <a:gdLst>
              <a:gd name="T0" fmla="*/ 0 w 3100"/>
              <a:gd name="T1" fmla="*/ 0 h 1"/>
              <a:gd name="T2" fmla="*/ 4921250 w 3100"/>
              <a:gd name="T3" fmla="*/ 0 h 1"/>
              <a:gd name="T4" fmla="*/ 0 60000 65536"/>
              <a:gd name="T5" fmla="*/ 0 60000 65536"/>
              <a:gd name="T6" fmla="*/ 0 w 3100"/>
              <a:gd name="T7" fmla="*/ 0 h 1"/>
              <a:gd name="T8" fmla="*/ 3100 w 3100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100" h="1">
                <a:moveTo>
                  <a:pt x="0" y="0"/>
                </a:moveTo>
                <a:lnTo>
                  <a:pt x="3100" y="0"/>
                </a:lnTo>
              </a:path>
            </a:pathLst>
          </a:custGeom>
          <a:noFill/>
          <a:ln w="12700" cap="flat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32" name="Freeform 18"/>
          <p:cNvSpPr>
            <a:spLocks/>
          </p:cNvSpPr>
          <p:nvPr/>
        </p:nvSpPr>
        <p:spPr bwMode="auto">
          <a:xfrm>
            <a:off x="158750" y="2559050"/>
            <a:ext cx="4940300" cy="6350"/>
          </a:xfrm>
          <a:custGeom>
            <a:avLst/>
            <a:gdLst>
              <a:gd name="T0" fmla="*/ 0 w 3112"/>
              <a:gd name="T1" fmla="*/ 6350 h 4"/>
              <a:gd name="T2" fmla="*/ 4940300 w 3112"/>
              <a:gd name="T3" fmla="*/ 0 h 4"/>
              <a:gd name="T4" fmla="*/ 0 60000 65536"/>
              <a:gd name="T5" fmla="*/ 0 60000 65536"/>
              <a:gd name="T6" fmla="*/ 0 w 3112"/>
              <a:gd name="T7" fmla="*/ 0 h 4"/>
              <a:gd name="T8" fmla="*/ 3112 w 3112"/>
              <a:gd name="T9" fmla="*/ 4 h 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112" h="4">
                <a:moveTo>
                  <a:pt x="0" y="4"/>
                </a:moveTo>
                <a:lnTo>
                  <a:pt x="3112" y="0"/>
                </a:lnTo>
              </a:path>
            </a:pathLst>
          </a:custGeom>
          <a:noFill/>
          <a:ln w="12700" cap="flat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33" name="Freeform 19"/>
          <p:cNvSpPr>
            <a:spLocks/>
          </p:cNvSpPr>
          <p:nvPr/>
        </p:nvSpPr>
        <p:spPr bwMode="auto">
          <a:xfrm>
            <a:off x="165100" y="2279650"/>
            <a:ext cx="4933950" cy="6350"/>
          </a:xfrm>
          <a:custGeom>
            <a:avLst/>
            <a:gdLst>
              <a:gd name="T0" fmla="*/ 0 w 3108"/>
              <a:gd name="T1" fmla="*/ 0 h 4"/>
              <a:gd name="T2" fmla="*/ 4933950 w 3108"/>
              <a:gd name="T3" fmla="*/ 6350 h 4"/>
              <a:gd name="T4" fmla="*/ 0 60000 65536"/>
              <a:gd name="T5" fmla="*/ 0 60000 65536"/>
              <a:gd name="T6" fmla="*/ 0 w 3108"/>
              <a:gd name="T7" fmla="*/ 0 h 4"/>
              <a:gd name="T8" fmla="*/ 3108 w 3108"/>
              <a:gd name="T9" fmla="*/ 4 h 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108" h="4">
                <a:moveTo>
                  <a:pt x="0" y="0"/>
                </a:moveTo>
                <a:lnTo>
                  <a:pt x="3108" y="4"/>
                </a:lnTo>
              </a:path>
            </a:pathLst>
          </a:custGeom>
          <a:noFill/>
          <a:ln w="12700" cap="flat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34" name="Freeform 20"/>
          <p:cNvSpPr>
            <a:spLocks/>
          </p:cNvSpPr>
          <p:nvPr/>
        </p:nvSpPr>
        <p:spPr bwMode="auto">
          <a:xfrm>
            <a:off x="158750" y="2006600"/>
            <a:ext cx="4940300" cy="6350"/>
          </a:xfrm>
          <a:custGeom>
            <a:avLst/>
            <a:gdLst>
              <a:gd name="T0" fmla="*/ 0 w 3112"/>
              <a:gd name="T1" fmla="*/ 6350 h 4"/>
              <a:gd name="T2" fmla="*/ 4940300 w 3112"/>
              <a:gd name="T3" fmla="*/ 0 h 4"/>
              <a:gd name="T4" fmla="*/ 0 60000 65536"/>
              <a:gd name="T5" fmla="*/ 0 60000 65536"/>
              <a:gd name="T6" fmla="*/ 0 w 3112"/>
              <a:gd name="T7" fmla="*/ 0 h 4"/>
              <a:gd name="T8" fmla="*/ 3112 w 3112"/>
              <a:gd name="T9" fmla="*/ 4 h 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112" h="4">
                <a:moveTo>
                  <a:pt x="0" y="4"/>
                </a:moveTo>
                <a:lnTo>
                  <a:pt x="3112" y="0"/>
                </a:lnTo>
              </a:path>
            </a:pathLst>
          </a:custGeom>
          <a:noFill/>
          <a:ln w="12700" cap="flat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35" name="Freeform 21"/>
          <p:cNvSpPr>
            <a:spLocks/>
          </p:cNvSpPr>
          <p:nvPr/>
        </p:nvSpPr>
        <p:spPr bwMode="auto">
          <a:xfrm>
            <a:off x="171450" y="1727200"/>
            <a:ext cx="4927600" cy="1588"/>
          </a:xfrm>
          <a:custGeom>
            <a:avLst/>
            <a:gdLst>
              <a:gd name="T0" fmla="*/ 0 w 3104"/>
              <a:gd name="T1" fmla="*/ 0 h 1"/>
              <a:gd name="T2" fmla="*/ 4927600 w 3104"/>
              <a:gd name="T3" fmla="*/ 0 h 1"/>
              <a:gd name="T4" fmla="*/ 0 60000 65536"/>
              <a:gd name="T5" fmla="*/ 0 60000 65536"/>
              <a:gd name="T6" fmla="*/ 0 w 3104"/>
              <a:gd name="T7" fmla="*/ 0 h 1"/>
              <a:gd name="T8" fmla="*/ 3104 w 3104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104" h="1">
                <a:moveTo>
                  <a:pt x="0" y="0"/>
                </a:moveTo>
                <a:lnTo>
                  <a:pt x="3104" y="0"/>
                </a:lnTo>
              </a:path>
            </a:pathLst>
          </a:custGeom>
          <a:noFill/>
          <a:ln w="12700" cap="flat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36" name="Freeform 22"/>
          <p:cNvSpPr>
            <a:spLocks/>
          </p:cNvSpPr>
          <p:nvPr/>
        </p:nvSpPr>
        <p:spPr bwMode="auto">
          <a:xfrm>
            <a:off x="184150" y="1447800"/>
            <a:ext cx="4908550" cy="12700"/>
          </a:xfrm>
          <a:custGeom>
            <a:avLst/>
            <a:gdLst>
              <a:gd name="T0" fmla="*/ 0 w 3092"/>
              <a:gd name="T1" fmla="*/ 12700 h 8"/>
              <a:gd name="T2" fmla="*/ 4908550 w 3092"/>
              <a:gd name="T3" fmla="*/ 0 h 8"/>
              <a:gd name="T4" fmla="*/ 0 60000 65536"/>
              <a:gd name="T5" fmla="*/ 0 60000 65536"/>
              <a:gd name="T6" fmla="*/ 0 w 3092"/>
              <a:gd name="T7" fmla="*/ 0 h 8"/>
              <a:gd name="T8" fmla="*/ 3092 w 3092"/>
              <a:gd name="T9" fmla="*/ 8 h 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092" h="8">
                <a:moveTo>
                  <a:pt x="0" y="8"/>
                </a:moveTo>
                <a:lnTo>
                  <a:pt x="3092" y="0"/>
                </a:lnTo>
              </a:path>
            </a:pathLst>
          </a:custGeom>
          <a:noFill/>
          <a:ln w="12700" cap="flat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37" name="Freeform 23"/>
          <p:cNvSpPr>
            <a:spLocks/>
          </p:cNvSpPr>
          <p:nvPr/>
        </p:nvSpPr>
        <p:spPr bwMode="auto">
          <a:xfrm>
            <a:off x="196850" y="1155700"/>
            <a:ext cx="4902200" cy="19050"/>
          </a:xfrm>
          <a:custGeom>
            <a:avLst/>
            <a:gdLst>
              <a:gd name="T0" fmla="*/ 0 w 3088"/>
              <a:gd name="T1" fmla="*/ 0 h 12"/>
              <a:gd name="T2" fmla="*/ 4902200 w 3088"/>
              <a:gd name="T3" fmla="*/ 19050 h 12"/>
              <a:gd name="T4" fmla="*/ 0 60000 65536"/>
              <a:gd name="T5" fmla="*/ 0 60000 65536"/>
              <a:gd name="T6" fmla="*/ 0 w 3088"/>
              <a:gd name="T7" fmla="*/ 0 h 12"/>
              <a:gd name="T8" fmla="*/ 3088 w 3088"/>
              <a:gd name="T9" fmla="*/ 12 h 1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088" h="12">
                <a:moveTo>
                  <a:pt x="0" y="0"/>
                </a:moveTo>
                <a:lnTo>
                  <a:pt x="3088" y="12"/>
                </a:lnTo>
              </a:path>
            </a:pathLst>
          </a:custGeom>
          <a:noFill/>
          <a:ln w="12700" cap="flat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38" name="Freeform 24"/>
          <p:cNvSpPr>
            <a:spLocks/>
          </p:cNvSpPr>
          <p:nvPr/>
        </p:nvSpPr>
        <p:spPr bwMode="auto">
          <a:xfrm>
            <a:off x="5099050" y="1181100"/>
            <a:ext cx="1588" cy="4978400"/>
          </a:xfrm>
          <a:custGeom>
            <a:avLst/>
            <a:gdLst>
              <a:gd name="T0" fmla="*/ 0 w 1"/>
              <a:gd name="T1" fmla="*/ 0 h 3136"/>
              <a:gd name="T2" fmla="*/ 0 w 1"/>
              <a:gd name="T3" fmla="*/ 4978400 h 3136"/>
              <a:gd name="T4" fmla="*/ 0 60000 65536"/>
              <a:gd name="T5" fmla="*/ 0 60000 65536"/>
              <a:gd name="T6" fmla="*/ 0 w 1"/>
              <a:gd name="T7" fmla="*/ 0 h 3136"/>
              <a:gd name="T8" fmla="*/ 1 w 1"/>
              <a:gd name="T9" fmla="*/ 3136 h 31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3136">
                <a:moveTo>
                  <a:pt x="0" y="0"/>
                </a:moveTo>
                <a:lnTo>
                  <a:pt x="0" y="3136"/>
                </a:lnTo>
              </a:path>
            </a:pathLst>
          </a:custGeom>
          <a:noFill/>
          <a:ln w="12700" cap="flat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39" name="Freeform 25"/>
          <p:cNvSpPr>
            <a:spLocks/>
          </p:cNvSpPr>
          <p:nvPr/>
        </p:nvSpPr>
        <p:spPr bwMode="auto">
          <a:xfrm>
            <a:off x="4787900" y="1168400"/>
            <a:ext cx="6350" cy="5035550"/>
          </a:xfrm>
          <a:custGeom>
            <a:avLst/>
            <a:gdLst>
              <a:gd name="T0" fmla="*/ 6350 w 4"/>
              <a:gd name="T1" fmla="*/ 0 h 3172"/>
              <a:gd name="T2" fmla="*/ 0 w 4"/>
              <a:gd name="T3" fmla="*/ 5035550 h 3172"/>
              <a:gd name="T4" fmla="*/ 0 60000 65536"/>
              <a:gd name="T5" fmla="*/ 0 60000 65536"/>
              <a:gd name="T6" fmla="*/ 0 w 4"/>
              <a:gd name="T7" fmla="*/ 0 h 3172"/>
              <a:gd name="T8" fmla="*/ 4 w 4"/>
              <a:gd name="T9" fmla="*/ 3172 h 317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4" h="3172">
                <a:moveTo>
                  <a:pt x="4" y="0"/>
                </a:moveTo>
                <a:lnTo>
                  <a:pt x="0" y="3172"/>
                </a:lnTo>
              </a:path>
            </a:pathLst>
          </a:custGeom>
          <a:noFill/>
          <a:ln w="12700" cap="flat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40" name="Freeform 26"/>
          <p:cNvSpPr>
            <a:spLocks/>
          </p:cNvSpPr>
          <p:nvPr/>
        </p:nvSpPr>
        <p:spPr bwMode="auto">
          <a:xfrm>
            <a:off x="4476750" y="1168400"/>
            <a:ext cx="6350" cy="5029200"/>
          </a:xfrm>
          <a:custGeom>
            <a:avLst/>
            <a:gdLst>
              <a:gd name="T0" fmla="*/ 6350 w 4"/>
              <a:gd name="T1" fmla="*/ 0 h 3168"/>
              <a:gd name="T2" fmla="*/ 0 w 4"/>
              <a:gd name="T3" fmla="*/ 5029200 h 3168"/>
              <a:gd name="T4" fmla="*/ 0 60000 65536"/>
              <a:gd name="T5" fmla="*/ 0 60000 65536"/>
              <a:gd name="T6" fmla="*/ 0 w 4"/>
              <a:gd name="T7" fmla="*/ 0 h 3168"/>
              <a:gd name="T8" fmla="*/ 4 w 4"/>
              <a:gd name="T9" fmla="*/ 3168 h 316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4" h="3168">
                <a:moveTo>
                  <a:pt x="4" y="0"/>
                </a:moveTo>
                <a:lnTo>
                  <a:pt x="0" y="3168"/>
                </a:lnTo>
              </a:path>
            </a:pathLst>
          </a:custGeom>
          <a:noFill/>
          <a:ln w="12700" cap="flat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41" name="Freeform 27"/>
          <p:cNvSpPr>
            <a:spLocks/>
          </p:cNvSpPr>
          <p:nvPr/>
        </p:nvSpPr>
        <p:spPr bwMode="auto">
          <a:xfrm>
            <a:off x="4171950" y="1168400"/>
            <a:ext cx="1588" cy="5016500"/>
          </a:xfrm>
          <a:custGeom>
            <a:avLst/>
            <a:gdLst>
              <a:gd name="T0" fmla="*/ 0 w 1"/>
              <a:gd name="T1" fmla="*/ 0 h 3160"/>
              <a:gd name="T2" fmla="*/ 0 w 1"/>
              <a:gd name="T3" fmla="*/ 5016500 h 3160"/>
              <a:gd name="T4" fmla="*/ 0 60000 65536"/>
              <a:gd name="T5" fmla="*/ 0 60000 65536"/>
              <a:gd name="T6" fmla="*/ 0 w 1"/>
              <a:gd name="T7" fmla="*/ 0 h 3160"/>
              <a:gd name="T8" fmla="*/ 1 w 1"/>
              <a:gd name="T9" fmla="*/ 3160 h 316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3160">
                <a:moveTo>
                  <a:pt x="0" y="0"/>
                </a:moveTo>
                <a:lnTo>
                  <a:pt x="0" y="3160"/>
                </a:lnTo>
              </a:path>
            </a:pathLst>
          </a:custGeom>
          <a:noFill/>
          <a:ln w="12700" cap="flat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42" name="Freeform 28"/>
          <p:cNvSpPr>
            <a:spLocks/>
          </p:cNvSpPr>
          <p:nvPr/>
        </p:nvSpPr>
        <p:spPr bwMode="auto">
          <a:xfrm>
            <a:off x="3860800" y="1162050"/>
            <a:ext cx="6350" cy="5035550"/>
          </a:xfrm>
          <a:custGeom>
            <a:avLst/>
            <a:gdLst>
              <a:gd name="T0" fmla="*/ 6350 w 4"/>
              <a:gd name="T1" fmla="*/ 0 h 3172"/>
              <a:gd name="T2" fmla="*/ 0 w 4"/>
              <a:gd name="T3" fmla="*/ 5035550 h 3172"/>
              <a:gd name="T4" fmla="*/ 0 60000 65536"/>
              <a:gd name="T5" fmla="*/ 0 60000 65536"/>
              <a:gd name="T6" fmla="*/ 0 w 4"/>
              <a:gd name="T7" fmla="*/ 0 h 3172"/>
              <a:gd name="T8" fmla="*/ 4 w 4"/>
              <a:gd name="T9" fmla="*/ 3172 h 317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4" h="3172">
                <a:moveTo>
                  <a:pt x="4" y="0"/>
                </a:moveTo>
                <a:lnTo>
                  <a:pt x="0" y="3172"/>
                </a:lnTo>
              </a:path>
            </a:pathLst>
          </a:custGeom>
          <a:noFill/>
          <a:ln w="12700" cap="flat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43" name="Freeform 29"/>
          <p:cNvSpPr>
            <a:spLocks/>
          </p:cNvSpPr>
          <p:nvPr/>
        </p:nvSpPr>
        <p:spPr bwMode="auto">
          <a:xfrm>
            <a:off x="3536950" y="1155700"/>
            <a:ext cx="22225" cy="5065713"/>
          </a:xfrm>
          <a:custGeom>
            <a:avLst/>
            <a:gdLst>
              <a:gd name="T0" fmla="*/ 0 w 14"/>
              <a:gd name="T1" fmla="*/ 0 h 3191"/>
              <a:gd name="T2" fmla="*/ 22225 w 14"/>
              <a:gd name="T3" fmla="*/ 5065713 h 3191"/>
              <a:gd name="T4" fmla="*/ 0 60000 65536"/>
              <a:gd name="T5" fmla="*/ 0 60000 65536"/>
              <a:gd name="T6" fmla="*/ 0 w 14"/>
              <a:gd name="T7" fmla="*/ 0 h 3191"/>
              <a:gd name="T8" fmla="*/ 14 w 14"/>
              <a:gd name="T9" fmla="*/ 3191 h 319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4" h="3191">
                <a:moveTo>
                  <a:pt x="0" y="0"/>
                </a:moveTo>
                <a:lnTo>
                  <a:pt x="14" y="3191"/>
                </a:lnTo>
              </a:path>
            </a:pathLst>
          </a:custGeom>
          <a:noFill/>
          <a:ln w="12700" cap="flat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44" name="Freeform 30"/>
          <p:cNvSpPr>
            <a:spLocks/>
          </p:cNvSpPr>
          <p:nvPr/>
        </p:nvSpPr>
        <p:spPr bwMode="auto">
          <a:xfrm>
            <a:off x="3244850" y="1181100"/>
            <a:ext cx="6350" cy="5016500"/>
          </a:xfrm>
          <a:custGeom>
            <a:avLst/>
            <a:gdLst>
              <a:gd name="T0" fmla="*/ 6350 w 4"/>
              <a:gd name="T1" fmla="*/ 0 h 3160"/>
              <a:gd name="T2" fmla="*/ 0 w 4"/>
              <a:gd name="T3" fmla="*/ 5016500 h 3160"/>
              <a:gd name="T4" fmla="*/ 0 60000 65536"/>
              <a:gd name="T5" fmla="*/ 0 60000 65536"/>
              <a:gd name="T6" fmla="*/ 0 w 4"/>
              <a:gd name="T7" fmla="*/ 0 h 3160"/>
              <a:gd name="T8" fmla="*/ 4 w 4"/>
              <a:gd name="T9" fmla="*/ 3160 h 316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4" h="3160">
                <a:moveTo>
                  <a:pt x="4" y="0"/>
                </a:moveTo>
                <a:lnTo>
                  <a:pt x="0" y="3160"/>
                </a:lnTo>
              </a:path>
            </a:pathLst>
          </a:custGeom>
          <a:noFill/>
          <a:ln w="12700" cap="flat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45" name="Freeform 31"/>
          <p:cNvSpPr>
            <a:spLocks/>
          </p:cNvSpPr>
          <p:nvPr/>
        </p:nvSpPr>
        <p:spPr bwMode="auto">
          <a:xfrm>
            <a:off x="2940050" y="1181100"/>
            <a:ext cx="1588" cy="5003800"/>
          </a:xfrm>
          <a:custGeom>
            <a:avLst/>
            <a:gdLst>
              <a:gd name="T0" fmla="*/ 0 w 1"/>
              <a:gd name="T1" fmla="*/ 0 h 3152"/>
              <a:gd name="T2" fmla="*/ 0 w 1"/>
              <a:gd name="T3" fmla="*/ 5003800 h 3152"/>
              <a:gd name="T4" fmla="*/ 0 60000 65536"/>
              <a:gd name="T5" fmla="*/ 0 60000 65536"/>
              <a:gd name="T6" fmla="*/ 0 w 1"/>
              <a:gd name="T7" fmla="*/ 0 h 3152"/>
              <a:gd name="T8" fmla="*/ 1 w 1"/>
              <a:gd name="T9" fmla="*/ 3152 h 315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3152">
                <a:moveTo>
                  <a:pt x="0" y="0"/>
                </a:moveTo>
                <a:lnTo>
                  <a:pt x="0" y="3152"/>
                </a:lnTo>
              </a:path>
            </a:pathLst>
          </a:custGeom>
          <a:noFill/>
          <a:ln w="12700" cap="flat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46" name="Freeform 32"/>
          <p:cNvSpPr>
            <a:spLocks/>
          </p:cNvSpPr>
          <p:nvPr/>
        </p:nvSpPr>
        <p:spPr bwMode="auto">
          <a:xfrm>
            <a:off x="2317750" y="1143000"/>
            <a:ext cx="17463" cy="5078413"/>
          </a:xfrm>
          <a:custGeom>
            <a:avLst/>
            <a:gdLst>
              <a:gd name="T0" fmla="*/ 0 w 11"/>
              <a:gd name="T1" fmla="*/ 0 h 3199"/>
              <a:gd name="T2" fmla="*/ 17463 w 11"/>
              <a:gd name="T3" fmla="*/ 5078413 h 3199"/>
              <a:gd name="T4" fmla="*/ 0 60000 65536"/>
              <a:gd name="T5" fmla="*/ 0 60000 65536"/>
              <a:gd name="T6" fmla="*/ 0 w 11"/>
              <a:gd name="T7" fmla="*/ 0 h 3199"/>
              <a:gd name="T8" fmla="*/ 11 w 11"/>
              <a:gd name="T9" fmla="*/ 3199 h 3199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1" h="3199">
                <a:moveTo>
                  <a:pt x="0" y="0"/>
                </a:moveTo>
                <a:lnTo>
                  <a:pt x="11" y="3199"/>
                </a:lnTo>
              </a:path>
            </a:pathLst>
          </a:custGeom>
          <a:noFill/>
          <a:ln w="12700" cap="flat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47" name="Freeform 33"/>
          <p:cNvSpPr>
            <a:spLocks/>
          </p:cNvSpPr>
          <p:nvPr/>
        </p:nvSpPr>
        <p:spPr bwMode="auto">
          <a:xfrm>
            <a:off x="2012950" y="1168400"/>
            <a:ext cx="1588" cy="5035550"/>
          </a:xfrm>
          <a:custGeom>
            <a:avLst/>
            <a:gdLst>
              <a:gd name="T0" fmla="*/ 0 w 1"/>
              <a:gd name="T1" fmla="*/ 0 h 3172"/>
              <a:gd name="T2" fmla="*/ 0 w 1"/>
              <a:gd name="T3" fmla="*/ 5035550 h 3172"/>
              <a:gd name="T4" fmla="*/ 0 60000 65536"/>
              <a:gd name="T5" fmla="*/ 0 60000 65536"/>
              <a:gd name="T6" fmla="*/ 0 w 1"/>
              <a:gd name="T7" fmla="*/ 0 h 3172"/>
              <a:gd name="T8" fmla="*/ 1 w 1"/>
              <a:gd name="T9" fmla="*/ 3172 h 317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3172">
                <a:moveTo>
                  <a:pt x="0" y="0"/>
                </a:moveTo>
                <a:lnTo>
                  <a:pt x="0" y="3172"/>
                </a:lnTo>
              </a:path>
            </a:pathLst>
          </a:custGeom>
          <a:noFill/>
          <a:ln w="12700" cap="flat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48" name="Freeform 34"/>
          <p:cNvSpPr>
            <a:spLocks/>
          </p:cNvSpPr>
          <p:nvPr/>
        </p:nvSpPr>
        <p:spPr bwMode="auto">
          <a:xfrm>
            <a:off x="1708150" y="1174750"/>
            <a:ext cx="6350" cy="5022850"/>
          </a:xfrm>
          <a:custGeom>
            <a:avLst/>
            <a:gdLst>
              <a:gd name="T0" fmla="*/ 6350 w 4"/>
              <a:gd name="T1" fmla="*/ 0 h 3164"/>
              <a:gd name="T2" fmla="*/ 0 w 4"/>
              <a:gd name="T3" fmla="*/ 5022850 h 3164"/>
              <a:gd name="T4" fmla="*/ 0 60000 65536"/>
              <a:gd name="T5" fmla="*/ 0 60000 65536"/>
              <a:gd name="T6" fmla="*/ 0 w 4"/>
              <a:gd name="T7" fmla="*/ 0 h 3164"/>
              <a:gd name="T8" fmla="*/ 4 w 4"/>
              <a:gd name="T9" fmla="*/ 3164 h 316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4" h="3164">
                <a:moveTo>
                  <a:pt x="4" y="0"/>
                </a:moveTo>
                <a:lnTo>
                  <a:pt x="0" y="3164"/>
                </a:lnTo>
              </a:path>
            </a:pathLst>
          </a:custGeom>
          <a:noFill/>
          <a:ln w="12700" cap="flat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49" name="Freeform 35"/>
          <p:cNvSpPr>
            <a:spLocks/>
          </p:cNvSpPr>
          <p:nvPr/>
        </p:nvSpPr>
        <p:spPr bwMode="auto">
          <a:xfrm>
            <a:off x="1390650" y="1168400"/>
            <a:ext cx="12700" cy="5022850"/>
          </a:xfrm>
          <a:custGeom>
            <a:avLst/>
            <a:gdLst>
              <a:gd name="T0" fmla="*/ 0 w 8"/>
              <a:gd name="T1" fmla="*/ 0 h 3164"/>
              <a:gd name="T2" fmla="*/ 12700 w 8"/>
              <a:gd name="T3" fmla="*/ 5022850 h 3164"/>
              <a:gd name="T4" fmla="*/ 0 60000 65536"/>
              <a:gd name="T5" fmla="*/ 0 60000 65536"/>
              <a:gd name="T6" fmla="*/ 0 w 8"/>
              <a:gd name="T7" fmla="*/ 0 h 3164"/>
              <a:gd name="T8" fmla="*/ 8 w 8"/>
              <a:gd name="T9" fmla="*/ 3164 h 316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8" h="3164">
                <a:moveTo>
                  <a:pt x="0" y="0"/>
                </a:moveTo>
                <a:lnTo>
                  <a:pt x="8" y="3164"/>
                </a:lnTo>
              </a:path>
            </a:pathLst>
          </a:custGeom>
          <a:noFill/>
          <a:ln w="12700" cap="flat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50" name="Freeform 36"/>
          <p:cNvSpPr>
            <a:spLocks/>
          </p:cNvSpPr>
          <p:nvPr/>
        </p:nvSpPr>
        <p:spPr bwMode="auto">
          <a:xfrm>
            <a:off x="1092200" y="1168400"/>
            <a:ext cx="6350" cy="5022850"/>
          </a:xfrm>
          <a:custGeom>
            <a:avLst/>
            <a:gdLst>
              <a:gd name="T0" fmla="*/ 6350 w 4"/>
              <a:gd name="T1" fmla="*/ 0 h 3164"/>
              <a:gd name="T2" fmla="*/ 0 w 4"/>
              <a:gd name="T3" fmla="*/ 5022850 h 3164"/>
              <a:gd name="T4" fmla="*/ 0 60000 65536"/>
              <a:gd name="T5" fmla="*/ 0 60000 65536"/>
              <a:gd name="T6" fmla="*/ 0 w 4"/>
              <a:gd name="T7" fmla="*/ 0 h 3164"/>
              <a:gd name="T8" fmla="*/ 4 w 4"/>
              <a:gd name="T9" fmla="*/ 3164 h 316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4" h="3164">
                <a:moveTo>
                  <a:pt x="4" y="0"/>
                </a:moveTo>
                <a:lnTo>
                  <a:pt x="0" y="3164"/>
                </a:lnTo>
              </a:path>
            </a:pathLst>
          </a:custGeom>
          <a:noFill/>
          <a:ln w="12700" cap="flat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51" name="Freeform 37"/>
          <p:cNvSpPr>
            <a:spLocks/>
          </p:cNvSpPr>
          <p:nvPr/>
        </p:nvSpPr>
        <p:spPr bwMode="auto">
          <a:xfrm>
            <a:off x="787400" y="1168400"/>
            <a:ext cx="1588" cy="5035550"/>
          </a:xfrm>
          <a:custGeom>
            <a:avLst/>
            <a:gdLst>
              <a:gd name="T0" fmla="*/ 0 w 1"/>
              <a:gd name="T1" fmla="*/ 0 h 3172"/>
              <a:gd name="T2" fmla="*/ 0 w 1"/>
              <a:gd name="T3" fmla="*/ 5035550 h 3172"/>
              <a:gd name="T4" fmla="*/ 0 60000 65536"/>
              <a:gd name="T5" fmla="*/ 0 60000 65536"/>
              <a:gd name="T6" fmla="*/ 0 w 1"/>
              <a:gd name="T7" fmla="*/ 0 h 3172"/>
              <a:gd name="T8" fmla="*/ 1 w 1"/>
              <a:gd name="T9" fmla="*/ 3172 h 317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3172">
                <a:moveTo>
                  <a:pt x="0" y="0"/>
                </a:moveTo>
                <a:lnTo>
                  <a:pt x="0" y="3172"/>
                </a:lnTo>
              </a:path>
            </a:pathLst>
          </a:custGeom>
          <a:noFill/>
          <a:ln w="12700" cap="flat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52" name="Freeform 38"/>
          <p:cNvSpPr>
            <a:spLocks/>
          </p:cNvSpPr>
          <p:nvPr/>
        </p:nvSpPr>
        <p:spPr bwMode="auto">
          <a:xfrm>
            <a:off x="476250" y="1168400"/>
            <a:ext cx="1588" cy="5022850"/>
          </a:xfrm>
          <a:custGeom>
            <a:avLst/>
            <a:gdLst>
              <a:gd name="T0" fmla="*/ 0 w 1"/>
              <a:gd name="T1" fmla="*/ 0 h 3164"/>
              <a:gd name="T2" fmla="*/ 0 w 1"/>
              <a:gd name="T3" fmla="*/ 5022850 h 3164"/>
              <a:gd name="T4" fmla="*/ 0 60000 65536"/>
              <a:gd name="T5" fmla="*/ 0 60000 65536"/>
              <a:gd name="T6" fmla="*/ 0 w 1"/>
              <a:gd name="T7" fmla="*/ 0 h 3164"/>
              <a:gd name="T8" fmla="*/ 1 w 1"/>
              <a:gd name="T9" fmla="*/ 3164 h 316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3164">
                <a:moveTo>
                  <a:pt x="0" y="0"/>
                </a:moveTo>
                <a:lnTo>
                  <a:pt x="0" y="3164"/>
                </a:lnTo>
              </a:path>
            </a:pathLst>
          </a:custGeom>
          <a:noFill/>
          <a:ln w="12700" cap="flat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53" name="Freeform 39"/>
          <p:cNvSpPr>
            <a:spLocks/>
          </p:cNvSpPr>
          <p:nvPr/>
        </p:nvSpPr>
        <p:spPr bwMode="auto">
          <a:xfrm>
            <a:off x="101600" y="3695700"/>
            <a:ext cx="5080000" cy="1588"/>
          </a:xfrm>
          <a:custGeom>
            <a:avLst/>
            <a:gdLst>
              <a:gd name="T0" fmla="*/ 0 w 3200"/>
              <a:gd name="T1" fmla="*/ 0 h 1"/>
              <a:gd name="T2" fmla="*/ 5080000 w 3200"/>
              <a:gd name="T3" fmla="*/ 0 h 1"/>
              <a:gd name="T4" fmla="*/ 0 60000 65536"/>
              <a:gd name="T5" fmla="*/ 0 60000 65536"/>
              <a:gd name="T6" fmla="*/ 0 w 3200"/>
              <a:gd name="T7" fmla="*/ 0 h 1"/>
              <a:gd name="T8" fmla="*/ 3200 w 3200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200" h="1">
                <a:moveTo>
                  <a:pt x="0" y="0"/>
                </a:moveTo>
                <a:lnTo>
                  <a:pt x="3200" y="0"/>
                </a:ln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54" name="Line 40"/>
          <p:cNvSpPr>
            <a:spLocks noChangeShapeType="1"/>
          </p:cNvSpPr>
          <p:nvPr/>
        </p:nvSpPr>
        <p:spPr bwMode="auto">
          <a:xfrm flipV="1">
            <a:off x="2643188" y="1146175"/>
            <a:ext cx="0" cy="504031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55" name="Text Box 41"/>
          <p:cNvSpPr txBox="1">
            <a:spLocks noChangeArrowheads="1"/>
          </p:cNvSpPr>
          <p:nvPr/>
        </p:nvSpPr>
        <p:spPr bwMode="auto">
          <a:xfrm>
            <a:off x="2859088" y="3665538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ru-RU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256" name="Text Box 42"/>
          <p:cNvSpPr txBox="1">
            <a:spLocks noChangeArrowheads="1"/>
          </p:cNvSpPr>
          <p:nvPr/>
        </p:nvSpPr>
        <p:spPr bwMode="auto">
          <a:xfrm>
            <a:off x="2819400" y="3657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ru-RU" sz="1800" b="1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9257" name="Text Box 43"/>
          <p:cNvSpPr txBox="1">
            <a:spLocks noChangeArrowheads="1"/>
          </p:cNvSpPr>
          <p:nvPr/>
        </p:nvSpPr>
        <p:spPr bwMode="auto">
          <a:xfrm>
            <a:off x="2355850" y="3657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ru-RU" sz="1800" b="1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</a:p>
        </p:txBody>
      </p:sp>
      <p:sp>
        <p:nvSpPr>
          <p:cNvPr id="9258" name="Text Box 44"/>
          <p:cNvSpPr txBox="1">
            <a:spLocks noChangeArrowheads="1"/>
          </p:cNvSpPr>
          <p:nvPr/>
        </p:nvSpPr>
        <p:spPr bwMode="auto">
          <a:xfrm>
            <a:off x="4800600" y="3595688"/>
            <a:ext cx="3825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ru-RU" sz="2800" b="1">
                <a:latin typeface="Arial" panose="020B0604020202020204" pitchFamily="34" charset="0"/>
                <a:cs typeface="Arial" panose="020B0604020202020204" pitchFamily="34" charset="0"/>
              </a:rPr>
              <a:t>х</a:t>
            </a:r>
          </a:p>
        </p:txBody>
      </p:sp>
      <p:sp>
        <p:nvSpPr>
          <p:cNvPr id="9259" name="Text Box 45"/>
          <p:cNvSpPr txBox="1">
            <a:spLocks noChangeArrowheads="1"/>
          </p:cNvSpPr>
          <p:nvPr/>
        </p:nvSpPr>
        <p:spPr bwMode="auto">
          <a:xfrm>
            <a:off x="2209800" y="990600"/>
            <a:ext cx="3825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ru-RU" sz="2800" b="1">
                <a:latin typeface="Arial" panose="020B0604020202020204" pitchFamily="34" charset="0"/>
                <a:cs typeface="Arial" panose="020B0604020202020204" pitchFamily="34" charset="0"/>
              </a:rPr>
              <a:t>у</a:t>
            </a:r>
          </a:p>
        </p:txBody>
      </p:sp>
      <p:graphicFrame>
        <p:nvGraphicFramePr>
          <p:cNvPr id="17454" name="Object 4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84216207"/>
              </p:ext>
            </p:extLst>
          </p:nvPr>
        </p:nvGraphicFramePr>
        <p:xfrm>
          <a:off x="5486400" y="3208979"/>
          <a:ext cx="2136775" cy="588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57" name="Уравнение" r:id="rId3" imgW="736560" imgH="203040" progId="Equation.3">
                  <p:embed/>
                </p:oleObj>
              </mc:Choice>
              <mc:Fallback>
                <p:oleObj name="Уравнение" r:id="rId3" imgW="736560" imgH="203040" progId="Equation.3">
                  <p:embed/>
                  <p:pic>
                    <p:nvPicPr>
                      <p:cNvPr id="0" name="Object 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6400" y="3208979"/>
                        <a:ext cx="2136775" cy="588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61" name="Text Box 47"/>
          <p:cNvSpPr txBox="1">
            <a:spLocks noChangeArrowheads="1"/>
          </p:cNvSpPr>
          <p:nvPr/>
        </p:nvSpPr>
        <p:spPr bwMode="auto">
          <a:xfrm>
            <a:off x="407442" y="227738"/>
            <a:ext cx="752901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ru-RU" sz="32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anose="020B0604020202020204" pitchFamily="34" charset="0"/>
              </a:rPr>
              <a:t>у = х</a:t>
            </a:r>
            <a:r>
              <a:rPr lang="ru-RU" sz="3200" b="1" i="1" baseline="30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anose="020B0604020202020204" pitchFamily="34" charset="0"/>
              </a:rPr>
              <a:t>-3</a:t>
            </a:r>
            <a:r>
              <a:rPr lang="ru-RU" sz="32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anose="020B0604020202020204" pitchFamily="34" charset="0"/>
              </a:rPr>
              <a:t>,    у = х</a:t>
            </a:r>
            <a:r>
              <a:rPr lang="ru-RU" sz="3200" b="1" i="1" baseline="30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anose="020B0604020202020204" pitchFamily="34" charset="0"/>
              </a:rPr>
              <a:t>-5 </a:t>
            </a:r>
            <a:r>
              <a:rPr lang="ru-RU" sz="32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anose="020B0604020202020204" pitchFamily="34" charset="0"/>
              </a:rPr>
              <a:t>,</a:t>
            </a:r>
            <a:r>
              <a:rPr lang="ru-RU" sz="3200" b="1" i="1" baseline="30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anose="020B0604020202020204" pitchFamily="34" charset="0"/>
              </a:rPr>
              <a:t>       </a:t>
            </a:r>
            <a:r>
              <a:rPr lang="ru-RU" sz="32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anose="020B0604020202020204" pitchFamily="34" charset="0"/>
              </a:rPr>
              <a:t>у = х</a:t>
            </a:r>
            <a:r>
              <a:rPr lang="ru-RU" sz="3200" b="1" i="1" baseline="30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anose="020B0604020202020204" pitchFamily="34" charset="0"/>
              </a:rPr>
              <a:t>-7</a:t>
            </a:r>
            <a:r>
              <a:rPr lang="ru-RU" sz="32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anose="020B0604020202020204" pitchFamily="34" charset="0"/>
              </a:rPr>
              <a:t>,   у = х</a:t>
            </a:r>
            <a:r>
              <a:rPr lang="ru-RU" sz="3200" b="1" i="1" baseline="30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anose="020B0604020202020204" pitchFamily="34" charset="0"/>
              </a:rPr>
              <a:t>-9</a:t>
            </a:r>
            <a:r>
              <a:rPr lang="ru-RU" sz="32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anose="020B0604020202020204" pitchFamily="34" charset="0"/>
              </a:rPr>
              <a:t>,  …                     </a:t>
            </a:r>
          </a:p>
        </p:txBody>
      </p:sp>
      <p:graphicFrame>
        <p:nvGraphicFramePr>
          <p:cNvPr id="17456" name="Object 4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96310421"/>
              </p:ext>
            </p:extLst>
          </p:nvPr>
        </p:nvGraphicFramePr>
        <p:xfrm>
          <a:off x="5505449" y="2476170"/>
          <a:ext cx="2244725" cy="588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58" name="Уравнение" r:id="rId5" imgW="774360" imgH="203040" progId="Equation.3">
                  <p:embed/>
                </p:oleObj>
              </mc:Choice>
              <mc:Fallback>
                <p:oleObj name="Уравнение" r:id="rId5" imgW="774360" imgH="203040" progId="Equation.3">
                  <p:embed/>
                  <p:pic>
                    <p:nvPicPr>
                      <p:cNvPr id="0" name="Object 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5449" y="2476170"/>
                        <a:ext cx="2244725" cy="588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57" name="Freeform 49"/>
          <p:cNvSpPr>
            <a:spLocks/>
          </p:cNvSpPr>
          <p:nvPr/>
        </p:nvSpPr>
        <p:spPr bwMode="auto">
          <a:xfrm>
            <a:off x="177800" y="3695700"/>
            <a:ext cx="4775200" cy="1588"/>
          </a:xfrm>
          <a:custGeom>
            <a:avLst/>
            <a:gdLst>
              <a:gd name="T0" fmla="*/ 0 w 3008"/>
              <a:gd name="T1" fmla="*/ 0 h 1"/>
              <a:gd name="T2" fmla="*/ 4775200 w 3008"/>
              <a:gd name="T3" fmla="*/ 0 h 1"/>
              <a:gd name="T4" fmla="*/ 0 60000 65536"/>
              <a:gd name="T5" fmla="*/ 0 60000 65536"/>
              <a:gd name="T6" fmla="*/ 0 w 3008"/>
              <a:gd name="T7" fmla="*/ 0 h 1"/>
              <a:gd name="T8" fmla="*/ 3008 w 3008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008" h="1">
                <a:moveTo>
                  <a:pt x="0" y="0"/>
                </a:moveTo>
                <a:lnTo>
                  <a:pt x="3008" y="0"/>
                </a:lnTo>
              </a:path>
            </a:pathLst>
          </a:custGeom>
          <a:noFill/>
          <a:ln w="38100" cmpd="sng">
            <a:solidFill>
              <a:srgbClr val="33CC33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7458" name="Freeform 50"/>
          <p:cNvSpPr>
            <a:spLocks/>
          </p:cNvSpPr>
          <p:nvPr/>
        </p:nvSpPr>
        <p:spPr bwMode="auto">
          <a:xfrm>
            <a:off x="2628900" y="1358900"/>
            <a:ext cx="12700" cy="4978400"/>
          </a:xfrm>
          <a:custGeom>
            <a:avLst/>
            <a:gdLst>
              <a:gd name="T0" fmla="*/ 0 w 8"/>
              <a:gd name="T1" fmla="*/ 4978400 h 3136"/>
              <a:gd name="T2" fmla="*/ 12700 w 8"/>
              <a:gd name="T3" fmla="*/ 0 h 3136"/>
              <a:gd name="T4" fmla="*/ 0 60000 65536"/>
              <a:gd name="T5" fmla="*/ 0 60000 65536"/>
              <a:gd name="T6" fmla="*/ 0 w 8"/>
              <a:gd name="T7" fmla="*/ 0 h 3136"/>
              <a:gd name="T8" fmla="*/ 8 w 8"/>
              <a:gd name="T9" fmla="*/ 3136 h 31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8" h="3136">
                <a:moveTo>
                  <a:pt x="0" y="3136"/>
                </a:moveTo>
                <a:lnTo>
                  <a:pt x="8" y="0"/>
                </a:lnTo>
              </a:path>
            </a:pathLst>
          </a:custGeom>
          <a:noFill/>
          <a:ln w="38100" cmpd="sng">
            <a:solidFill>
              <a:srgbClr val="FF0000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7459" name="Text Box 51"/>
          <p:cNvSpPr txBox="1">
            <a:spLocks noChangeArrowheads="1"/>
          </p:cNvSpPr>
          <p:nvPr/>
        </p:nvSpPr>
        <p:spPr bwMode="auto">
          <a:xfrm>
            <a:off x="4249073" y="1459868"/>
            <a:ext cx="4271393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/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anose="020B0604020202020204" pitchFamily="34" charset="0"/>
              </a:rPr>
              <a:t>Функция </a:t>
            </a:r>
            <a:r>
              <a:rPr lang="ru-RU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anose="020B0604020202020204" pitchFamily="34" charset="0"/>
              </a:rPr>
              <a:t>у=х</a:t>
            </a:r>
            <a:r>
              <a:rPr lang="en-US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anose="020B0604020202020204" pitchFamily="34" charset="0"/>
              </a:rPr>
              <a:t> </a:t>
            </a:r>
            <a:r>
              <a:rPr lang="ru-RU" sz="2800" b="1" i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anose="020B0604020202020204" pitchFamily="34" charset="0"/>
              </a:rPr>
              <a:t>̶</a:t>
            </a:r>
            <a:r>
              <a:rPr lang="en-US" sz="2800" b="1" i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anose="020B0604020202020204" pitchFamily="34" charset="0"/>
              </a:rPr>
              <a:t>  </a:t>
            </a:r>
            <a:r>
              <a:rPr lang="ru-RU" sz="2800" b="1" i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anose="020B0604020202020204" pitchFamily="34" charset="0"/>
              </a:rPr>
              <a:t>(2</a:t>
            </a:r>
            <a:r>
              <a:rPr lang="en-US" sz="2800" b="1" i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anose="020B0604020202020204" pitchFamily="34" charset="0"/>
              </a:rPr>
              <a:t>n</a:t>
            </a:r>
            <a:r>
              <a:rPr lang="ru-RU" sz="2800" b="1" i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anose="020B0604020202020204" pitchFamily="34" charset="0"/>
              </a:rPr>
              <a:t>-1)</a:t>
            </a:r>
            <a:r>
              <a:rPr lang="en-US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anose="020B0604020202020204" pitchFamily="34" charset="0"/>
              </a:rPr>
              <a:t> 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anose="020B0604020202020204" pitchFamily="34" charset="0"/>
              </a:rPr>
              <a:t>нечетная </a:t>
            </a: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Arial" panose="020B0604020202020204" pitchFamily="34" charset="0"/>
            </a:endParaRPr>
          </a:p>
        </p:txBody>
      </p:sp>
      <p:sp>
        <p:nvSpPr>
          <p:cNvPr id="9267" name="Oval 55"/>
          <p:cNvSpPr>
            <a:spLocks noChangeArrowheads="1"/>
          </p:cNvSpPr>
          <p:nvPr/>
        </p:nvSpPr>
        <p:spPr bwMode="auto">
          <a:xfrm>
            <a:off x="2590800" y="3657600"/>
            <a:ext cx="76200" cy="762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ru-RU"/>
          </a:p>
        </p:txBody>
      </p:sp>
      <p:grpSp>
        <p:nvGrpSpPr>
          <p:cNvPr id="4" name="Group 56"/>
          <p:cNvGrpSpPr>
            <a:grpSpLocks/>
          </p:cNvGrpSpPr>
          <p:nvPr/>
        </p:nvGrpSpPr>
        <p:grpSpPr bwMode="auto">
          <a:xfrm>
            <a:off x="304800" y="1371600"/>
            <a:ext cx="4657725" cy="4648200"/>
            <a:chOff x="192" y="864"/>
            <a:chExt cx="2934" cy="2928"/>
          </a:xfrm>
        </p:grpSpPr>
        <p:sp>
          <p:nvSpPr>
            <p:cNvPr id="9285" name="Freeform 57"/>
            <p:cNvSpPr>
              <a:spLocks/>
            </p:cNvSpPr>
            <p:nvPr/>
          </p:nvSpPr>
          <p:spPr bwMode="auto">
            <a:xfrm flipH="1">
              <a:off x="1728" y="864"/>
              <a:ext cx="1398" cy="1392"/>
            </a:xfrm>
            <a:custGeom>
              <a:avLst/>
              <a:gdLst>
                <a:gd name="T0" fmla="*/ 0 w 1398"/>
                <a:gd name="T1" fmla="*/ 1392 h 1392"/>
                <a:gd name="T2" fmla="*/ 798 w 1398"/>
                <a:gd name="T3" fmla="*/ 1374 h 1392"/>
                <a:gd name="T4" fmla="*/ 1158 w 1398"/>
                <a:gd name="T5" fmla="*/ 1338 h 1392"/>
                <a:gd name="T6" fmla="*/ 1308 w 1398"/>
                <a:gd name="T7" fmla="*/ 1236 h 1392"/>
                <a:gd name="T8" fmla="*/ 1362 w 1398"/>
                <a:gd name="T9" fmla="*/ 1002 h 1392"/>
                <a:gd name="T10" fmla="*/ 1380 w 1398"/>
                <a:gd name="T11" fmla="*/ 660 h 1392"/>
                <a:gd name="T12" fmla="*/ 1392 w 1398"/>
                <a:gd name="T13" fmla="*/ 330 h 1392"/>
                <a:gd name="T14" fmla="*/ 1398 w 1398"/>
                <a:gd name="T15" fmla="*/ 0 h 139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398"/>
                <a:gd name="T25" fmla="*/ 0 h 1392"/>
                <a:gd name="T26" fmla="*/ 1398 w 1398"/>
                <a:gd name="T27" fmla="*/ 1392 h 139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398" h="1392">
                  <a:moveTo>
                    <a:pt x="0" y="1392"/>
                  </a:moveTo>
                  <a:cubicBezTo>
                    <a:pt x="133" y="1389"/>
                    <a:pt x="605" y="1383"/>
                    <a:pt x="798" y="1374"/>
                  </a:cubicBezTo>
                  <a:cubicBezTo>
                    <a:pt x="991" y="1365"/>
                    <a:pt x="1073" y="1361"/>
                    <a:pt x="1158" y="1338"/>
                  </a:cubicBezTo>
                  <a:cubicBezTo>
                    <a:pt x="1243" y="1315"/>
                    <a:pt x="1274" y="1292"/>
                    <a:pt x="1308" y="1236"/>
                  </a:cubicBezTo>
                  <a:cubicBezTo>
                    <a:pt x="1342" y="1180"/>
                    <a:pt x="1350" y="1098"/>
                    <a:pt x="1362" y="1002"/>
                  </a:cubicBezTo>
                  <a:cubicBezTo>
                    <a:pt x="1374" y="906"/>
                    <a:pt x="1375" y="772"/>
                    <a:pt x="1380" y="660"/>
                  </a:cubicBezTo>
                  <a:cubicBezTo>
                    <a:pt x="1385" y="548"/>
                    <a:pt x="1389" y="440"/>
                    <a:pt x="1392" y="330"/>
                  </a:cubicBezTo>
                  <a:cubicBezTo>
                    <a:pt x="1395" y="220"/>
                    <a:pt x="1397" y="69"/>
                    <a:pt x="1398" y="0"/>
                  </a:cubicBezTo>
                </a:path>
              </a:pathLst>
            </a:custGeom>
            <a:noFill/>
            <a:ln w="38100" cmpd="sng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286" name="Freeform 58"/>
            <p:cNvSpPr>
              <a:spLocks/>
            </p:cNvSpPr>
            <p:nvPr/>
          </p:nvSpPr>
          <p:spPr bwMode="auto">
            <a:xfrm flipV="1">
              <a:off x="192" y="2400"/>
              <a:ext cx="1398" cy="1392"/>
            </a:xfrm>
            <a:custGeom>
              <a:avLst/>
              <a:gdLst>
                <a:gd name="T0" fmla="*/ 0 w 1398"/>
                <a:gd name="T1" fmla="*/ 1392 h 1392"/>
                <a:gd name="T2" fmla="*/ 798 w 1398"/>
                <a:gd name="T3" fmla="*/ 1374 h 1392"/>
                <a:gd name="T4" fmla="*/ 1158 w 1398"/>
                <a:gd name="T5" fmla="*/ 1338 h 1392"/>
                <a:gd name="T6" fmla="*/ 1308 w 1398"/>
                <a:gd name="T7" fmla="*/ 1236 h 1392"/>
                <a:gd name="T8" fmla="*/ 1362 w 1398"/>
                <a:gd name="T9" fmla="*/ 1002 h 1392"/>
                <a:gd name="T10" fmla="*/ 1380 w 1398"/>
                <a:gd name="T11" fmla="*/ 660 h 1392"/>
                <a:gd name="T12" fmla="*/ 1392 w 1398"/>
                <a:gd name="T13" fmla="*/ 330 h 1392"/>
                <a:gd name="T14" fmla="*/ 1398 w 1398"/>
                <a:gd name="T15" fmla="*/ 0 h 139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398"/>
                <a:gd name="T25" fmla="*/ 0 h 1392"/>
                <a:gd name="T26" fmla="*/ 1398 w 1398"/>
                <a:gd name="T27" fmla="*/ 1392 h 139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398" h="1392">
                  <a:moveTo>
                    <a:pt x="0" y="1392"/>
                  </a:moveTo>
                  <a:cubicBezTo>
                    <a:pt x="133" y="1389"/>
                    <a:pt x="605" y="1383"/>
                    <a:pt x="798" y="1374"/>
                  </a:cubicBezTo>
                  <a:cubicBezTo>
                    <a:pt x="991" y="1365"/>
                    <a:pt x="1073" y="1361"/>
                    <a:pt x="1158" y="1338"/>
                  </a:cubicBezTo>
                  <a:cubicBezTo>
                    <a:pt x="1243" y="1315"/>
                    <a:pt x="1274" y="1292"/>
                    <a:pt x="1308" y="1236"/>
                  </a:cubicBezTo>
                  <a:cubicBezTo>
                    <a:pt x="1342" y="1180"/>
                    <a:pt x="1350" y="1098"/>
                    <a:pt x="1362" y="1002"/>
                  </a:cubicBezTo>
                  <a:cubicBezTo>
                    <a:pt x="1374" y="906"/>
                    <a:pt x="1375" y="772"/>
                    <a:pt x="1380" y="660"/>
                  </a:cubicBezTo>
                  <a:cubicBezTo>
                    <a:pt x="1385" y="548"/>
                    <a:pt x="1389" y="440"/>
                    <a:pt x="1392" y="330"/>
                  </a:cubicBezTo>
                  <a:cubicBezTo>
                    <a:pt x="1395" y="220"/>
                    <a:pt x="1397" y="69"/>
                    <a:pt x="1398" y="0"/>
                  </a:cubicBezTo>
                </a:path>
              </a:pathLst>
            </a:custGeom>
            <a:noFill/>
            <a:ln w="38100" cmpd="sng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9269" name="Oval 59"/>
          <p:cNvSpPr>
            <a:spLocks noChangeArrowheads="1"/>
          </p:cNvSpPr>
          <p:nvPr/>
        </p:nvSpPr>
        <p:spPr bwMode="auto">
          <a:xfrm>
            <a:off x="2895600" y="33528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ru-RU"/>
          </a:p>
        </p:txBody>
      </p:sp>
      <p:grpSp>
        <p:nvGrpSpPr>
          <p:cNvPr id="5" name="Group 60"/>
          <p:cNvGrpSpPr>
            <a:grpSpLocks/>
          </p:cNvGrpSpPr>
          <p:nvPr/>
        </p:nvGrpSpPr>
        <p:grpSpPr bwMode="auto">
          <a:xfrm>
            <a:off x="779463" y="4343400"/>
            <a:ext cx="3995737" cy="1171575"/>
            <a:chOff x="155" y="2862"/>
            <a:chExt cx="2517" cy="786"/>
          </a:xfrm>
        </p:grpSpPr>
        <p:graphicFrame>
          <p:nvGraphicFramePr>
            <p:cNvPr id="9282" name="Object 61"/>
            <p:cNvGraphicFramePr>
              <a:graphicFrameLocks noChangeAspect="1"/>
            </p:cNvGraphicFramePr>
            <p:nvPr/>
          </p:nvGraphicFramePr>
          <p:xfrm>
            <a:off x="155" y="3072"/>
            <a:ext cx="841" cy="42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359" name="Формула" r:id="rId7" imgW="457200" imgH="228600" progId="Equation.3">
                    <p:embed/>
                  </p:oleObj>
                </mc:Choice>
                <mc:Fallback>
                  <p:oleObj name="Формула" r:id="rId7" imgW="457200" imgH="228600" progId="Equation.3">
                    <p:embed/>
                    <p:pic>
                      <p:nvPicPr>
                        <p:cNvPr id="0" name="Object 6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5" y="3072"/>
                          <a:ext cx="841" cy="42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283" name="Object 62"/>
            <p:cNvGraphicFramePr>
              <a:graphicFrameLocks noChangeAspect="1"/>
            </p:cNvGraphicFramePr>
            <p:nvPr/>
          </p:nvGraphicFramePr>
          <p:xfrm>
            <a:off x="1887" y="2862"/>
            <a:ext cx="785" cy="78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360" name="Формула" r:id="rId9" imgW="393529" imgH="393529" progId="Equation.3">
                    <p:embed/>
                  </p:oleObj>
                </mc:Choice>
                <mc:Fallback>
                  <p:oleObj name="Формула" r:id="rId9" imgW="393529" imgH="393529" progId="Equation.3">
                    <p:embed/>
                    <p:pic>
                      <p:nvPicPr>
                        <p:cNvPr id="0" name="Object 6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87" y="2862"/>
                          <a:ext cx="785" cy="78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9284" name="AutoShape 63"/>
            <p:cNvSpPr>
              <a:spLocks noChangeArrowheads="1"/>
            </p:cNvSpPr>
            <p:nvPr/>
          </p:nvSpPr>
          <p:spPr bwMode="auto">
            <a:xfrm>
              <a:off x="1104" y="3168"/>
              <a:ext cx="624" cy="240"/>
            </a:xfrm>
            <a:prstGeom prst="leftRightArrow">
              <a:avLst>
                <a:gd name="adj1" fmla="val 50000"/>
                <a:gd name="adj2" fmla="val 52000"/>
              </a:avLst>
            </a:prstGeom>
            <a:gradFill rotWithShape="1">
              <a:gsLst>
                <a:gs pos="0">
                  <a:srgbClr val="000000"/>
                </a:gs>
                <a:gs pos="20000">
                  <a:srgbClr val="0A128C"/>
                </a:gs>
                <a:gs pos="35001">
                  <a:srgbClr val="181CC7"/>
                </a:gs>
                <a:gs pos="44000">
                  <a:srgbClr val="7005D4"/>
                </a:gs>
                <a:gs pos="50000">
                  <a:srgbClr val="8C3D91"/>
                </a:gs>
                <a:gs pos="56000">
                  <a:srgbClr val="7005D4"/>
                </a:gs>
                <a:gs pos="64999">
                  <a:srgbClr val="181CC7"/>
                </a:gs>
                <a:gs pos="80000">
                  <a:srgbClr val="0A128C"/>
                </a:gs>
                <a:gs pos="100000">
                  <a:srgbClr val="000000"/>
                </a:gs>
              </a:gsLst>
              <a:lin ang="27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ru-RU"/>
            </a:p>
          </p:txBody>
        </p:sp>
      </p:grpSp>
      <p:sp>
        <p:nvSpPr>
          <p:cNvPr id="9271" name="Oval 64"/>
          <p:cNvSpPr>
            <a:spLocks noChangeArrowheads="1"/>
          </p:cNvSpPr>
          <p:nvPr/>
        </p:nvSpPr>
        <p:spPr bwMode="auto">
          <a:xfrm>
            <a:off x="2286000" y="39624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5461000" y="4114800"/>
            <a:ext cx="343147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Убывает при х </a:t>
            </a:r>
            <a:r>
              <a:rPr lang="el-G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ϵ</a:t>
            </a: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(-∞; 0) 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Light" panose="020B0502040204020203" pitchFamily="34" charset="0"/>
              </a:rPr>
              <a:t>U</a:t>
            </a: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(0; +∞)</a:t>
            </a:r>
            <a:endParaRPr lang="ru-R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7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7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7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174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7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4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1000"/>
                                        <p:tgtEl>
                                          <p:spTgt spid="17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174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57" grpId="0" animBg="1"/>
      <p:bldP spid="17457" grpId="1" animBg="1"/>
      <p:bldP spid="17458" grpId="0" animBg="1"/>
      <p:bldP spid="17458" grpId="1" animBg="1"/>
      <p:bldP spid="17459" grpId="0"/>
      <p:bldP spid="9269" grpId="0" animBg="1"/>
      <p:bldP spid="9271" grpId="0" animBg="1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3895725" y="-134938"/>
            <a:ext cx="542925" cy="10064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sz="6000" b="1">
                <a:cs typeface="Arial" panose="020B0604020202020204" pitchFamily="34" charset="0"/>
              </a:rPr>
              <a:t>y</a:t>
            </a:r>
            <a:endParaRPr lang="ru-RU" sz="6000" b="1">
              <a:cs typeface="Arial" panose="020B0604020202020204" pitchFamily="34" charset="0"/>
            </a:endParaRPr>
          </a:p>
        </p:txBody>
      </p:sp>
      <p:sp>
        <p:nvSpPr>
          <p:cNvPr id="10243" name="Line 3"/>
          <p:cNvSpPr>
            <a:spLocks noChangeShapeType="1"/>
          </p:cNvSpPr>
          <p:nvPr/>
        </p:nvSpPr>
        <p:spPr bwMode="auto">
          <a:xfrm>
            <a:off x="296863" y="3429000"/>
            <a:ext cx="8470900" cy="158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244" name="Line 4"/>
          <p:cNvSpPr>
            <a:spLocks noChangeShapeType="1"/>
          </p:cNvSpPr>
          <p:nvPr/>
        </p:nvSpPr>
        <p:spPr bwMode="auto">
          <a:xfrm flipV="1">
            <a:off x="4572000" y="139700"/>
            <a:ext cx="0" cy="65341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8128000" y="3429000"/>
            <a:ext cx="809625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sz="6000" b="1">
                <a:cs typeface="Arial" panose="020B0604020202020204" pitchFamily="34" charset="0"/>
              </a:rPr>
              <a:t>x</a:t>
            </a:r>
            <a:endParaRPr lang="ru-RU" sz="6000" b="1">
              <a:cs typeface="Arial" panose="020B0604020202020204" pitchFamily="34" charset="0"/>
            </a:endParaRPr>
          </a:p>
        </p:txBody>
      </p:sp>
      <p:sp>
        <p:nvSpPr>
          <p:cNvPr id="10246" name="Line 6"/>
          <p:cNvSpPr>
            <a:spLocks noChangeShapeType="1"/>
          </p:cNvSpPr>
          <p:nvPr/>
        </p:nvSpPr>
        <p:spPr bwMode="auto">
          <a:xfrm>
            <a:off x="5157788" y="34290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247" name="Line 7"/>
          <p:cNvSpPr>
            <a:spLocks noChangeShapeType="1"/>
          </p:cNvSpPr>
          <p:nvPr/>
        </p:nvSpPr>
        <p:spPr bwMode="auto">
          <a:xfrm>
            <a:off x="244475" y="3048000"/>
            <a:ext cx="8640763" cy="1587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248" name="Line 8"/>
          <p:cNvSpPr>
            <a:spLocks noChangeShapeType="1"/>
          </p:cNvSpPr>
          <p:nvPr/>
        </p:nvSpPr>
        <p:spPr bwMode="auto">
          <a:xfrm>
            <a:off x="244475" y="2697163"/>
            <a:ext cx="86868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249" name="Line 9"/>
          <p:cNvSpPr>
            <a:spLocks noChangeShapeType="1"/>
          </p:cNvSpPr>
          <p:nvPr/>
        </p:nvSpPr>
        <p:spPr bwMode="auto">
          <a:xfrm>
            <a:off x="258763" y="2332038"/>
            <a:ext cx="8640762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250" name="Line 10"/>
          <p:cNvSpPr>
            <a:spLocks noChangeShapeType="1"/>
          </p:cNvSpPr>
          <p:nvPr/>
        </p:nvSpPr>
        <p:spPr bwMode="auto">
          <a:xfrm>
            <a:off x="228600" y="1981200"/>
            <a:ext cx="864076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251" name="Line 11"/>
          <p:cNvSpPr>
            <a:spLocks noChangeShapeType="1"/>
          </p:cNvSpPr>
          <p:nvPr/>
        </p:nvSpPr>
        <p:spPr bwMode="auto">
          <a:xfrm>
            <a:off x="244475" y="1616075"/>
            <a:ext cx="867092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252" name="Line 12"/>
          <p:cNvSpPr>
            <a:spLocks noChangeShapeType="1"/>
          </p:cNvSpPr>
          <p:nvPr/>
        </p:nvSpPr>
        <p:spPr bwMode="auto">
          <a:xfrm>
            <a:off x="228600" y="1249363"/>
            <a:ext cx="870267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253" name="Line 13"/>
          <p:cNvSpPr>
            <a:spLocks noChangeShapeType="1"/>
          </p:cNvSpPr>
          <p:nvPr/>
        </p:nvSpPr>
        <p:spPr bwMode="auto">
          <a:xfrm>
            <a:off x="228600" y="884238"/>
            <a:ext cx="864076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254" name="Line 14"/>
          <p:cNvSpPr>
            <a:spLocks noChangeShapeType="1"/>
          </p:cNvSpPr>
          <p:nvPr/>
        </p:nvSpPr>
        <p:spPr bwMode="auto">
          <a:xfrm>
            <a:off x="244475" y="533400"/>
            <a:ext cx="867092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255" name="Line 15"/>
          <p:cNvSpPr>
            <a:spLocks noChangeShapeType="1"/>
          </p:cNvSpPr>
          <p:nvPr/>
        </p:nvSpPr>
        <p:spPr bwMode="auto">
          <a:xfrm>
            <a:off x="244475" y="198438"/>
            <a:ext cx="8670925" cy="30162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256" name="Line 16"/>
          <p:cNvSpPr>
            <a:spLocks noChangeShapeType="1"/>
          </p:cNvSpPr>
          <p:nvPr/>
        </p:nvSpPr>
        <p:spPr bwMode="auto">
          <a:xfrm>
            <a:off x="198438" y="3779838"/>
            <a:ext cx="8686800" cy="14287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257" name="Line 17"/>
          <p:cNvSpPr>
            <a:spLocks noChangeShapeType="1"/>
          </p:cNvSpPr>
          <p:nvPr/>
        </p:nvSpPr>
        <p:spPr bwMode="auto">
          <a:xfrm>
            <a:off x="228600" y="4130675"/>
            <a:ext cx="864076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258" name="Line 18"/>
          <p:cNvSpPr>
            <a:spLocks noChangeShapeType="1"/>
          </p:cNvSpPr>
          <p:nvPr/>
        </p:nvSpPr>
        <p:spPr bwMode="auto">
          <a:xfrm flipV="1">
            <a:off x="212725" y="4495800"/>
            <a:ext cx="8656638" cy="1587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259" name="Line 19"/>
          <p:cNvSpPr>
            <a:spLocks noChangeShapeType="1"/>
          </p:cNvSpPr>
          <p:nvPr/>
        </p:nvSpPr>
        <p:spPr bwMode="auto">
          <a:xfrm>
            <a:off x="0" y="4860925"/>
            <a:ext cx="889952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260" name="Line 20"/>
          <p:cNvSpPr>
            <a:spLocks noChangeShapeType="1"/>
          </p:cNvSpPr>
          <p:nvPr/>
        </p:nvSpPr>
        <p:spPr bwMode="auto">
          <a:xfrm>
            <a:off x="212725" y="5211763"/>
            <a:ext cx="870267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261" name="Line 21"/>
          <p:cNvSpPr>
            <a:spLocks noChangeShapeType="1"/>
          </p:cNvSpPr>
          <p:nvPr/>
        </p:nvSpPr>
        <p:spPr bwMode="auto">
          <a:xfrm>
            <a:off x="228600" y="5578475"/>
            <a:ext cx="8626475" cy="14288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262" name="Line 22"/>
          <p:cNvSpPr>
            <a:spLocks noChangeShapeType="1"/>
          </p:cNvSpPr>
          <p:nvPr/>
        </p:nvSpPr>
        <p:spPr bwMode="auto">
          <a:xfrm>
            <a:off x="212725" y="5927725"/>
            <a:ext cx="867251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263" name="Line 23"/>
          <p:cNvSpPr>
            <a:spLocks noChangeShapeType="1"/>
          </p:cNvSpPr>
          <p:nvPr/>
        </p:nvSpPr>
        <p:spPr bwMode="auto">
          <a:xfrm>
            <a:off x="228600" y="6294438"/>
            <a:ext cx="8518525" cy="14287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264" name="Line 24"/>
          <p:cNvSpPr>
            <a:spLocks noChangeShapeType="1"/>
          </p:cNvSpPr>
          <p:nvPr/>
        </p:nvSpPr>
        <p:spPr bwMode="auto">
          <a:xfrm>
            <a:off x="212725" y="6659563"/>
            <a:ext cx="8656638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265" name="Line 25"/>
          <p:cNvSpPr>
            <a:spLocks noChangeShapeType="1"/>
          </p:cNvSpPr>
          <p:nvPr/>
        </p:nvSpPr>
        <p:spPr bwMode="auto">
          <a:xfrm flipH="1">
            <a:off x="4906963" y="200025"/>
            <a:ext cx="15875" cy="643255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266" name="Line 26"/>
          <p:cNvSpPr>
            <a:spLocks noChangeShapeType="1"/>
          </p:cNvSpPr>
          <p:nvPr/>
        </p:nvSpPr>
        <p:spPr bwMode="auto">
          <a:xfrm>
            <a:off x="5273675" y="198438"/>
            <a:ext cx="0" cy="646112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267" name="Line 27"/>
          <p:cNvSpPr>
            <a:spLocks noChangeShapeType="1"/>
          </p:cNvSpPr>
          <p:nvPr/>
        </p:nvSpPr>
        <p:spPr bwMode="auto">
          <a:xfrm>
            <a:off x="5622925" y="228600"/>
            <a:ext cx="14288" cy="641667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268" name="Line 28"/>
          <p:cNvSpPr>
            <a:spLocks noChangeShapeType="1"/>
          </p:cNvSpPr>
          <p:nvPr/>
        </p:nvSpPr>
        <p:spPr bwMode="auto">
          <a:xfrm>
            <a:off x="5989638" y="212725"/>
            <a:ext cx="0" cy="64008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269" name="Line 29"/>
          <p:cNvSpPr>
            <a:spLocks noChangeShapeType="1"/>
          </p:cNvSpPr>
          <p:nvPr/>
        </p:nvSpPr>
        <p:spPr bwMode="auto">
          <a:xfrm>
            <a:off x="6340475" y="228600"/>
            <a:ext cx="15875" cy="641667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270" name="Line 30"/>
          <p:cNvSpPr>
            <a:spLocks noChangeShapeType="1"/>
          </p:cNvSpPr>
          <p:nvPr/>
        </p:nvSpPr>
        <p:spPr bwMode="auto">
          <a:xfrm>
            <a:off x="6705600" y="198438"/>
            <a:ext cx="30163" cy="6430962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271" name="Line 31"/>
          <p:cNvSpPr>
            <a:spLocks noChangeShapeType="1"/>
          </p:cNvSpPr>
          <p:nvPr/>
        </p:nvSpPr>
        <p:spPr bwMode="auto">
          <a:xfrm>
            <a:off x="7056438" y="212725"/>
            <a:ext cx="30162" cy="641667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272" name="Line 32"/>
          <p:cNvSpPr>
            <a:spLocks noChangeShapeType="1"/>
          </p:cNvSpPr>
          <p:nvPr/>
        </p:nvSpPr>
        <p:spPr bwMode="auto">
          <a:xfrm>
            <a:off x="7437438" y="212725"/>
            <a:ext cx="0" cy="6446838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273" name="Line 33"/>
          <p:cNvSpPr>
            <a:spLocks noChangeShapeType="1"/>
          </p:cNvSpPr>
          <p:nvPr/>
        </p:nvSpPr>
        <p:spPr bwMode="auto">
          <a:xfrm>
            <a:off x="7788275" y="212725"/>
            <a:ext cx="0" cy="64008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274" name="Line 34"/>
          <p:cNvSpPr>
            <a:spLocks noChangeShapeType="1"/>
          </p:cNvSpPr>
          <p:nvPr/>
        </p:nvSpPr>
        <p:spPr bwMode="auto">
          <a:xfrm>
            <a:off x="8137525" y="212725"/>
            <a:ext cx="15875" cy="643255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275" name="Line 35"/>
          <p:cNvSpPr>
            <a:spLocks noChangeShapeType="1"/>
          </p:cNvSpPr>
          <p:nvPr/>
        </p:nvSpPr>
        <p:spPr bwMode="auto">
          <a:xfrm>
            <a:off x="8474075" y="212725"/>
            <a:ext cx="14288" cy="6446838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276" name="Line 36"/>
          <p:cNvSpPr>
            <a:spLocks noChangeShapeType="1"/>
          </p:cNvSpPr>
          <p:nvPr/>
        </p:nvSpPr>
        <p:spPr bwMode="auto">
          <a:xfrm>
            <a:off x="8793163" y="212725"/>
            <a:ext cx="30162" cy="643255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277" name="Line 37"/>
          <p:cNvSpPr>
            <a:spLocks noChangeShapeType="1"/>
          </p:cNvSpPr>
          <p:nvPr/>
        </p:nvSpPr>
        <p:spPr bwMode="auto">
          <a:xfrm>
            <a:off x="4206875" y="198438"/>
            <a:ext cx="0" cy="646112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278" name="Line 38"/>
          <p:cNvSpPr>
            <a:spLocks noChangeShapeType="1"/>
          </p:cNvSpPr>
          <p:nvPr/>
        </p:nvSpPr>
        <p:spPr bwMode="auto">
          <a:xfrm>
            <a:off x="3840163" y="204788"/>
            <a:ext cx="0" cy="6440487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279" name="Line 39"/>
          <p:cNvSpPr>
            <a:spLocks noChangeShapeType="1"/>
          </p:cNvSpPr>
          <p:nvPr/>
        </p:nvSpPr>
        <p:spPr bwMode="auto">
          <a:xfrm>
            <a:off x="3444875" y="182563"/>
            <a:ext cx="30163" cy="64770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280" name="Line 40"/>
          <p:cNvSpPr>
            <a:spLocks noChangeShapeType="1"/>
          </p:cNvSpPr>
          <p:nvPr/>
        </p:nvSpPr>
        <p:spPr bwMode="auto">
          <a:xfrm>
            <a:off x="3108325" y="182563"/>
            <a:ext cx="15875" cy="6446837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281" name="Line 41"/>
          <p:cNvSpPr>
            <a:spLocks noChangeShapeType="1"/>
          </p:cNvSpPr>
          <p:nvPr/>
        </p:nvSpPr>
        <p:spPr bwMode="auto">
          <a:xfrm>
            <a:off x="2759075" y="182563"/>
            <a:ext cx="0" cy="6446837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282" name="Line 42"/>
          <p:cNvSpPr>
            <a:spLocks noChangeShapeType="1"/>
          </p:cNvSpPr>
          <p:nvPr/>
        </p:nvSpPr>
        <p:spPr bwMode="auto">
          <a:xfrm>
            <a:off x="2379663" y="204788"/>
            <a:ext cx="12700" cy="647065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283" name="Line 43"/>
          <p:cNvSpPr>
            <a:spLocks noChangeShapeType="1"/>
          </p:cNvSpPr>
          <p:nvPr/>
        </p:nvSpPr>
        <p:spPr bwMode="auto">
          <a:xfrm>
            <a:off x="2025650" y="198438"/>
            <a:ext cx="1588" cy="646112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284" name="Line 44"/>
          <p:cNvSpPr>
            <a:spLocks noChangeShapeType="1"/>
          </p:cNvSpPr>
          <p:nvPr/>
        </p:nvSpPr>
        <p:spPr bwMode="auto">
          <a:xfrm flipH="1">
            <a:off x="1646238" y="182563"/>
            <a:ext cx="14287" cy="6430962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285" name="Line 45"/>
          <p:cNvSpPr>
            <a:spLocks noChangeShapeType="1"/>
          </p:cNvSpPr>
          <p:nvPr/>
        </p:nvSpPr>
        <p:spPr bwMode="auto">
          <a:xfrm>
            <a:off x="1295400" y="182563"/>
            <a:ext cx="0" cy="6462712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286" name="Line 46"/>
          <p:cNvSpPr>
            <a:spLocks noChangeShapeType="1"/>
          </p:cNvSpPr>
          <p:nvPr/>
        </p:nvSpPr>
        <p:spPr bwMode="auto">
          <a:xfrm>
            <a:off x="931863" y="204788"/>
            <a:ext cx="28575" cy="6440487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287" name="Line 47"/>
          <p:cNvSpPr>
            <a:spLocks noChangeShapeType="1"/>
          </p:cNvSpPr>
          <p:nvPr/>
        </p:nvSpPr>
        <p:spPr bwMode="auto">
          <a:xfrm>
            <a:off x="579438" y="182563"/>
            <a:ext cx="14287" cy="64770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288" name="Line 48"/>
          <p:cNvSpPr>
            <a:spLocks noChangeShapeType="1"/>
          </p:cNvSpPr>
          <p:nvPr/>
        </p:nvSpPr>
        <p:spPr bwMode="auto">
          <a:xfrm>
            <a:off x="242888" y="157163"/>
            <a:ext cx="1587" cy="65024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289" name="Text Box 49"/>
          <p:cNvSpPr txBox="1">
            <a:spLocks noChangeArrowheads="1"/>
          </p:cNvSpPr>
          <p:nvPr/>
        </p:nvSpPr>
        <p:spPr bwMode="auto">
          <a:xfrm>
            <a:off x="2782888" y="3295650"/>
            <a:ext cx="3581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5400">
                <a:cs typeface="Arial" panose="020B0604020202020204" pitchFamily="34" charset="0"/>
              </a:rPr>
              <a:t>   -</a:t>
            </a:r>
            <a:r>
              <a:rPr lang="ru-RU" sz="4800" b="1">
                <a:cs typeface="Arial" panose="020B0604020202020204" pitchFamily="34" charset="0"/>
              </a:rPr>
              <a:t>1  0    1  2</a:t>
            </a:r>
          </a:p>
        </p:txBody>
      </p:sp>
      <p:grpSp>
        <p:nvGrpSpPr>
          <p:cNvPr id="3" name="Group 54"/>
          <p:cNvGrpSpPr>
            <a:grpSpLocks/>
          </p:cNvGrpSpPr>
          <p:nvPr/>
        </p:nvGrpSpPr>
        <p:grpSpPr bwMode="auto">
          <a:xfrm>
            <a:off x="2286000" y="-165100"/>
            <a:ext cx="4656138" cy="7188200"/>
            <a:chOff x="1440" y="-104"/>
            <a:chExt cx="2933" cy="4528"/>
          </a:xfrm>
        </p:grpSpPr>
        <p:sp>
          <p:nvSpPr>
            <p:cNvPr id="10300" name="Freeform 55"/>
            <p:cNvSpPr>
              <a:spLocks/>
            </p:cNvSpPr>
            <p:nvPr/>
          </p:nvSpPr>
          <p:spPr bwMode="auto">
            <a:xfrm>
              <a:off x="3104" y="-104"/>
              <a:ext cx="1269" cy="2214"/>
            </a:xfrm>
            <a:custGeom>
              <a:avLst/>
              <a:gdLst>
                <a:gd name="T0" fmla="*/ 1216 w 1216"/>
                <a:gd name="T1" fmla="*/ 2216 h 2216"/>
                <a:gd name="T2" fmla="*/ 688 w 1216"/>
                <a:gd name="T3" fmla="*/ 2160 h 2216"/>
                <a:gd name="T4" fmla="*/ 368 w 1216"/>
                <a:gd name="T5" fmla="*/ 2032 h 2216"/>
                <a:gd name="T6" fmla="*/ 208 w 1216"/>
                <a:gd name="T7" fmla="*/ 1784 h 2216"/>
                <a:gd name="T8" fmla="*/ 112 w 1216"/>
                <a:gd name="T9" fmla="*/ 1472 h 2216"/>
                <a:gd name="T10" fmla="*/ 32 w 1216"/>
                <a:gd name="T11" fmla="*/ 656 h 2216"/>
                <a:gd name="T12" fmla="*/ 0 w 1216"/>
                <a:gd name="T13" fmla="*/ 0 h 221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216"/>
                <a:gd name="T22" fmla="*/ 0 h 2216"/>
                <a:gd name="T23" fmla="*/ 1216 w 1216"/>
                <a:gd name="T24" fmla="*/ 2216 h 221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216" h="2216">
                  <a:moveTo>
                    <a:pt x="1216" y="2216"/>
                  </a:moveTo>
                  <a:cubicBezTo>
                    <a:pt x="1128" y="2207"/>
                    <a:pt x="829" y="2191"/>
                    <a:pt x="688" y="2160"/>
                  </a:cubicBezTo>
                  <a:cubicBezTo>
                    <a:pt x="547" y="2129"/>
                    <a:pt x="448" y="2095"/>
                    <a:pt x="368" y="2032"/>
                  </a:cubicBezTo>
                  <a:cubicBezTo>
                    <a:pt x="288" y="1969"/>
                    <a:pt x="251" y="1877"/>
                    <a:pt x="208" y="1784"/>
                  </a:cubicBezTo>
                  <a:cubicBezTo>
                    <a:pt x="165" y="1691"/>
                    <a:pt x="141" y="1660"/>
                    <a:pt x="112" y="1472"/>
                  </a:cubicBezTo>
                  <a:cubicBezTo>
                    <a:pt x="83" y="1284"/>
                    <a:pt x="51" y="901"/>
                    <a:pt x="32" y="656"/>
                  </a:cubicBezTo>
                  <a:cubicBezTo>
                    <a:pt x="13" y="411"/>
                    <a:pt x="7" y="137"/>
                    <a:pt x="0" y="0"/>
                  </a:cubicBezTo>
                </a:path>
              </a:pathLst>
            </a:custGeom>
            <a:noFill/>
            <a:ln w="38100" cmpd="sng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301" name="Freeform 56"/>
            <p:cNvSpPr>
              <a:spLocks/>
            </p:cNvSpPr>
            <p:nvPr/>
          </p:nvSpPr>
          <p:spPr bwMode="auto">
            <a:xfrm flipH="1" flipV="1">
              <a:off x="1440" y="2208"/>
              <a:ext cx="1216" cy="2216"/>
            </a:xfrm>
            <a:custGeom>
              <a:avLst/>
              <a:gdLst>
                <a:gd name="T0" fmla="*/ 1216 w 1216"/>
                <a:gd name="T1" fmla="*/ 2216 h 2216"/>
                <a:gd name="T2" fmla="*/ 688 w 1216"/>
                <a:gd name="T3" fmla="*/ 2160 h 2216"/>
                <a:gd name="T4" fmla="*/ 368 w 1216"/>
                <a:gd name="T5" fmla="*/ 2032 h 2216"/>
                <a:gd name="T6" fmla="*/ 208 w 1216"/>
                <a:gd name="T7" fmla="*/ 1784 h 2216"/>
                <a:gd name="T8" fmla="*/ 112 w 1216"/>
                <a:gd name="T9" fmla="*/ 1472 h 2216"/>
                <a:gd name="T10" fmla="*/ 32 w 1216"/>
                <a:gd name="T11" fmla="*/ 656 h 2216"/>
                <a:gd name="T12" fmla="*/ 0 w 1216"/>
                <a:gd name="T13" fmla="*/ 0 h 221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216"/>
                <a:gd name="T22" fmla="*/ 0 h 2216"/>
                <a:gd name="T23" fmla="*/ 1216 w 1216"/>
                <a:gd name="T24" fmla="*/ 2216 h 221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216" h="2216">
                  <a:moveTo>
                    <a:pt x="1216" y="2216"/>
                  </a:moveTo>
                  <a:cubicBezTo>
                    <a:pt x="1128" y="2207"/>
                    <a:pt x="829" y="2191"/>
                    <a:pt x="688" y="2160"/>
                  </a:cubicBezTo>
                  <a:cubicBezTo>
                    <a:pt x="547" y="2129"/>
                    <a:pt x="448" y="2095"/>
                    <a:pt x="368" y="2032"/>
                  </a:cubicBezTo>
                  <a:cubicBezTo>
                    <a:pt x="288" y="1969"/>
                    <a:pt x="251" y="1877"/>
                    <a:pt x="208" y="1784"/>
                  </a:cubicBezTo>
                  <a:cubicBezTo>
                    <a:pt x="165" y="1691"/>
                    <a:pt x="141" y="1660"/>
                    <a:pt x="112" y="1472"/>
                  </a:cubicBezTo>
                  <a:cubicBezTo>
                    <a:pt x="83" y="1284"/>
                    <a:pt x="51" y="901"/>
                    <a:pt x="32" y="656"/>
                  </a:cubicBezTo>
                  <a:cubicBezTo>
                    <a:pt x="13" y="411"/>
                    <a:pt x="7" y="137"/>
                    <a:pt x="0" y="0"/>
                  </a:cubicBezTo>
                </a:path>
              </a:pathLst>
            </a:custGeom>
            <a:noFill/>
            <a:ln w="38100" cmpd="sng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4637" name="Oval 61"/>
          <p:cNvSpPr>
            <a:spLocks noChangeArrowheads="1"/>
          </p:cNvSpPr>
          <p:nvPr/>
        </p:nvSpPr>
        <p:spPr bwMode="auto">
          <a:xfrm>
            <a:off x="3775075" y="4071938"/>
            <a:ext cx="150813" cy="139700"/>
          </a:xfrm>
          <a:prstGeom prst="ellipse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4638" name="Oval 62"/>
          <p:cNvSpPr>
            <a:spLocks noChangeArrowheads="1"/>
          </p:cNvSpPr>
          <p:nvPr/>
        </p:nvSpPr>
        <p:spPr bwMode="auto">
          <a:xfrm>
            <a:off x="5197475" y="2630488"/>
            <a:ext cx="139700" cy="152400"/>
          </a:xfrm>
          <a:prstGeom prst="ellipse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64" name="Таблица 6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62503192"/>
                  </p:ext>
                </p:extLst>
              </p:nvPr>
            </p:nvGraphicFramePr>
            <p:xfrm>
              <a:off x="4724897" y="4318603"/>
              <a:ext cx="4144466" cy="1786319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688082"/>
                    <a:gridCol w="720080"/>
                    <a:gridCol w="720080"/>
                    <a:gridCol w="648072"/>
                    <a:gridCol w="648072"/>
                    <a:gridCol w="720080"/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2800" b="1" dirty="0" smtClean="0">
                              <a:solidFill>
                                <a:srgbClr val="00206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Х</a:t>
                          </a:r>
                          <a:endParaRPr lang="ru-RU" sz="2800" b="1" dirty="0">
                            <a:solidFill>
                              <a:srgbClr val="00206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ru-RU" sz="2800" b="1" i="1" smtClean="0">
                                        <a:solidFill>
                                          <a:srgbClr val="002060"/>
                                        </a:solidFill>
                                        <a:effectLst>
                                          <a:outerShdw blurRad="38100" dist="38100" dir="2700000" algn="tl">
                                            <a:srgbClr val="000000">
                                              <a:alpha val="43137"/>
                                            </a:srgbClr>
                                          </a:outerShdw>
                                        </a:effectLst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ru-RU" sz="2800" b="1" i="1" smtClean="0">
                                        <a:solidFill>
                                          <a:srgbClr val="002060"/>
                                        </a:solidFill>
                                        <a:effectLst>
                                          <a:outerShdw blurRad="38100" dist="38100" dir="2700000" algn="tl">
                                            <a:srgbClr val="000000">
                                              <a:alpha val="43137"/>
                                            </a:srgbClr>
                                          </a:outerShdw>
                                        </a:effectLst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</m:num>
                                  <m:den>
                                    <m:r>
                                      <a:rPr lang="ru-RU" sz="2800" b="1" i="1" smtClean="0">
                                        <a:solidFill>
                                          <a:srgbClr val="002060"/>
                                        </a:solidFill>
                                        <a:effectLst>
                                          <a:outerShdw blurRad="38100" dist="38100" dir="2700000" algn="tl">
                                            <a:srgbClr val="000000">
                                              <a:alpha val="43137"/>
                                            </a:srgbClr>
                                          </a:outerShdw>
                                        </a:effectLst>
                                        <a:latin typeface="Cambria Math" panose="02040503050406030204" pitchFamily="18" charset="0"/>
                                      </a:rPr>
                                      <m:t>𝟑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ru-RU" sz="2800" b="1" dirty="0">
                            <a:solidFill>
                              <a:srgbClr val="00206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ru-RU" sz="2800" b="1" i="1" smtClean="0">
                                        <a:solidFill>
                                          <a:srgbClr val="002060"/>
                                        </a:solidFill>
                                        <a:effectLst>
                                          <a:outerShdw blurRad="38100" dist="38100" dir="2700000" algn="tl">
                                            <a:srgbClr val="000000">
                                              <a:alpha val="43137"/>
                                            </a:srgbClr>
                                          </a:outerShdw>
                                        </a:effectLst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ru-RU" sz="2800" b="1" i="1" smtClean="0">
                                        <a:solidFill>
                                          <a:srgbClr val="002060"/>
                                        </a:solidFill>
                                        <a:effectLst>
                                          <a:outerShdw blurRad="38100" dist="38100" dir="2700000" algn="tl">
                                            <a:srgbClr val="000000">
                                              <a:alpha val="43137"/>
                                            </a:srgbClr>
                                          </a:outerShdw>
                                        </a:effectLst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</m:num>
                                  <m:den>
                                    <m:r>
                                      <a:rPr lang="ru-RU" sz="2800" b="1" i="1" smtClean="0">
                                        <a:solidFill>
                                          <a:srgbClr val="002060"/>
                                        </a:solidFill>
                                        <a:effectLst>
                                          <a:outerShdw blurRad="38100" dist="38100" dir="2700000" algn="tl">
                                            <a:srgbClr val="000000">
                                              <a:alpha val="43137"/>
                                            </a:srgbClr>
                                          </a:outerShdw>
                                        </a:effectLst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ru-RU" sz="2800" b="1" dirty="0">
                            <a:solidFill>
                              <a:srgbClr val="00206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2800" b="1" dirty="0" smtClean="0">
                              <a:solidFill>
                                <a:srgbClr val="00206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1</a:t>
                          </a:r>
                          <a:endParaRPr lang="ru-RU" sz="2800" b="1" dirty="0">
                            <a:solidFill>
                              <a:srgbClr val="00206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2800" b="1" dirty="0" smtClean="0">
                              <a:solidFill>
                                <a:srgbClr val="00206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2</a:t>
                          </a:r>
                          <a:endParaRPr lang="ru-RU" sz="2800" b="1" dirty="0">
                            <a:solidFill>
                              <a:srgbClr val="00206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2800" b="1" dirty="0" smtClean="0">
                              <a:solidFill>
                                <a:srgbClr val="00206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3</a:t>
                          </a:r>
                          <a:endParaRPr lang="ru-RU" sz="2800" b="1" dirty="0">
                            <a:solidFill>
                              <a:srgbClr val="00206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2800" b="1" dirty="0" smtClean="0">
                              <a:solidFill>
                                <a:srgbClr val="00206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У</a:t>
                          </a:r>
                          <a:endParaRPr lang="ru-RU" sz="2800" b="1" dirty="0">
                            <a:solidFill>
                              <a:srgbClr val="00206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2800" b="1" dirty="0" smtClean="0">
                              <a:solidFill>
                                <a:srgbClr val="00206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27</a:t>
                          </a:r>
                          <a:endParaRPr lang="ru-RU" sz="2800" b="1" dirty="0">
                            <a:solidFill>
                              <a:srgbClr val="00206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2800" b="1" dirty="0" smtClean="0">
                              <a:solidFill>
                                <a:srgbClr val="00206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8</a:t>
                          </a:r>
                          <a:endParaRPr lang="ru-RU" sz="2800" b="1" dirty="0">
                            <a:solidFill>
                              <a:srgbClr val="00206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ru-RU" sz="2800" b="1" i="1" smtClean="0">
                                    <a:solidFill>
                                      <a:srgbClr val="002060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</m:oMath>
                            </m:oMathPara>
                          </a14:m>
                          <a:endParaRPr lang="ru-RU" sz="2800" b="1" dirty="0">
                            <a:solidFill>
                              <a:srgbClr val="00206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ru-RU" sz="2800" b="1" i="1" smtClean="0">
                                        <a:solidFill>
                                          <a:srgbClr val="002060"/>
                                        </a:solidFill>
                                        <a:effectLst>
                                          <a:outerShdw blurRad="38100" dist="38100" dir="2700000" algn="tl">
                                            <a:srgbClr val="000000">
                                              <a:alpha val="43137"/>
                                            </a:srgbClr>
                                          </a:outerShdw>
                                        </a:effectLst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ru-RU" sz="2800" b="1" i="1" smtClean="0">
                                        <a:solidFill>
                                          <a:srgbClr val="002060"/>
                                        </a:solidFill>
                                        <a:effectLst>
                                          <a:outerShdw blurRad="38100" dist="38100" dir="2700000" algn="tl">
                                            <a:srgbClr val="000000">
                                              <a:alpha val="43137"/>
                                            </a:srgbClr>
                                          </a:outerShdw>
                                        </a:effectLst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</m:num>
                                  <m:den>
                                    <m:r>
                                      <a:rPr lang="ru-RU" sz="2800" b="1" i="1" smtClean="0">
                                        <a:solidFill>
                                          <a:srgbClr val="002060"/>
                                        </a:solidFill>
                                        <a:effectLst>
                                          <a:outerShdw blurRad="38100" dist="38100" dir="2700000" algn="tl">
                                            <a:srgbClr val="000000">
                                              <a:alpha val="43137"/>
                                            </a:srgbClr>
                                          </a:outerShdw>
                                        </a:effectLst>
                                        <a:latin typeface="Cambria Math" panose="02040503050406030204" pitchFamily="18" charset="0"/>
                                      </a:rPr>
                                      <m:t>𝟖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ru-RU" sz="2800" b="1" dirty="0">
                            <a:solidFill>
                              <a:srgbClr val="00206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ru-RU" sz="2800" b="1" i="1" smtClean="0">
                                        <a:solidFill>
                                          <a:srgbClr val="002060"/>
                                        </a:solidFill>
                                        <a:effectLst>
                                          <a:outerShdw blurRad="38100" dist="38100" dir="2700000" algn="tl">
                                            <a:srgbClr val="000000">
                                              <a:alpha val="43137"/>
                                            </a:srgbClr>
                                          </a:outerShdw>
                                        </a:effectLst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ru-RU" sz="2800" b="1" i="1" smtClean="0">
                                        <a:solidFill>
                                          <a:srgbClr val="002060"/>
                                        </a:solidFill>
                                        <a:effectLst>
                                          <a:outerShdw blurRad="38100" dist="38100" dir="2700000" algn="tl">
                                            <a:srgbClr val="000000">
                                              <a:alpha val="43137"/>
                                            </a:srgbClr>
                                          </a:outerShdw>
                                        </a:effectLst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</m:num>
                                  <m:den>
                                    <m:r>
                                      <a:rPr lang="ru-RU" sz="2800" b="1" i="1" smtClean="0">
                                        <a:solidFill>
                                          <a:srgbClr val="002060"/>
                                        </a:solidFill>
                                        <a:effectLst>
                                          <a:outerShdw blurRad="38100" dist="38100" dir="2700000" algn="tl">
                                            <a:srgbClr val="000000">
                                              <a:alpha val="43137"/>
                                            </a:srgbClr>
                                          </a:outerShdw>
                                        </a:effectLst>
                                        <a:latin typeface="Cambria Math" panose="02040503050406030204" pitchFamily="18" charset="0"/>
                                      </a:rPr>
                                      <m:t>𝟐𝟕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ru-RU" sz="2800" b="1" dirty="0">
                            <a:solidFill>
                              <a:srgbClr val="00206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64" name="Таблица 6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62503192"/>
                  </p:ext>
                </p:extLst>
              </p:nvPr>
            </p:nvGraphicFramePr>
            <p:xfrm>
              <a:off x="4724897" y="4318603"/>
              <a:ext cx="4144466" cy="1786319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688082"/>
                    <a:gridCol w="720080"/>
                    <a:gridCol w="720080"/>
                    <a:gridCol w="648072"/>
                    <a:gridCol w="648072"/>
                    <a:gridCol w="720080"/>
                  </a:tblGrid>
                  <a:tr h="89306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2800" b="1" dirty="0" smtClean="0">
                              <a:solidFill>
                                <a:srgbClr val="00206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Х</a:t>
                          </a:r>
                          <a:endParaRPr lang="ru-RU" sz="2800" b="1" dirty="0">
                            <a:solidFill>
                              <a:srgbClr val="00206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0">
                          <a:blip r:embed="rId2"/>
                          <a:stretch>
                            <a:fillRect l="-99153" t="-7483" r="-386441" b="-10408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0">
                          <a:blip r:embed="rId2"/>
                          <a:stretch>
                            <a:fillRect l="-199153" t="-7483" r="-286441" b="-10408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2800" b="1" dirty="0" smtClean="0">
                              <a:solidFill>
                                <a:srgbClr val="00206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1</a:t>
                          </a:r>
                          <a:endParaRPr lang="ru-RU" sz="2800" b="1" dirty="0">
                            <a:solidFill>
                              <a:srgbClr val="00206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2800" b="1" dirty="0" smtClean="0">
                              <a:solidFill>
                                <a:srgbClr val="00206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2</a:t>
                          </a:r>
                          <a:endParaRPr lang="ru-RU" sz="2800" b="1" dirty="0">
                            <a:solidFill>
                              <a:srgbClr val="00206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2800" b="1" dirty="0" smtClean="0">
                              <a:solidFill>
                                <a:srgbClr val="00206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3</a:t>
                          </a:r>
                          <a:endParaRPr lang="ru-RU" sz="2800" b="1" dirty="0">
                            <a:solidFill>
                              <a:srgbClr val="00206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89325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2800" b="1" dirty="0" smtClean="0">
                              <a:solidFill>
                                <a:srgbClr val="00206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У</a:t>
                          </a:r>
                          <a:endParaRPr lang="ru-RU" sz="2800" b="1" dirty="0">
                            <a:solidFill>
                              <a:srgbClr val="00206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2800" b="1" dirty="0" smtClean="0">
                              <a:solidFill>
                                <a:srgbClr val="00206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27</a:t>
                          </a:r>
                          <a:endParaRPr lang="ru-RU" sz="2800" b="1" dirty="0">
                            <a:solidFill>
                              <a:srgbClr val="00206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2800" b="1" dirty="0" smtClean="0">
                              <a:solidFill>
                                <a:srgbClr val="00206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8</a:t>
                          </a:r>
                          <a:endParaRPr lang="ru-RU" sz="2800" b="1" dirty="0">
                            <a:solidFill>
                              <a:srgbClr val="00206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0">
                          <a:blip r:embed="rId2"/>
                          <a:stretch>
                            <a:fillRect l="-329907" t="-107483" r="-215888" b="-408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0">
                          <a:blip r:embed="rId2"/>
                          <a:stretch>
                            <a:fillRect l="-433962" t="-107483" r="-117925" b="-408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0">
                          <a:blip r:embed="rId2"/>
                          <a:stretch>
                            <a:fillRect l="-479661" t="-107483" r="-5932" b="-4082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  <p:sp>
        <p:nvSpPr>
          <p:cNvPr id="65" name="Text Box 57"/>
          <p:cNvSpPr txBox="1">
            <a:spLocks noChangeArrowheads="1"/>
          </p:cNvSpPr>
          <p:nvPr/>
        </p:nvSpPr>
        <p:spPr bwMode="auto">
          <a:xfrm>
            <a:off x="914400" y="1092686"/>
            <a:ext cx="2522371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ru-RU" sz="48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anose="020B0604020202020204" pitchFamily="34" charset="0"/>
              </a:rPr>
              <a:t>у = </a:t>
            </a:r>
            <a:r>
              <a:rPr lang="ru-RU" sz="4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anose="020B0604020202020204" pitchFamily="34" charset="0"/>
              </a:rPr>
              <a:t>х </a:t>
            </a:r>
            <a:r>
              <a:rPr lang="ru-RU" sz="4800" b="1" i="1" baseline="30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̶ </a:t>
            </a:r>
            <a:r>
              <a:rPr lang="ru-RU" sz="4800" b="1" i="1" baseline="30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anose="020B0604020202020204" pitchFamily="34" charset="0"/>
              </a:rPr>
              <a:t>3</a:t>
            </a:r>
            <a:endParaRPr lang="ru-RU" sz="48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46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46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46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463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46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463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46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463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46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463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463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46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46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46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463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46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463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46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463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46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463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8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463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637" grpId="0" animBg="1"/>
      <p:bldP spid="24638" grpId="0" animBg="1"/>
      <p:bldP spid="6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3895725" y="-134938"/>
            <a:ext cx="542925" cy="10064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sz="6000" b="1">
                <a:cs typeface="Arial" panose="020B0604020202020204" pitchFamily="34" charset="0"/>
              </a:rPr>
              <a:t>y</a:t>
            </a:r>
            <a:endParaRPr lang="ru-RU" sz="6000" b="1">
              <a:cs typeface="Arial" panose="020B0604020202020204" pitchFamily="34" charset="0"/>
            </a:endParaRPr>
          </a:p>
        </p:txBody>
      </p:sp>
      <p:sp>
        <p:nvSpPr>
          <p:cNvPr id="10243" name="Line 3"/>
          <p:cNvSpPr>
            <a:spLocks noChangeShapeType="1"/>
          </p:cNvSpPr>
          <p:nvPr/>
        </p:nvSpPr>
        <p:spPr bwMode="auto">
          <a:xfrm>
            <a:off x="296863" y="3429000"/>
            <a:ext cx="8470900" cy="158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244" name="Line 4"/>
          <p:cNvSpPr>
            <a:spLocks noChangeShapeType="1"/>
          </p:cNvSpPr>
          <p:nvPr/>
        </p:nvSpPr>
        <p:spPr bwMode="auto">
          <a:xfrm flipV="1">
            <a:off x="4572000" y="139700"/>
            <a:ext cx="0" cy="65341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8128000" y="3429000"/>
            <a:ext cx="809625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sz="6000" b="1">
                <a:cs typeface="Arial" panose="020B0604020202020204" pitchFamily="34" charset="0"/>
              </a:rPr>
              <a:t>x</a:t>
            </a:r>
            <a:endParaRPr lang="ru-RU" sz="6000" b="1">
              <a:cs typeface="Arial" panose="020B0604020202020204" pitchFamily="34" charset="0"/>
            </a:endParaRPr>
          </a:p>
        </p:txBody>
      </p:sp>
      <p:sp>
        <p:nvSpPr>
          <p:cNvPr id="10246" name="Line 6"/>
          <p:cNvSpPr>
            <a:spLocks noChangeShapeType="1"/>
          </p:cNvSpPr>
          <p:nvPr/>
        </p:nvSpPr>
        <p:spPr bwMode="auto">
          <a:xfrm>
            <a:off x="5157788" y="34290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247" name="Line 7"/>
          <p:cNvSpPr>
            <a:spLocks noChangeShapeType="1"/>
          </p:cNvSpPr>
          <p:nvPr/>
        </p:nvSpPr>
        <p:spPr bwMode="auto">
          <a:xfrm>
            <a:off x="244475" y="3048000"/>
            <a:ext cx="8640763" cy="1587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248" name="Line 8"/>
          <p:cNvSpPr>
            <a:spLocks noChangeShapeType="1"/>
          </p:cNvSpPr>
          <p:nvPr/>
        </p:nvSpPr>
        <p:spPr bwMode="auto">
          <a:xfrm>
            <a:off x="244475" y="2697163"/>
            <a:ext cx="86868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249" name="Line 9"/>
          <p:cNvSpPr>
            <a:spLocks noChangeShapeType="1"/>
          </p:cNvSpPr>
          <p:nvPr/>
        </p:nvSpPr>
        <p:spPr bwMode="auto">
          <a:xfrm>
            <a:off x="258763" y="2332038"/>
            <a:ext cx="8640762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250" name="Line 10"/>
          <p:cNvSpPr>
            <a:spLocks noChangeShapeType="1"/>
          </p:cNvSpPr>
          <p:nvPr/>
        </p:nvSpPr>
        <p:spPr bwMode="auto">
          <a:xfrm>
            <a:off x="228600" y="1981200"/>
            <a:ext cx="864076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251" name="Line 11"/>
          <p:cNvSpPr>
            <a:spLocks noChangeShapeType="1"/>
          </p:cNvSpPr>
          <p:nvPr/>
        </p:nvSpPr>
        <p:spPr bwMode="auto">
          <a:xfrm>
            <a:off x="244475" y="1616075"/>
            <a:ext cx="867092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252" name="Line 12"/>
          <p:cNvSpPr>
            <a:spLocks noChangeShapeType="1"/>
          </p:cNvSpPr>
          <p:nvPr/>
        </p:nvSpPr>
        <p:spPr bwMode="auto">
          <a:xfrm>
            <a:off x="228600" y="1249363"/>
            <a:ext cx="870267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253" name="Line 13"/>
          <p:cNvSpPr>
            <a:spLocks noChangeShapeType="1"/>
          </p:cNvSpPr>
          <p:nvPr/>
        </p:nvSpPr>
        <p:spPr bwMode="auto">
          <a:xfrm>
            <a:off x="228600" y="884238"/>
            <a:ext cx="864076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254" name="Line 14"/>
          <p:cNvSpPr>
            <a:spLocks noChangeShapeType="1"/>
          </p:cNvSpPr>
          <p:nvPr/>
        </p:nvSpPr>
        <p:spPr bwMode="auto">
          <a:xfrm>
            <a:off x="244475" y="533400"/>
            <a:ext cx="867092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255" name="Line 15"/>
          <p:cNvSpPr>
            <a:spLocks noChangeShapeType="1"/>
          </p:cNvSpPr>
          <p:nvPr/>
        </p:nvSpPr>
        <p:spPr bwMode="auto">
          <a:xfrm>
            <a:off x="244475" y="198438"/>
            <a:ext cx="8670925" cy="30162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256" name="Line 16"/>
          <p:cNvSpPr>
            <a:spLocks noChangeShapeType="1"/>
          </p:cNvSpPr>
          <p:nvPr/>
        </p:nvSpPr>
        <p:spPr bwMode="auto">
          <a:xfrm>
            <a:off x="198438" y="3779838"/>
            <a:ext cx="8686800" cy="14287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257" name="Line 17"/>
          <p:cNvSpPr>
            <a:spLocks noChangeShapeType="1"/>
          </p:cNvSpPr>
          <p:nvPr/>
        </p:nvSpPr>
        <p:spPr bwMode="auto">
          <a:xfrm>
            <a:off x="228600" y="4130675"/>
            <a:ext cx="864076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258" name="Line 18"/>
          <p:cNvSpPr>
            <a:spLocks noChangeShapeType="1"/>
          </p:cNvSpPr>
          <p:nvPr/>
        </p:nvSpPr>
        <p:spPr bwMode="auto">
          <a:xfrm flipV="1">
            <a:off x="212725" y="4495800"/>
            <a:ext cx="8656638" cy="1587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259" name="Line 19"/>
          <p:cNvSpPr>
            <a:spLocks noChangeShapeType="1"/>
          </p:cNvSpPr>
          <p:nvPr/>
        </p:nvSpPr>
        <p:spPr bwMode="auto">
          <a:xfrm>
            <a:off x="0" y="4860925"/>
            <a:ext cx="889952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260" name="Line 20"/>
          <p:cNvSpPr>
            <a:spLocks noChangeShapeType="1"/>
          </p:cNvSpPr>
          <p:nvPr/>
        </p:nvSpPr>
        <p:spPr bwMode="auto">
          <a:xfrm>
            <a:off x="212725" y="5211763"/>
            <a:ext cx="870267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261" name="Line 21"/>
          <p:cNvSpPr>
            <a:spLocks noChangeShapeType="1"/>
          </p:cNvSpPr>
          <p:nvPr/>
        </p:nvSpPr>
        <p:spPr bwMode="auto">
          <a:xfrm>
            <a:off x="228600" y="5578475"/>
            <a:ext cx="8626475" cy="14288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262" name="Line 22"/>
          <p:cNvSpPr>
            <a:spLocks noChangeShapeType="1"/>
          </p:cNvSpPr>
          <p:nvPr/>
        </p:nvSpPr>
        <p:spPr bwMode="auto">
          <a:xfrm>
            <a:off x="212725" y="5927725"/>
            <a:ext cx="867251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263" name="Line 23"/>
          <p:cNvSpPr>
            <a:spLocks noChangeShapeType="1"/>
          </p:cNvSpPr>
          <p:nvPr/>
        </p:nvSpPr>
        <p:spPr bwMode="auto">
          <a:xfrm>
            <a:off x="228600" y="6294438"/>
            <a:ext cx="8518525" cy="14287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264" name="Line 24"/>
          <p:cNvSpPr>
            <a:spLocks noChangeShapeType="1"/>
          </p:cNvSpPr>
          <p:nvPr/>
        </p:nvSpPr>
        <p:spPr bwMode="auto">
          <a:xfrm>
            <a:off x="212725" y="6659563"/>
            <a:ext cx="8656638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265" name="Line 25"/>
          <p:cNvSpPr>
            <a:spLocks noChangeShapeType="1"/>
          </p:cNvSpPr>
          <p:nvPr/>
        </p:nvSpPr>
        <p:spPr bwMode="auto">
          <a:xfrm flipH="1">
            <a:off x="4906963" y="200025"/>
            <a:ext cx="15875" cy="643255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266" name="Line 26"/>
          <p:cNvSpPr>
            <a:spLocks noChangeShapeType="1"/>
          </p:cNvSpPr>
          <p:nvPr/>
        </p:nvSpPr>
        <p:spPr bwMode="auto">
          <a:xfrm>
            <a:off x="5273675" y="198438"/>
            <a:ext cx="0" cy="646112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267" name="Line 27"/>
          <p:cNvSpPr>
            <a:spLocks noChangeShapeType="1"/>
          </p:cNvSpPr>
          <p:nvPr/>
        </p:nvSpPr>
        <p:spPr bwMode="auto">
          <a:xfrm>
            <a:off x="5622925" y="228600"/>
            <a:ext cx="14288" cy="641667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268" name="Line 28"/>
          <p:cNvSpPr>
            <a:spLocks noChangeShapeType="1"/>
          </p:cNvSpPr>
          <p:nvPr/>
        </p:nvSpPr>
        <p:spPr bwMode="auto">
          <a:xfrm>
            <a:off x="5989638" y="212725"/>
            <a:ext cx="0" cy="64008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269" name="Line 29"/>
          <p:cNvSpPr>
            <a:spLocks noChangeShapeType="1"/>
          </p:cNvSpPr>
          <p:nvPr/>
        </p:nvSpPr>
        <p:spPr bwMode="auto">
          <a:xfrm>
            <a:off x="6340475" y="228600"/>
            <a:ext cx="15875" cy="641667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270" name="Line 30"/>
          <p:cNvSpPr>
            <a:spLocks noChangeShapeType="1"/>
          </p:cNvSpPr>
          <p:nvPr/>
        </p:nvSpPr>
        <p:spPr bwMode="auto">
          <a:xfrm>
            <a:off x="6705600" y="198438"/>
            <a:ext cx="30163" cy="6430962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271" name="Line 31"/>
          <p:cNvSpPr>
            <a:spLocks noChangeShapeType="1"/>
          </p:cNvSpPr>
          <p:nvPr/>
        </p:nvSpPr>
        <p:spPr bwMode="auto">
          <a:xfrm>
            <a:off x="7056438" y="212725"/>
            <a:ext cx="30162" cy="641667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272" name="Line 32"/>
          <p:cNvSpPr>
            <a:spLocks noChangeShapeType="1"/>
          </p:cNvSpPr>
          <p:nvPr/>
        </p:nvSpPr>
        <p:spPr bwMode="auto">
          <a:xfrm>
            <a:off x="7437438" y="212725"/>
            <a:ext cx="0" cy="6446838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273" name="Line 33"/>
          <p:cNvSpPr>
            <a:spLocks noChangeShapeType="1"/>
          </p:cNvSpPr>
          <p:nvPr/>
        </p:nvSpPr>
        <p:spPr bwMode="auto">
          <a:xfrm>
            <a:off x="7788275" y="212725"/>
            <a:ext cx="0" cy="64008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274" name="Line 34"/>
          <p:cNvSpPr>
            <a:spLocks noChangeShapeType="1"/>
          </p:cNvSpPr>
          <p:nvPr/>
        </p:nvSpPr>
        <p:spPr bwMode="auto">
          <a:xfrm>
            <a:off x="8137525" y="212725"/>
            <a:ext cx="15875" cy="643255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275" name="Line 35"/>
          <p:cNvSpPr>
            <a:spLocks noChangeShapeType="1"/>
          </p:cNvSpPr>
          <p:nvPr/>
        </p:nvSpPr>
        <p:spPr bwMode="auto">
          <a:xfrm>
            <a:off x="8474075" y="212725"/>
            <a:ext cx="14288" cy="6446838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276" name="Line 36"/>
          <p:cNvSpPr>
            <a:spLocks noChangeShapeType="1"/>
          </p:cNvSpPr>
          <p:nvPr/>
        </p:nvSpPr>
        <p:spPr bwMode="auto">
          <a:xfrm>
            <a:off x="8793163" y="212725"/>
            <a:ext cx="30162" cy="643255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277" name="Line 37"/>
          <p:cNvSpPr>
            <a:spLocks noChangeShapeType="1"/>
          </p:cNvSpPr>
          <p:nvPr/>
        </p:nvSpPr>
        <p:spPr bwMode="auto">
          <a:xfrm>
            <a:off x="4206875" y="198438"/>
            <a:ext cx="0" cy="646112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278" name="Line 38"/>
          <p:cNvSpPr>
            <a:spLocks noChangeShapeType="1"/>
          </p:cNvSpPr>
          <p:nvPr/>
        </p:nvSpPr>
        <p:spPr bwMode="auto">
          <a:xfrm>
            <a:off x="3840163" y="204788"/>
            <a:ext cx="0" cy="6440487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279" name="Line 39"/>
          <p:cNvSpPr>
            <a:spLocks noChangeShapeType="1"/>
          </p:cNvSpPr>
          <p:nvPr/>
        </p:nvSpPr>
        <p:spPr bwMode="auto">
          <a:xfrm>
            <a:off x="3444875" y="182563"/>
            <a:ext cx="30163" cy="64770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280" name="Line 40"/>
          <p:cNvSpPr>
            <a:spLocks noChangeShapeType="1"/>
          </p:cNvSpPr>
          <p:nvPr/>
        </p:nvSpPr>
        <p:spPr bwMode="auto">
          <a:xfrm>
            <a:off x="3108325" y="182563"/>
            <a:ext cx="15875" cy="6446837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281" name="Line 41"/>
          <p:cNvSpPr>
            <a:spLocks noChangeShapeType="1"/>
          </p:cNvSpPr>
          <p:nvPr/>
        </p:nvSpPr>
        <p:spPr bwMode="auto">
          <a:xfrm>
            <a:off x="2759075" y="182563"/>
            <a:ext cx="0" cy="6446837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282" name="Line 42"/>
          <p:cNvSpPr>
            <a:spLocks noChangeShapeType="1"/>
          </p:cNvSpPr>
          <p:nvPr/>
        </p:nvSpPr>
        <p:spPr bwMode="auto">
          <a:xfrm>
            <a:off x="2379663" y="204788"/>
            <a:ext cx="12700" cy="647065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283" name="Line 43"/>
          <p:cNvSpPr>
            <a:spLocks noChangeShapeType="1"/>
          </p:cNvSpPr>
          <p:nvPr/>
        </p:nvSpPr>
        <p:spPr bwMode="auto">
          <a:xfrm>
            <a:off x="2025650" y="198438"/>
            <a:ext cx="1588" cy="646112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284" name="Line 44"/>
          <p:cNvSpPr>
            <a:spLocks noChangeShapeType="1"/>
          </p:cNvSpPr>
          <p:nvPr/>
        </p:nvSpPr>
        <p:spPr bwMode="auto">
          <a:xfrm flipH="1">
            <a:off x="1646238" y="182563"/>
            <a:ext cx="14287" cy="6430962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285" name="Line 45"/>
          <p:cNvSpPr>
            <a:spLocks noChangeShapeType="1"/>
          </p:cNvSpPr>
          <p:nvPr/>
        </p:nvSpPr>
        <p:spPr bwMode="auto">
          <a:xfrm>
            <a:off x="1295400" y="182563"/>
            <a:ext cx="0" cy="6462712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286" name="Line 46"/>
          <p:cNvSpPr>
            <a:spLocks noChangeShapeType="1"/>
          </p:cNvSpPr>
          <p:nvPr/>
        </p:nvSpPr>
        <p:spPr bwMode="auto">
          <a:xfrm>
            <a:off x="931863" y="204788"/>
            <a:ext cx="28575" cy="6440487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287" name="Line 47"/>
          <p:cNvSpPr>
            <a:spLocks noChangeShapeType="1"/>
          </p:cNvSpPr>
          <p:nvPr/>
        </p:nvSpPr>
        <p:spPr bwMode="auto">
          <a:xfrm>
            <a:off x="579438" y="182563"/>
            <a:ext cx="14287" cy="64770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288" name="Line 48"/>
          <p:cNvSpPr>
            <a:spLocks noChangeShapeType="1"/>
          </p:cNvSpPr>
          <p:nvPr/>
        </p:nvSpPr>
        <p:spPr bwMode="auto">
          <a:xfrm>
            <a:off x="242888" y="157163"/>
            <a:ext cx="1587" cy="65024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289" name="Text Box 49"/>
          <p:cNvSpPr txBox="1">
            <a:spLocks noChangeArrowheads="1"/>
          </p:cNvSpPr>
          <p:nvPr/>
        </p:nvSpPr>
        <p:spPr bwMode="auto">
          <a:xfrm>
            <a:off x="2782888" y="3295650"/>
            <a:ext cx="3581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5400">
                <a:cs typeface="Arial" panose="020B0604020202020204" pitchFamily="34" charset="0"/>
              </a:rPr>
              <a:t>   -</a:t>
            </a:r>
            <a:r>
              <a:rPr lang="ru-RU" sz="4800" b="1">
                <a:cs typeface="Arial" panose="020B0604020202020204" pitchFamily="34" charset="0"/>
              </a:rPr>
              <a:t>1  0    1  2</a:t>
            </a:r>
          </a:p>
        </p:txBody>
      </p:sp>
      <p:grpSp>
        <p:nvGrpSpPr>
          <p:cNvPr id="2" name="Group 50"/>
          <p:cNvGrpSpPr>
            <a:grpSpLocks/>
          </p:cNvGrpSpPr>
          <p:nvPr/>
        </p:nvGrpSpPr>
        <p:grpSpPr bwMode="auto">
          <a:xfrm>
            <a:off x="250825" y="-26988"/>
            <a:ext cx="8642350" cy="6911976"/>
            <a:chOff x="158" y="-17"/>
            <a:chExt cx="5444" cy="4354"/>
          </a:xfrm>
        </p:grpSpPr>
        <p:sp>
          <p:nvSpPr>
            <p:cNvPr id="10302" name="Freeform 51"/>
            <p:cNvSpPr>
              <a:spLocks/>
            </p:cNvSpPr>
            <p:nvPr/>
          </p:nvSpPr>
          <p:spPr bwMode="auto">
            <a:xfrm>
              <a:off x="2925" y="-17"/>
              <a:ext cx="2677" cy="2132"/>
            </a:xfrm>
            <a:custGeom>
              <a:avLst/>
              <a:gdLst>
                <a:gd name="T0" fmla="*/ 0 w 2677"/>
                <a:gd name="T1" fmla="*/ 0 h 2132"/>
                <a:gd name="T2" fmla="*/ 46 w 2677"/>
                <a:gd name="T3" fmla="*/ 563 h 2132"/>
                <a:gd name="T4" fmla="*/ 182 w 2677"/>
                <a:gd name="T5" fmla="*/ 1270 h 2132"/>
                <a:gd name="T6" fmla="*/ 409 w 2677"/>
                <a:gd name="T7" fmla="*/ 1723 h 2132"/>
                <a:gd name="T8" fmla="*/ 862 w 2677"/>
                <a:gd name="T9" fmla="*/ 1950 h 2132"/>
                <a:gd name="T10" fmla="*/ 1769 w 2677"/>
                <a:gd name="T11" fmla="*/ 2086 h 2132"/>
                <a:gd name="T12" fmla="*/ 2677 w 2677"/>
                <a:gd name="T13" fmla="*/ 2132 h 213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677"/>
                <a:gd name="T22" fmla="*/ 0 h 2132"/>
                <a:gd name="T23" fmla="*/ 2677 w 2677"/>
                <a:gd name="T24" fmla="*/ 2132 h 213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677" h="2132">
                  <a:moveTo>
                    <a:pt x="0" y="0"/>
                  </a:moveTo>
                  <a:cubicBezTo>
                    <a:pt x="8" y="94"/>
                    <a:pt x="16" y="351"/>
                    <a:pt x="46" y="563"/>
                  </a:cubicBezTo>
                  <a:cubicBezTo>
                    <a:pt x="76" y="775"/>
                    <a:pt x="121" y="1077"/>
                    <a:pt x="182" y="1270"/>
                  </a:cubicBezTo>
                  <a:cubicBezTo>
                    <a:pt x="243" y="1463"/>
                    <a:pt x="296" y="1610"/>
                    <a:pt x="409" y="1723"/>
                  </a:cubicBezTo>
                  <a:cubicBezTo>
                    <a:pt x="522" y="1836"/>
                    <a:pt x="635" y="1889"/>
                    <a:pt x="862" y="1950"/>
                  </a:cubicBezTo>
                  <a:cubicBezTo>
                    <a:pt x="1089" y="2011"/>
                    <a:pt x="1467" y="2056"/>
                    <a:pt x="1769" y="2086"/>
                  </a:cubicBezTo>
                  <a:cubicBezTo>
                    <a:pt x="2071" y="2116"/>
                    <a:pt x="2374" y="2124"/>
                    <a:pt x="2677" y="2132"/>
                  </a:cubicBezTo>
                </a:path>
              </a:pathLst>
            </a:custGeom>
            <a:noFill/>
            <a:ln w="28575" cmpd="sng">
              <a:solidFill>
                <a:srgbClr val="3399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10303" name="Freeform 52"/>
            <p:cNvSpPr>
              <a:spLocks/>
            </p:cNvSpPr>
            <p:nvPr/>
          </p:nvSpPr>
          <p:spPr bwMode="auto">
            <a:xfrm flipH="1" flipV="1">
              <a:off x="158" y="2205"/>
              <a:ext cx="2677" cy="2132"/>
            </a:xfrm>
            <a:custGeom>
              <a:avLst/>
              <a:gdLst>
                <a:gd name="T0" fmla="*/ 0 w 2677"/>
                <a:gd name="T1" fmla="*/ 0 h 2132"/>
                <a:gd name="T2" fmla="*/ 46 w 2677"/>
                <a:gd name="T3" fmla="*/ 563 h 2132"/>
                <a:gd name="T4" fmla="*/ 182 w 2677"/>
                <a:gd name="T5" fmla="*/ 1270 h 2132"/>
                <a:gd name="T6" fmla="*/ 409 w 2677"/>
                <a:gd name="T7" fmla="*/ 1723 h 2132"/>
                <a:gd name="T8" fmla="*/ 862 w 2677"/>
                <a:gd name="T9" fmla="*/ 1950 h 2132"/>
                <a:gd name="T10" fmla="*/ 1769 w 2677"/>
                <a:gd name="T11" fmla="*/ 2086 h 2132"/>
                <a:gd name="T12" fmla="*/ 2677 w 2677"/>
                <a:gd name="T13" fmla="*/ 2132 h 213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677"/>
                <a:gd name="T22" fmla="*/ 0 h 2132"/>
                <a:gd name="T23" fmla="*/ 2677 w 2677"/>
                <a:gd name="T24" fmla="*/ 2132 h 213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677" h="2132">
                  <a:moveTo>
                    <a:pt x="0" y="0"/>
                  </a:moveTo>
                  <a:cubicBezTo>
                    <a:pt x="8" y="94"/>
                    <a:pt x="16" y="351"/>
                    <a:pt x="46" y="563"/>
                  </a:cubicBezTo>
                  <a:cubicBezTo>
                    <a:pt x="76" y="775"/>
                    <a:pt x="121" y="1077"/>
                    <a:pt x="182" y="1270"/>
                  </a:cubicBezTo>
                  <a:cubicBezTo>
                    <a:pt x="243" y="1463"/>
                    <a:pt x="296" y="1610"/>
                    <a:pt x="409" y="1723"/>
                  </a:cubicBezTo>
                  <a:cubicBezTo>
                    <a:pt x="522" y="1836"/>
                    <a:pt x="635" y="1889"/>
                    <a:pt x="862" y="1950"/>
                  </a:cubicBezTo>
                  <a:cubicBezTo>
                    <a:pt x="1089" y="2011"/>
                    <a:pt x="1467" y="2056"/>
                    <a:pt x="1769" y="2086"/>
                  </a:cubicBezTo>
                  <a:cubicBezTo>
                    <a:pt x="2071" y="2116"/>
                    <a:pt x="2374" y="2124"/>
                    <a:pt x="2677" y="2132"/>
                  </a:cubicBezTo>
                </a:path>
              </a:pathLst>
            </a:custGeom>
            <a:noFill/>
            <a:ln w="28575" cmpd="sng">
              <a:solidFill>
                <a:srgbClr val="3399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ru-RU"/>
            </a:p>
          </p:txBody>
        </p:sp>
      </p:grpSp>
      <p:sp>
        <p:nvSpPr>
          <p:cNvPr id="10291" name="Text Box 53"/>
          <p:cNvSpPr txBox="1">
            <a:spLocks noChangeArrowheads="1"/>
          </p:cNvSpPr>
          <p:nvPr/>
        </p:nvSpPr>
        <p:spPr bwMode="auto">
          <a:xfrm>
            <a:off x="4953000" y="304800"/>
            <a:ext cx="1143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ru-RU" b="1">
                <a:solidFill>
                  <a:srgbClr val="3399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 = х</a:t>
            </a:r>
            <a:r>
              <a:rPr lang="ru-RU" b="1" baseline="30000">
                <a:solidFill>
                  <a:srgbClr val="3399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-1</a:t>
            </a:r>
            <a:endParaRPr lang="ru-RU" b="1">
              <a:solidFill>
                <a:srgbClr val="3399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3" name="Group 54"/>
          <p:cNvGrpSpPr>
            <a:grpSpLocks/>
          </p:cNvGrpSpPr>
          <p:nvPr/>
        </p:nvGrpSpPr>
        <p:grpSpPr bwMode="auto">
          <a:xfrm>
            <a:off x="2286000" y="-165100"/>
            <a:ext cx="4572000" cy="7188200"/>
            <a:chOff x="1440" y="-104"/>
            <a:chExt cx="2880" cy="4528"/>
          </a:xfrm>
        </p:grpSpPr>
        <p:sp>
          <p:nvSpPr>
            <p:cNvPr id="10300" name="Freeform 55"/>
            <p:cNvSpPr>
              <a:spLocks/>
            </p:cNvSpPr>
            <p:nvPr/>
          </p:nvSpPr>
          <p:spPr bwMode="auto">
            <a:xfrm>
              <a:off x="3104" y="-104"/>
              <a:ext cx="1216" cy="2216"/>
            </a:xfrm>
            <a:custGeom>
              <a:avLst/>
              <a:gdLst>
                <a:gd name="T0" fmla="*/ 1216 w 1216"/>
                <a:gd name="T1" fmla="*/ 2216 h 2216"/>
                <a:gd name="T2" fmla="*/ 688 w 1216"/>
                <a:gd name="T3" fmla="*/ 2160 h 2216"/>
                <a:gd name="T4" fmla="*/ 368 w 1216"/>
                <a:gd name="T5" fmla="*/ 2032 h 2216"/>
                <a:gd name="T6" fmla="*/ 208 w 1216"/>
                <a:gd name="T7" fmla="*/ 1784 h 2216"/>
                <a:gd name="T8" fmla="*/ 112 w 1216"/>
                <a:gd name="T9" fmla="*/ 1472 h 2216"/>
                <a:gd name="T10" fmla="*/ 32 w 1216"/>
                <a:gd name="T11" fmla="*/ 656 h 2216"/>
                <a:gd name="T12" fmla="*/ 0 w 1216"/>
                <a:gd name="T13" fmla="*/ 0 h 221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216"/>
                <a:gd name="T22" fmla="*/ 0 h 2216"/>
                <a:gd name="T23" fmla="*/ 1216 w 1216"/>
                <a:gd name="T24" fmla="*/ 2216 h 221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216" h="2216">
                  <a:moveTo>
                    <a:pt x="1216" y="2216"/>
                  </a:moveTo>
                  <a:cubicBezTo>
                    <a:pt x="1128" y="2207"/>
                    <a:pt x="829" y="2191"/>
                    <a:pt x="688" y="2160"/>
                  </a:cubicBezTo>
                  <a:cubicBezTo>
                    <a:pt x="547" y="2129"/>
                    <a:pt x="448" y="2095"/>
                    <a:pt x="368" y="2032"/>
                  </a:cubicBezTo>
                  <a:cubicBezTo>
                    <a:pt x="288" y="1969"/>
                    <a:pt x="251" y="1877"/>
                    <a:pt x="208" y="1784"/>
                  </a:cubicBezTo>
                  <a:cubicBezTo>
                    <a:pt x="165" y="1691"/>
                    <a:pt x="141" y="1660"/>
                    <a:pt x="112" y="1472"/>
                  </a:cubicBezTo>
                  <a:cubicBezTo>
                    <a:pt x="83" y="1284"/>
                    <a:pt x="51" y="901"/>
                    <a:pt x="32" y="656"/>
                  </a:cubicBezTo>
                  <a:cubicBezTo>
                    <a:pt x="13" y="411"/>
                    <a:pt x="7" y="137"/>
                    <a:pt x="0" y="0"/>
                  </a:cubicBezTo>
                </a:path>
              </a:pathLst>
            </a:custGeom>
            <a:noFill/>
            <a:ln w="28575" cmpd="sng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301" name="Freeform 56"/>
            <p:cNvSpPr>
              <a:spLocks/>
            </p:cNvSpPr>
            <p:nvPr/>
          </p:nvSpPr>
          <p:spPr bwMode="auto">
            <a:xfrm flipH="1" flipV="1">
              <a:off x="1440" y="2208"/>
              <a:ext cx="1216" cy="2216"/>
            </a:xfrm>
            <a:custGeom>
              <a:avLst/>
              <a:gdLst>
                <a:gd name="T0" fmla="*/ 1216 w 1216"/>
                <a:gd name="T1" fmla="*/ 2216 h 2216"/>
                <a:gd name="T2" fmla="*/ 688 w 1216"/>
                <a:gd name="T3" fmla="*/ 2160 h 2216"/>
                <a:gd name="T4" fmla="*/ 368 w 1216"/>
                <a:gd name="T5" fmla="*/ 2032 h 2216"/>
                <a:gd name="T6" fmla="*/ 208 w 1216"/>
                <a:gd name="T7" fmla="*/ 1784 h 2216"/>
                <a:gd name="T8" fmla="*/ 112 w 1216"/>
                <a:gd name="T9" fmla="*/ 1472 h 2216"/>
                <a:gd name="T10" fmla="*/ 32 w 1216"/>
                <a:gd name="T11" fmla="*/ 656 h 2216"/>
                <a:gd name="T12" fmla="*/ 0 w 1216"/>
                <a:gd name="T13" fmla="*/ 0 h 221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216"/>
                <a:gd name="T22" fmla="*/ 0 h 2216"/>
                <a:gd name="T23" fmla="*/ 1216 w 1216"/>
                <a:gd name="T24" fmla="*/ 2216 h 221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216" h="2216">
                  <a:moveTo>
                    <a:pt x="1216" y="2216"/>
                  </a:moveTo>
                  <a:cubicBezTo>
                    <a:pt x="1128" y="2207"/>
                    <a:pt x="829" y="2191"/>
                    <a:pt x="688" y="2160"/>
                  </a:cubicBezTo>
                  <a:cubicBezTo>
                    <a:pt x="547" y="2129"/>
                    <a:pt x="448" y="2095"/>
                    <a:pt x="368" y="2032"/>
                  </a:cubicBezTo>
                  <a:cubicBezTo>
                    <a:pt x="288" y="1969"/>
                    <a:pt x="251" y="1877"/>
                    <a:pt x="208" y="1784"/>
                  </a:cubicBezTo>
                  <a:cubicBezTo>
                    <a:pt x="165" y="1691"/>
                    <a:pt x="141" y="1660"/>
                    <a:pt x="112" y="1472"/>
                  </a:cubicBezTo>
                  <a:cubicBezTo>
                    <a:pt x="83" y="1284"/>
                    <a:pt x="51" y="901"/>
                    <a:pt x="32" y="656"/>
                  </a:cubicBezTo>
                  <a:cubicBezTo>
                    <a:pt x="13" y="411"/>
                    <a:pt x="7" y="137"/>
                    <a:pt x="0" y="0"/>
                  </a:cubicBezTo>
                </a:path>
              </a:pathLst>
            </a:custGeom>
            <a:noFill/>
            <a:ln w="28575" cmpd="sng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4633" name="Text Box 57"/>
          <p:cNvSpPr txBox="1">
            <a:spLocks noChangeArrowheads="1"/>
          </p:cNvSpPr>
          <p:nvPr/>
        </p:nvSpPr>
        <p:spPr bwMode="auto">
          <a:xfrm>
            <a:off x="5105400" y="990600"/>
            <a:ext cx="1143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ru-RU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 = х</a:t>
            </a:r>
            <a:r>
              <a:rPr lang="ru-RU" b="1" baseline="300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-3</a:t>
            </a:r>
            <a:endParaRPr lang="ru-RU" b="1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4" name="Group 58"/>
          <p:cNvGrpSpPr>
            <a:grpSpLocks/>
          </p:cNvGrpSpPr>
          <p:nvPr/>
        </p:nvGrpSpPr>
        <p:grpSpPr bwMode="auto">
          <a:xfrm>
            <a:off x="2641600" y="0"/>
            <a:ext cx="3860800" cy="6870700"/>
            <a:chOff x="1664" y="0"/>
            <a:chExt cx="2432" cy="4328"/>
          </a:xfrm>
        </p:grpSpPr>
        <p:sp>
          <p:nvSpPr>
            <p:cNvPr id="10298" name="Freeform 59"/>
            <p:cNvSpPr>
              <a:spLocks/>
            </p:cNvSpPr>
            <p:nvPr/>
          </p:nvSpPr>
          <p:spPr bwMode="auto">
            <a:xfrm>
              <a:off x="3216" y="0"/>
              <a:ext cx="880" cy="2120"/>
            </a:xfrm>
            <a:custGeom>
              <a:avLst/>
              <a:gdLst>
                <a:gd name="T0" fmla="*/ 0 w 880"/>
                <a:gd name="T1" fmla="*/ 0 h 2120"/>
                <a:gd name="T2" fmla="*/ 16 w 880"/>
                <a:gd name="T3" fmla="*/ 744 h 2120"/>
                <a:gd name="T4" fmla="*/ 48 w 880"/>
                <a:gd name="T5" fmla="*/ 1296 h 2120"/>
                <a:gd name="T6" fmla="*/ 96 w 880"/>
                <a:gd name="T7" fmla="*/ 1688 h 2120"/>
                <a:gd name="T8" fmla="*/ 176 w 880"/>
                <a:gd name="T9" fmla="*/ 1944 h 2120"/>
                <a:gd name="T10" fmla="*/ 320 w 880"/>
                <a:gd name="T11" fmla="*/ 2072 h 2120"/>
                <a:gd name="T12" fmla="*/ 528 w 880"/>
                <a:gd name="T13" fmla="*/ 2104 h 2120"/>
                <a:gd name="T14" fmla="*/ 880 w 880"/>
                <a:gd name="T15" fmla="*/ 2120 h 212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880"/>
                <a:gd name="T25" fmla="*/ 0 h 2120"/>
                <a:gd name="T26" fmla="*/ 880 w 880"/>
                <a:gd name="T27" fmla="*/ 2120 h 212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880" h="2120">
                  <a:moveTo>
                    <a:pt x="0" y="0"/>
                  </a:moveTo>
                  <a:cubicBezTo>
                    <a:pt x="3" y="124"/>
                    <a:pt x="8" y="528"/>
                    <a:pt x="16" y="744"/>
                  </a:cubicBezTo>
                  <a:cubicBezTo>
                    <a:pt x="24" y="960"/>
                    <a:pt x="35" y="1139"/>
                    <a:pt x="48" y="1296"/>
                  </a:cubicBezTo>
                  <a:cubicBezTo>
                    <a:pt x="61" y="1453"/>
                    <a:pt x="75" y="1580"/>
                    <a:pt x="96" y="1688"/>
                  </a:cubicBezTo>
                  <a:cubicBezTo>
                    <a:pt x="117" y="1796"/>
                    <a:pt x="139" y="1880"/>
                    <a:pt x="176" y="1944"/>
                  </a:cubicBezTo>
                  <a:cubicBezTo>
                    <a:pt x="213" y="2008"/>
                    <a:pt x="261" y="2045"/>
                    <a:pt x="320" y="2072"/>
                  </a:cubicBezTo>
                  <a:cubicBezTo>
                    <a:pt x="379" y="2099"/>
                    <a:pt x="435" y="2096"/>
                    <a:pt x="528" y="2104"/>
                  </a:cubicBezTo>
                  <a:cubicBezTo>
                    <a:pt x="621" y="2112"/>
                    <a:pt x="807" y="2117"/>
                    <a:pt x="880" y="2120"/>
                  </a:cubicBezTo>
                </a:path>
              </a:pathLst>
            </a:custGeom>
            <a:noFill/>
            <a:ln w="28575" cmpd="sng">
              <a:solidFill>
                <a:srgbClr val="008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299" name="Freeform 60"/>
            <p:cNvSpPr>
              <a:spLocks/>
            </p:cNvSpPr>
            <p:nvPr/>
          </p:nvSpPr>
          <p:spPr bwMode="auto">
            <a:xfrm flipH="1" flipV="1">
              <a:off x="1664" y="2208"/>
              <a:ext cx="880" cy="2120"/>
            </a:xfrm>
            <a:custGeom>
              <a:avLst/>
              <a:gdLst>
                <a:gd name="T0" fmla="*/ 0 w 880"/>
                <a:gd name="T1" fmla="*/ 0 h 2120"/>
                <a:gd name="T2" fmla="*/ 16 w 880"/>
                <a:gd name="T3" fmla="*/ 744 h 2120"/>
                <a:gd name="T4" fmla="*/ 48 w 880"/>
                <a:gd name="T5" fmla="*/ 1296 h 2120"/>
                <a:gd name="T6" fmla="*/ 96 w 880"/>
                <a:gd name="T7" fmla="*/ 1688 h 2120"/>
                <a:gd name="T8" fmla="*/ 176 w 880"/>
                <a:gd name="T9" fmla="*/ 1944 h 2120"/>
                <a:gd name="T10" fmla="*/ 320 w 880"/>
                <a:gd name="T11" fmla="*/ 2072 h 2120"/>
                <a:gd name="T12" fmla="*/ 528 w 880"/>
                <a:gd name="T13" fmla="*/ 2104 h 2120"/>
                <a:gd name="T14" fmla="*/ 880 w 880"/>
                <a:gd name="T15" fmla="*/ 2120 h 212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880"/>
                <a:gd name="T25" fmla="*/ 0 h 2120"/>
                <a:gd name="T26" fmla="*/ 880 w 880"/>
                <a:gd name="T27" fmla="*/ 2120 h 212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880" h="2120">
                  <a:moveTo>
                    <a:pt x="0" y="0"/>
                  </a:moveTo>
                  <a:cubicBezTo>
                    <a:pt x="3" y="124"/>
                    <a:pt x="8" y="528"/>
                    <a:pt x="16" y="744"/>
                  </a:cubicBezTo>
                  <a:cubicBezTo>
                    <a:pt x="24" y="960"/>
                    <a:pt x="35" y="1139"/>
                    <a:pt x="48" y="1296"/>
                  </a:cubicBezTo>
                  <a:cubicBezTo>
                    <a:pt x="61" y="1453"/>
                    <a:pt x="75" y="1580"/>
                    <a:pt x="96" y="1688"/>
                  </a:cubicBezTo>
                  <a:cubicBezTo>
                    <a:pt x="117" y="1796"/>
                    <a:pt x="139" y="1880"/>
                    <a:pt x="176" y="1944"/>
                  </a:cubicBezTo>
                  <a:cubicBezTo>
                    <a:pt x="213" y="2008"/>
                    <a:pt x="261" y="2045"/>
                    <a:pt x="320" y="2072"/>
                  </a:cubicBezTo>
                  <a:cubicBezTo>
                    <a:pt x="379" y="2099"/>
                    <a:pt x="435" y="2096"/>
                    <a:pt x="528" y="2104"/>
                  </a:cubicBezTo>
                  <a:cubicBezTo>
                    <a:pt x="621" y="2112"/>
                    <a:pt x="807" y="2117"/>
                    <a:pt x="880" y="2120"/>
                  </a:cubicBezTo>
                </a:path>
              </a:pathLst>
            </a:custGeom>
            <a:noFill/>
            <a:ln w="28575" cmpd="sng">
              <a:solidFill>
                <a:srgbClr val="008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4637" name="Oval 61"/>
          <p:cNvSpPr>
            <a:spLocks noChangeArrowheads="1"/>
          </p:cNvSpPr>
          <p:nvPr/>
        </p:nvSpPr>
        <p:spPr bwMode="auto">
          <a:xfrm>
            <a:off x="3775075" y="4071938"/>
            <a:ext cx="150813" cy="139700"/>
          </a:xfrm>
          <a:prstGeom prst="ellipse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4638" name="Oval 62"/>
          <p:cNvSpPr>
            <a:spLocks noChangeArrowheads="1"/>
          </p:cNvSpPr>
          <p:nvPr/>
        </p:nvSpPr>
        <p:spPr bwMode="auto">
          <a:xfrm>
            <a:off x="5197475" y="2630488"/>
            <a:ext cx="139700" cy="152400"/>
          </a:xfrm>
          <a:prstGeom prst="ellipse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4639" name="Text Box 63"/>
          <p:cNvSpPr txBox="1">
            <a:spLocks noChangeArrowheads="1"/>
          </p:cNvSpPr>
          <p:nvPr/>
        </p:nvSpPr>
        <p:spPr bwMode="auto">
          <a:xfrm>
            <a:off x="5181600" y="1524000"/>
            <a:ext cx="1143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ru-RU" b="1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 = х</a:t>
            </a:r>
            <a:r>
              <a:rPr lang="ru-RU" b="1" baseline="3000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-5</a:t>
            </a:r>
            <a:endParaRPr lang="ru-RU" b="1">
              <a:solidFill>
                <a:srgbClr val="008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77996" y="853046"/>
            <a:ext cx="353345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Ось х – горизонтальная асимптота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4969033" y="4270331"/>
            <a:ext cx="353345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Ось у – вертикальная асимптота</a:t>
            </a:r>
          </a:p>
        </p:txBody>
      </p:sp>
    </p:spTree>
    <p:extLst>
      <p:ext uri="{BB962C8B-B14F-4D97-AF65-F5344CB8AC3E}">
        <p14:creationId xmlns:p14="http://schemas.microsoft.com/office/powerpoint/2010/main" val="49517962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46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46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46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463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46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463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46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463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46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463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463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46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46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46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463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46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463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46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463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46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463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463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8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46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46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2" dur="1000"/>
                                        <p:tgtEl>
                                          <p:spTgt spid="24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9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46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46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3" dur="1000"/>
                                        <p:tgtEl>
                                          <p:spTgt spid="246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633" grpId="0"/>
      <p:bldP spid="24637" grpId="0" animBg="1"/>
      <p:bldP spid="24638" grpId="0" animBg="1"/>
      <p:bldP spid="24639" grpId="0"/>
      <p:bldP spid="5" grpId="0"/>
      <p:bldP spid="6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Freeform 3"/>
          <p:cNvSpPr>
            <a:spLocks/>
          </p:cNvSpPr>
          <p:nvPr/>
        </p:nvSpPr>
        <p:spPr bwMode="auto">
          <a:xfrm>
            <a:off x="171450" y="1155700"/>
            <a:ext cx="3175" cy="5035550"/>
          </a:xfrm>
          <a:custGeom>
            <a:avLst/>
            <a:gdLst>
              <a:gd name="T0" fmla="*/ 0 w 2"/>
              <a:gd name="T1" fmla="*/ 0 h 3172"/>
              <a:gd name="T2" fmla="*/ 3175 w 2"/>
              <a:gd name="T3" fmla="*/ 5035550 h 3172"/>
              <a:gd name="T4" fmla="*/ 0 60000 65536"/>
              <a:gd name="T5" fmla="*/ 0 60000 65536"/>
              <a:gd name="T6" fmla="*/ 0 w 2"/>
              <a:gd name="T7" fmla="*/ 0 h 3172"/>
              <a:gd name="T8" fmla="*/ 2 w 2"/>
              <a:gd name="T9" fmla="*/ 3172 h 317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" h="3172">
                <a:moveTo>
                  <a:pt x="0" y="0"/>
                </a:moveTo>
                <a:lnTo>
                  <a:pt x="2" y="3172"/>
                </a:lnTo>
              </a:path>
            </a:pathLst>
          </a:custGeom>
          <a:noFill/>
          <a:ln w="12700" cap="flat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268" name="Freeform 4"/>
          <p:cNvSpPr>
            <a:spLocks/>
          </p:cNvSpPr>
          <p:nvPr/>
        </p:nvSpPr>
        <p:spPr bwMode="auto">
          <a:xfrm>
            <a:off x="247650" y="3114675"/>
            <a:ext cx="4857750" cy="3175"/>
          </a:xfrm>
          <a:custGeom>
            <a:avLst/>
            <a:gdLst>
              <a:gd name="T0" fmla="*/ 0 w 3060"/>
              <a:gd name="T1" fmla="*/ 0 h 2"/>
              <a:gd name="T2" fmla="*/ 4857750 w 3060"/>
              <a:gd name="T3" fmla="*/ 3175 h 2"/>
              <a:gd name="T4" fmla="*/ 0 60000 65536"/>
              <a:gd name="T5" fmla="*/ 0 60000 65536"/>
              <a:gd name="T6" fmla="*/ 0 w 3060"/>
              <a:gd name="T7" fmla="*/ 0 h 2"/>
              <a:gd name="T8" fmla="*/ 3060 w 3060"/>
              <a:gd name="T9" fmla="*/ 2 h 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060" h="2">
                <a:moveTo>
                  <a:pt x="0" y="0"/>
                </a:moveTo>
                <a:lnTo>
                  <a:pt x="3060" y="2"/>
                </a:lnTo>
              </a:path>
            </a:pathLst>
          </a:custGeom>
          <a:noFill/>
          <a:ln w="12700" cap="flat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269" name="Freeform 5"/>
          <p:cNvSpPr>
            <a:spLocks/>
          </p:cNvSpPr>
          <p:nvPr/>
        </p:nvSpPr>
        <p:spPr bwMode="auto">
          <a:xfrm>
            <a:off x="190500" y="5911850"/>
            <a:ext cx="4902200" cy="1588"/>
          </a:xfrm>
          <a:custGeom>
            <a:avLst/>
            <a:gdLst>
              <a:gd name="T0" fmla="*/ 0 w 3088"/>
              <a:gd name="T1" fmla="*/ 0 h 1"/>
              <a:gd name="T2" fmla="*/ 4902200 w 3088"/>
              <a:gd name="T3" fmla="*/ 0 h 1"/>
              <a:gd name="T4" fmla="*/ 0 60000 65536"/>
              <a:gd name="T5" fmla="*/ 0 60000 65536"/>
              <a:gd name="T6" fmla="*/ 0 w 3088"/>
              <a:gd name="T7" fmla="*/ 0 h 1"/>
              <a:gd name="T8" fmla="*/ 3088 w 3088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088" h="1">
                <a:moveTo>
                  <a:pt x="0" y="0"/>
                </a:moveTo>
                <a:lnTo>
                  <a:pt x="3088" y="0"/>
                </a:lnTo>
              </a:path>
            </a:pathLst>
          </a:custGeom>
          <a:noFill/>
          <a:ln w="12700" cap="flat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270" name="Freeform 6"/>
          <p:cNvSpPr>
            <a:spLocks/>
          </p:cNvSpPr>
          <p:nvPr/>
        </p:nvSpPr>
        <p:spPr bwMode="auto">
          <a:xfrm>
            <a:off x="174625" y="5632450"/>
            <a:ext cx="4911725" cy="3175"/>
          </a:xfrm>
          <a:custGeom>
            <a:avLst/>
            <a:gdLst>
              <a:gd name="T0" fmla="*/ 0 w 3094"/>
              <a:gd name="T1" fmla="*/ 3175 h 2"/>
              <a:gd name="T2" fmla="*/ 4911725 w 3094"/>
              <a:gd name="T3" fmla="*/ 0 h 2"/>
              <a:gd name="T4" fmla="*/ 0 60000 65536"/>
              <a:gd name="T5" fmla="*/ 0 60000 65536"/>
              <a:gd name="T6" fmla="*/ 0 w 3094"/>
              <a:gd name="T7" fmla="*/ 0 h 2"/>
              <a:gd name="T8" fmla="*/ 3094 w 3094"/>
              <a:gd name="T9" fmla="*/ 2 h 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094" h="2">
                <a:moveTo>
                  <a:pt x="0" y="2"/>
                </a:moveTo>
                <a:lnTo>
                  <a:pt x="3094" y="0"/>
                </a:lnTo>
              </a:path>
            </a:pathLst>
          </a:custGeom>
          <a:noFill/>
          <a:ln w="12700" cap="flat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271" name="Line 7"/>
          <p:cNvSpPr>
            <a:spLocks noChangeShapeType="1"/>
          </p:cNvSpPr>
          <p:nvPr/>
        </p:nvSpPr>
        <p:spPr bwMode="auto">
          <a:xfrm>
            <a:off x="174625" y="5348288"/>
            <a:ext cx="4968875" cy="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272" name="Freeform 8"/>
          <p:cNvSpPr>
            <a:spLocks/>
          </p:cNvSpPr>
          <p:nvPr/>
        </p:nvSpPr>
        <p:spPr bwMode="auto">
          <a:xfrm>
            <a:off x="177800" y="5073650"/>
            <a:ext cx="4914900" cy="1588"/>
          </a:xfrm>
          <a:custGeom>
            <a:avLst/>
            <a:gdLst>
              <a:gd name="T0" fmla="*/ 0 w 3096"/>
              <a:gd name="T1" fmla="*/ 0 h 1"/>
              <a:gd name="T2" fmla="*/ 4914900 w 3096"/>
              <a:gd name="T3" fmla="*/ 0 h 1"/>
              <a:gd name="T4" fmla="*/ 0 60000 65536"/>
              <a:gd name="T5" fmla="*/ 0 60000 65536"/>
              <a:gd name="T6" fmla="*/ 0 w 3096"/>
              <a:gd name="T7" fmla="*/ 0 h 1"/>
              <a:gd name="T8" fmla="*/ 3096 w 3096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096" h="1">
                <a:moveTo>
                  <a:pt x="0" y="0"/>
                </a:moveTo>
                <a:lnTo>
                  <a:pt x="3096" y="0"/>
                </a:lnTo>
              </a:path>
            </a:pathLst>
          </a:custGeom>
          <a:noFill/>
          <a:ln w="12700" cap="flat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273" name="Freeform 9"/>
          <p:cNvSpPr>
            <a:spLocks/>
          </p:cNvSpPr>
          <p:nvPr/>
        </p:nvSpPr>
        <p:spPr bwMode="auto">
          <a:xfrm>
            <a:off x="171450" y="4794250"/>
            <a:ext cx="4908550" cy="1588"/>
          </a:xfrm>
          <a:custGeom>
            <a:avLst/>
            <a:gdLst>
              <a:gd name="T0" fmla="*/ 0 w 3092"/>
              <a:gd name="T1" fmla="*/ 0 h 1"/>
              <a:gd name="T2" fmla="*/ 4908550 w 3092"/>
              <a:gd name="T3" fmla="*/ 0 h 1"/>
              <a:gd name="T4" fmla="*/ 0 60000 65536"/>
              <a:gd name="T5" fmla="*/ 0 60000 65536"/>
              <a:gd name="T6" fmla="*/ 0 w 3092"/>
              <a:gd name="T7" fmla="*/ 0 h 1"/>
              <a:gd name="T8" fmla="*/ 3092 w 3092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092" h="1">
                <a:moveTo>
                  <a:pt x="0" y="0"/>
                </a:moveTo>
                <a:lnTo>
                  <a:pt x="3092" y="0"/>
                </a:lnTo>
              </a:path>
            </a:pathLst>
          </a:custGeom>
          <a:noFill/>
          <a:ln w="12700" cap="flat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274" name="Freeform 10"/>
          <p:cNvSpPr>
            <a:spLocks/>
          </p:cNvSpPr>
          <p:nvPr/>
        </p:nvSpPr>
        <p:spPr bwMode="auto">
          <a:xfrm>
            <a:off x="165100" y="4508500"/>
            <a:ext cx="4921250" cy="6350"/>
          </a:xfrm>
          <a:custGeom>
            <a:avLst/>
            <a:gdLst>
              <a:gd name="T0" fmla="*/ 0 w 3100"/>
              <a:gd name="T1" fmla="*/ 6350 h 4"/>
              <a:gd name="T2" fmla="*/ 4921250 w 3100"/>
              <a:gd name="T3" fmla="*/ 0 h 4"/>
              <a:gd name="T4" fmla="*/ 0 60000 65536"/>
              <a:gd name="T5" fmla="*/ 0 60000 65536"/>
              <a:gd name="T6" fmla="*/ 0 w 3100"/>
              <a:gd name="T7" fmla="*/ 0 h 4"/>
              <a:gd name="T8" fmla="*/ 3100 w 3100"/>
              <a:gd name="T9" fmla="*/ 4 h 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100" h="4">
                <a:moveTo>
                  <a:pt x="0" y="4"/>
                </a:moveTo>
                <a:lnTo>
                  <a:pt x="3100" y="0"/>
                </a:lnTo>
              </a:path>
            </a:pathLst>
          </a:custGeom>
          <a:noFill/>
          <a:ln w="12700" cap="flat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275" name="Freeform 11"/>
          <p:cNvSpPr>
            <a:spLocks/>
          </p:cNvSpPr>
          <p:nvPr/>
        </p:nvSpPr>
        <p:spPr bwMode="auto">
          <a:xfrm>
            <a:off x="165100" y="4229100"/>
            <a:ext cx="4933950" cy="12700"/>
          </a:xfrm>
          <a:custGeom>
            <a:avLst/>
            <a:gdLst>
              <a:gd name="T0" fmla="*/ 0 w 3108"/>
              <a:gd name="T1" fmla="*/ 12700 h 8"/>
              <a:gd name="T2" fmla="*/ 4933950 w 3108"/>
              <a:gd name="T3" fmla="*/ 0 h 8"/>
              <a:gd name="T4" fmla="*/ 0 60000 65536"/>
              <a:gd name="T5" fmla="*/ 0 60000 65536"/>
              <a:gd name="T6" fmla="*/ 0 w 3108"/>
              <a:gd name="T7" fmla="*/ 0 h 8"/>
              <a:gd name="T8" fmla="*/ 3108 w 3108"/>
              <a:gd name="T9" fmla="*/ 8 h 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108" h="8">
                <a:moveTo>
                  <a:pt x="0" y="8"/>
                </a:moveTo>
                <a:lnTo>
                  <a:pt x="3108" y="0"/>
                </a:lnTo>
              </a:path>
            </a:pathLst>
          </a:custGeom>
          <a:noFill/>
          <a:ln w="12700" cap="flat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276" name="Freeform 12"/>
          <p:cNvSpPr>
            <a:spLocks/>
          </p:cNvSpPr>
          <p:nvPr/>
        </p:nvSpPr>
        <p:spPr bwMode="auto">
          <a:xfrm>
            <a:off x="152400" y="3949700"/>
            <a:ext cx="4946650" cy="6350"/>
          </a:xfrm>
          <a:custGeom>
            <a:avLst/>
            <a:gdLst>
              <a:gd name="T0" fmla="*/ 0 w 3116"/>
              <a:gd name="T1" fmla="*/ 0 h 4"/>
              <a:gd name="T2" fmla="*/ 4946650 w 3116"/>
              <a:gd name="T3" fmla="*/ 6350 h 4"/>
              <a:gd name="T4" fmla="*/ 0 60000 65536"/>
              <a:gd name="T5" fmla="*/ 0 60000 65536"/>
              <a:gd name="T6" fmla="*/ 0 w 3116"/>
              <a:gd name="T7" fmla="*/ 0 h 4"/>
              <a:gd name="T8" fmla="*/ 3116 w 3116"/>
              <a:gd name="T9" fmla="*/ 4 h 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116" h="4">
                <a:moveTo>
                  <a:pt x="0" y="0"/>
                </a:moveTo>
                <a:lnTo>
                  <a:pt x="3116" y="4"/>
                </a:lnTo>
              </a:path>
            </a:pathLst>
          </a:custGeom>
          <a:noFill/>
          <a:ln w="12700" cap="flat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277" name="Freeform 13"/>
          <p:cNvSpPr>
            <a:spLocks/>
          </p:cNvSpPr>
          <p:nvPr/>
        </p:nvSpPr>
        <p:spPr bwMode="auto">
          <a:xfrm>
            <a:off x="247650" y="3382963"/>
            <a:ext cx="4845050" cy="6350"/>
          </a:xfrm>
          <a:custGeom>
            <a:avLst/>
            <a:gdLst>
              <a:gd name="T0" fmla="*/ 0 w 3052"/>
              <a:gd name="T1" fmla="*/ 6350 h 4"/>
              <a:gd name="T2" fmla="*/ 4845050 w 3052"/>
              <a:gd name="T3" fmla="*/ 0 h 4"/>
              <a:gd name="T4" fmla="*/ 0 60000 65536"/>
              <a:gd name="T5" fmla="*/ 0 60000 65536"/>
              <a:gd name="T6" fmla="*/ 0 w 3052"/>
              <a:gd name="T7" fmla="*/ 0 h 4"/>
              <a:gd name="T8" fmla="*/ 3052 w 3052"/>
              <a:gd name="T9" fmla="*/ 4 h 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052" h="4">
                <a:moveTo>
                  <a:pt x="0" y="4"/>
                </a:moveTo>
                <a:lnTo>
                  <a:pt x="3052" y="0"/>
                </a:lnTo>
              </a:path>
            </a:pathLst>
          </a:custGeom>
          <a:noFill/>
          <a:ln w="12700" cap="flat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278" name="Freeform 14"/>
          <p:cNvSpPr>
            <a:spLocks/>
          </p:cNvSpPr>
          <p:nvPr/>
        </p:nvSpPr>
        <p:spPr bwMode="auto">
          <a:xfrm>
            <a:off x="177800" y="2838450"/>
            <a:ext cx="4921250" cy="1588"/>
          </a:xfrm>
          <a:custGeom>
            <a:avLst/>
            <a:gdLst>
              <a:gd name="T0" fmla="*/ 0 w 3100"/>
              <a:gd name="T1" fmla="*/ 0 h 1"/>
              <a:gd name="T2" fmla="*/ 4921250 w 3100"/>
              <a:gd name="T3" fmla="*/ 0 h 1"/>
              <a:gd name="T4" fmla="*/ 0 60000 65536"/>
              <a:gd name="T5" fmla="*/ 0 60000 65536"/>
              <a:gd name="T6" fmla="*/ 0 w 3100"/>
              <a:gd name="T7" fmla="*/ 0 h 1"/>
              <a:gd name="T8" fmla="*/ 3100 w 3100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100" h="1">
                <a:moveTo>
                  <a:pt x="0" y="0"/>
                </a:moveTo>
                <a:lnTo>
                  <a:pt x="3100" y="0"/>
                </a:lnTo>
              </a:path>
            </a:pathLst>
          </a:custGeom>
          <a:noFill/>
          <a:ln w="12700" cap="flat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279" name="Freeform 15"/>
          <p:cNvSpPr>
            <a:spLocks/>
          </p:cNvSpPr>
          <p:nvPr/>
        </p:nvSpPr>
        <p:spPr bwMode="auto">
          <a:xfrm>
            <a:off x="158750" y="2559050"/>
            <a:ext cx="4940300" cy="6350"/>
          </a:xfrm>
          <a:custGeom>
            <a:avLst/>
            <a:gdLst>
              <a:gd name="T0" fmla="*/ 0 w 3112"/>
              <a:gd name="T1" fmla="*/ 6350 h 4"/>
              <a:gd name="T2" fmla="*/ 4940300 w 3112"/>
              <a:gd name="T3" fmla="*/ 0 h 4"/>
              <a:gd name="T4" fmla="*/ 0 60000 65536"/>
              <a:gd name="T5" fmla="*/ 0 60000 65536"/>
              <a:gd name="T6" fmla="*/ 0 w 3112"/>
              <a:gd name="T7" fmla="*/ 0 h 4"/>
              <a:gd name="T8" fmla="*/ 3112 w 3112"/>
              <a:gd name="T9" fmla="*/ 4 h 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112" h="4">
                <a:moveTo>
                  <a:pt x="0" y="4"/>
                </a:moveTo>
                <a:lnTo>
                  <a:pt x="3112" y="0"/>
                </a:lnTo>
              </a:path>
            </a:pathLst>
          </a:custGeom>
          <a:noFill/>
          <a:ln w="12700" cap="flat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280" name="Freeform 16"/>
          <p:cNvSpPr>
            <a:spLocks/>
          </p:cNvSpPr>
          <p:nvPr/>
        </p:nvSpPr>
        <p:spPr bwMode="auto">
          <a:xfrm>
            <a:off x="165100" y="2279650"/>
            <a:ext cx="4933950" cy="6350"/>
          </a:xfrm>
          <a:custGeom>
            <a:avLst/>
            <a:gdLst>
              <a:gd name="T0" fmla="*/ 0 w 3108"/>
              <a:gd name="T1" fmla="*/ 0 h 4"/>
              <a:gd name="T2" fmla="*/ 4933950 w 3108"/>
              <a:gd name="T3" fmla="*/ 6350 h 4"/>
              <a:gd name="T4" fmla="*/ 0 60000 65536"/>
              <a:gd name="T5" fmla="*/ 0 60000 65536"/>
              <a:gd name="T6" fmla="*/ 0 w 3108"/>
              <a:gd name="T7" fmla="*/ 0 h 4"/>
              <a:gd name="T8" fmla="*/ 3108 w 3108"/>
              <a:gd name="T9" fmla="*/ 4 h 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108" h="4">
                <a:moveTo>
                  <a:pt x="0" y="0"/>
                </a:moveTo>
                <a:lnTo>
                  <a:pt x="3108" y="4"/>
                </a:lnTo>
              </a:path>
            </a:pathLst>
          </a:custGeom>
          <a:noFill/>
          <a:ln w="12700" cap="flat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281" name="Freeform 17"/>
          <p:cNvSpPr>
            <a:spLocks/>
          </p:cNvSpPr>
          <p:nvPr/>
        </p:nvSpPr>
        <p:spPr bwMode="auto">
          <a:xfrm>
            <a:off x="158750" y="2006600"/>
            <a:ext cx="4940300" cy="6350"/>
          </a:xfrm>
          <a:custGeom>
            <a:avLst/>
            <a:gdLst>
              <a:gd name="T0" fmla="*/ 0 w 3112"/>
              <a:gd name="T1" fmla="*/ 6350 h 4"/>
              <a:gd name="T2" fmla="*/ 4940300 w 3112"/>
              <a:gd name="T3" fmla="*/ 0 h 4"/>
              <a:gd name="T4" fmla="*/ 0 60000 65536"/>
              <a:gd name="T5" fmla="*/ 0 60000 65536"/>
              <a:gd name="T6" fmla="*/ 0 w 3112"/>
              <a:gd name="T7" fmla="*/ 0 h 4"/>
              <a:gd name="T8" fmla="*/ 3112 w 3112"/>
              <a:gd name="T9" fmla="*/ 4 h 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112" h="4">
                <a:moveTo>
                  <a:pt x="0" y="4"/>
                </a:moveTo>
                <a:lnTo>
                  <a:pt x="3112" y="0"/>
                </a:lnTo>
              </a:path>
            </a:pathLst>
          </a:custGeom>
          <a:noFill/>
          <a:ln w="12700" cap="flat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282" name="Freeform 18"/>
          <p:cNvSpPr>
            <a:spLocks/>
          </p:cNvSpPr>
          <p:nvPr/>
        </p:nvSpPr>
        <p:spPr bwMode="auto">
          <a:xfrm>
            <a:off x="171450" y="1727200"/>
            <a:ext cx="4927600" cy="1588"/>
          </a:xfrm>
          <a:custGeom>
            <a:avLst/>
            <a:gdLst>
              <a:gd name="T0" fmla="*/ 0 w 3104"/>
              <a:gd name="T1" fmla="*/ 0 h 1"/>
              <a:gd name="T2" fmla="*/ 4927600 w 3104"/>
              <a:gd name="T3" fmla="*/ 0 h 1"/>
              <a:gd name="T4" fmla="*/ 0 60000 65536"/>
              <a:gd name="T5" fmla="*/ 0 60000 65536"/>
              <a:gd name="T6" fmla="*/ 0 w 3104"/>
              <a:gd name="T7" fmla="*/ 0 h 1"/>
              <a:gd name="T8" fmla="*/ 3104 w 3104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104" h="1">
                <a:moveTo>
                  <a:pt x="0" y="0"/>
                </a:moveTo>
                <a:lnTo>
                  <a:pt x="3104" y="0"/>
                </a:lnTo>
              </a:path>
            </a:pathLst>
          </a:custGeom>
          <a:noFill/>
          <a:ln w="12700" cap="flat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283" name="Freeform 19"/>
          <p:cNvSpPr>
            <a:spLocks/>
          </p:cNvSpPr>
          <p:nvPr/>
        </p:nvSpPr>
        <p:spPr bwMode="auto">
          <a:xfrm>
            <a:off x="184150" y="1447800"/>
            <a:ext cx="4908550" cy="12700"/>
          </a:xfrm>
          <a:custGeom>
            <a:avLst/>
            <a:gdLst>
              <a:gd name="T0" fmla="*/ 0 w 3092"/>
              <a:gd name="T1" fmla="*/ 12700 h 8"/>
              <a:gd name="T2" fmla="*/ 4908550 w 3092"/>
              <a:gd name="T3" fmla="*/ 0 h 8"/>
              <a:gd name="T4" fmla="*/ 0 60000 65536"/>
              <a:gd name="T5" fmla="*/ 0 60000 65536"/>
              <a:gd name="T6" fmla="*/ 0 w 3092"/>
              <a:gd name="T7" fmla="*/ 0 h 8"/>
              <a:gd name="T8" fmla="*/ 3092 w 3092"/>
              <a:gd name="T9" fmla="*/ 8 h 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092" h="8">
                <a:moveTo>
                  <a:pt x="0" y="8"/>
                </a:moveTo>
                <a:lnTo>
                  <a:pt x="3092" y="0"/>
                </a:lnTo>
              </a:path>
            </a:pathLst>
          </a:custGeom>
          <a:noFill/>
          <a:ln w="12700" cap="flat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284" name="Freeform 20"/>
          <p:cNvSpPr>
            <a:spLocks/>
          </p:cNvSpPr>
          <p:nvPr/>
        </p:nvSpPr>
        <p:spPr bwMode="auto">
          <a:xfrm>
            <a:off x="196850" y="1155700"/>
            <a:ext cx="4902200" cy="19050"/>
          </a:xfrm>
          <a:custGeom>
            <a:avLst/>
            <a:gdLst>
              <a:gd name="T0" fmla="*/ 0 w 3088"/>
              <a:gd name="T1" fmla="*/ 0 h 12"/>
              <a:gd name="T2" fmla="*/ 4902200 w 3088"/>
              <a:gd name="T3" fmla="*/ 19050 h 12"/>
              <a:gd name="T4" fmla="*/ 0 60000 65536"/>
              <a:gd name="T5" fmla="*/ 0 60000 65536"/>
              <a:gd name="T6" fmla="*/ 0 w 3088"/>
              <a:gd name="T7" fmla="*/ 0 h 12"/>
              <a:gd name="T8" fmla="*/ 3088 w 3088"/>
              <a:gd name="T9" fmla="*/ 12 h 1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088" h="12">
                <a:moveTo>
                  <a:pt x="0" y="0"/>
                </a:moveTo>
                <a:lnTo>
                  <a:pt x="3088" y="12"/>
                </a:lnTo>
              </a:path>
            </a:pathLst>
          </a:custGeom>
          <a:noFill/>
          <a:ln w="12700" cap="flat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285" name="Freeform 21"/>
          <p:cNvSpPr>
            <a:spLocks/>
          </p:cNvSpPr>
          <p:nvPr/>
        </p:nvSpPr>
        <p:spPr bwMode="auto">
          <a:xfrm>
            <a:off x="158750" y="6191250"/>
            <a:ext cx="4946650" cy="1588"/>
          </a:xfrm>
          <a:custGeom>
            <a:avLst/>
            <a:gdLst>
              <a:gd name="T0" fmla="*/ 0 w 3116"/>
              <a:gd name="T1" fmla="*/ 0 h 1"/>
              <a:gd name="T2" fmla="*/ 4946650 w 3116"/>
              <a:gd name="T3" fmla="*/ 0 h 1"/>
              <a:gd name="T4" fmla="*/ 0 60000 65536"/>
              <a:gd name="T5" fmla="*/ 0 60000 65536"/>
              <a:gd name="T6" fmla="*/ 0 w 3116"/>
              <a:gd name="T7" fmla="*/ 0 h 1"/>
              <a:gd name="T8" fmla="*/ 3116 w 3116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116" h="1">
                <a:moveTo>
                  <a:pt x="0" y="0"/>
                </a:moveTo>
                <a:lnTo>
                  <a:pt x="3116" y="0"/>
                </a:lnTo>
              </a:path>
            </a:pathLst>
          </a:custGeom>
          <a:noFill/>
          <a:ln w="12700" cap="flat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286" name="Freeform 22"/>
          <p:cNvSpPr>
            <a:spLocks/>
          </p:cNvSpPr>
          <p:nvPr/>
        </p:nvSpPr>
        <p:spPr bwMode="auto">
          <a:xfrm>
            <a:off x="5099050" y="1181100"/>
            <a:ext cx="1588" cy="4978400"/>
          </a:xfrm>
          <a:custGeom>
            <a:avLst/>
            <a:gdLst>
              <a:gd name="T0" fmla="*/ 0 w 1"/>
              <a:gd name="T1" fmla="*/ 0 h 3136"/>
              <a:gd name="T2" fmla="*/ 0 w 1"/>
              <a:gd name="T3" fmla="*/ 4978400 h 3136"/>
              <a:gd name="T4" fmla="*/ 0 60000 65536"/>
              <a:gd name="T5" fmla="*/ 0 60000 65536"/>
              <a:gd name="T6" fmla="*/ 0 w 1"/>
              <a:gd name="T7" fmla="*/ 0 h 3136"/>
              <a:gd name="T8" fmla="*/ 1 w 1"/>
              <a:gd name="T9" fmla="*/ 3136 h 31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3136">
                <a:moveTo>
                  <a:pt x="0" y="0"/>
                </a:moveTo>
                <a:lnTo>
                  <a:pt x="0" y="3136"/>
                </a:lnTo>
              </a:path>
            </a:pathLst>
          </a:custGeom>
          <a:noFill/>
          <a:ln w="12700" cap="flat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287" name="Freeform 23"/>
          <p:cNvSpPr>
            <a:spLocks/>
          </p:cNvSpPr>
          <p:nvPr/>
        </p:nvSpPr>
        <p:spPr bwMode="auto">
          <a:xfrm>
            <a:off x="4787900" y="1168400"/>
            <a:ext cx="6350" cy="5035550"/>
          </a:xfrm>
          <a:custGeom>
            <a:avLst/>
            <a:gdLst>
              <a:gd name="T0" fmla="*/ 6350 w 4"/>
              <a:gd name="T1" fmla="*/ 0 h 3172"/>
              <a:gd name="T2" fmla="*/ 0 w 4"/>
              <a:gd name="T3" fmla="*/ 5035550 h 3172"/>
              <a:gd name="T4" fmla="*/ 0 60000 65536"/>
              <a:gd name="T5" fmla="*/ 0 60000 65536"/>
              <a:gd name="T6" fmla="*/ 0 w 4"/>
              <a:gd name="T7" fmla="*/ 0 h 3172"/>
              <a:gd name="T8" fmla="*/ 4 w 4"/>
              <a:gd name="T9" fmla="*/ 3172 h 317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4" h="3172">
                <a:moveTo>
                  <a:pt x="4" y="0"/>
                </a:moveTo>
                <a:lnTo>
                  <a:pt x="0" y="3172"/>
                </a:lnTo>
              </a:path>
            </a:pathLst>
          </a:custGeom>
          <a:noFill/>
          <a:ln w="12700" cap="flat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288" name="Freeform 24"/>
          <p:cNvSpPr>
            <a:spLocks/>
          </p:cNvSpPr>
          <p:nvPr/>
        </p:nvSpPr>
        <p:spPr bwMode="auto">
          <a:xfrm>
            <a:off x="4476750" y="1168400"/>
            <a:ext cx="6350" cy="5029200"/>
          </a:xfrm>
          <a:custGeom>
            <a:avLst/>
            <a:gdLst>
              <a:gd name="T0" fmla="*/ 6350 w 4"/>
              <a:gd name="T1" fmla="*/ 0 h 3168"/>
              <a:gd name="T2" fmla="*/ 0 w 4"/>
              <a:gd name="T3" fmla="*/ 5029200 h 3168"/>
              <a:gd name="T4" fmla="*/ 0 60000 65536"/>
              <a:gd name="T5" fmla="*/ 0 60000 65536"/>
              <a:gd name="T6" fmla="*/ 0 w 4"/>
              <a:gd name="T7" fmla="*/ 0 h 3168"/>
              <a:gd name="T8" fmla="*/ 4 w 4"/>
              <a:gd name="T9" fmla="*/ 3168 h 316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4" h="3168">
                <a:moveTo>
                  <a:pt x="4" y="0"/>
                </a:moveTo>
                <a:lnTo>
                  <a:pt x="0" y="3168"/>
                </a:lnTo>
              </a:path>
            </a:pathLst>
          </a:custGeom>
          <a:noFill/>
          <a:ln w="12700" cap="flat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289" name="Freeform 25"/>
          <p:cNvSpPr>
            <a:spLocks/>
          </p:cNvSpPr>
          <p:nvPr/>
        </p:nvSpPr>
        <p:spPr bwMode="auto">
          <a:xfrm>
            <a:off x="4171950" y="1168400"/>
            <a:ext cx="1588" cy="5016500"/>
          </a:xfrm>
          <a:custGeom>
            <a:avLst/>
            <a:gdLst>
              <a:gd name="T0" fmla="*/ 0 w 1"/>
              <a:gd name="T1" fmla="*/ 0 h 3160"/>
              <a:gd name="T2" fmla="*/ 0 w 1"/>
              <a:gd name="T3" fmla="*/ 5016500 h 3160"/>
              <a:gd name="T4" fmla="*/ 0 60000 65536"/>
              <a:gd name="T5" fmla="*/ 0 60000 65536"/>
              <a:gd name="T6" fmla="*/ 0 w 1"/>
              <a:gd name="T7" fmla="*/ 0 h 3160"/>
              <a:gd name="T8" fmla="*/ 1 w 1"/>
              <a:gd name="T9" fmla="*/ 3160 h 316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3160">
                <a:moveTo>
                  <a:pt x="0" y="0"/>
                </a:moveTo>
                <a:lnTo>
                  <a:pt x="0" y="3160"/>
                </a:lnTo>
              </a:path>
            </a:pathLst>
          </a:custGeom>
          <a:noFill/>
          <a:ln w="12700" cap="flat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290" name="Freeform 26"/>
          <p:cNvSpPr>
            <a:spLocks/>
          </p:cNvSpPr>
          <p:nvPr/>
        </p:nvSpPr>
        <p:spPr bwMode="auto">
          <a:xfrm>
            <a:off x="3860800" y="1162050"/>
            <a:ext cx="6350" cy="5035550"/>
          </a:xfrm>
          <a:custGeom>
            <a:avLst/>
            <a:gdLst>
              <a:gd name="T0" fmla="*/ 6350 w 4"/>
              <a:gd name="T1" fmla="*/ 0 h 3172"/>
              <a:gd name="T2" fmla="*/ 0 w 4"/>
              <a:gd name="T3" fmla="*/ 5035550 h 3172"/>
              <a:gd name="T4" fmla="*/ 0 60000 65536"/>
              <a:gd name="T5" fmla="*/ 0 60000 65536"/>
              <a:gd name="T6" fmla="*/ 0 w 4"/>
              <a:gd name="T7" fmla="*/ 0 h 3172"/>
              <a:gd name="T8" fmla="*/ 4 w 4"/>
              <a:gd name="T9" fmla="*/ 3172 h 317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4" h="3172">
                <a:moveTo>
                  <a:pt x="4" y="0"/>
                </a:moveTo>
                <a:lnTo>
                  <a:pt x="0" y="3172"/>
                </a:lnTo>
              </a:path>
            </a:pathLst>
          </a:custGeom>
          <a:noFill/>
          <a:ln w="12700" cap="flat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291" name="Freeform 27"/>
          <p:cNvSpPr>
            <a:spLocks/>
          </p:cNvSpPr>
          <p:nvPr/>
        </p:nvSpPr>
        <p:spPr bwMode="auto">
          <a:xfrm>
            <a:off x="3536950" y="1155700"/>
            <a:ext cx="22225" cy="5065713"/>
          </a:xfrm>
          <a:custGeom>
            <a:avLst/>
            <a:gdLst>
              <a:gd name="T0" fmla="*/ 0 w 14"/>
              <a:gd name="T1" fmla="*/ 0 h 3191"/>
              <a:gd name="T2" fmla="*/ 22225 w 14"/>
              <a:gd name="T3" fmla="*/ 5065713 h 3191"/>
              <a:gd name="T4" fmla="*/ 0 60000 65536"/>
              <a:gd name="T5" fmla="*/ 0 60000 65536"/>
              <a:gd name="T6" fmla="*/ 0 w 14"/>
              <a:gd name="T7" fmla="*/ 0 h 3191"/>
              <a:gd name="T8" fmla="*/ 14 w 14"/>
              <a:gd name="T9" fmla="*/ 3191 h 319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4" h="3191">
                <a:moveTo>
                  <a:pt x="0" y="0"/>
                </a:moveTo>
                <a:lnTo>
                  <a:pt x="14" y="3191"/>
                </a:lnTo>
              </a:path>
            </a:pathLst>
          </a:custGeom>
          <a:noFill/>
          <a:ln w="12700" cap="flat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292" name="Freeform 28"/>
          <p:cNvSpPr>
            <a:spLocks/>
          </p:cNvSpPr>
          <p:nvPr/>
        </p:nvSpPr>
        <p:spPr bwMode="auto">
          <a:xfrm>
            <a:off x="3244850" y="1181100"/>
            <a:ext cx="6350" cy="5016500"/>
          </a:xfrm>
          <a:custGeom>
            <a:avLst/>
            <a:gdLst>
              <a:gd name="T0" fmla="*/ 6350 w 4"/>
              <a:gd name="T1" fmla="*/ 0 h 3160"/>
              <a:gd name="T2" fmla="*/ 0 w 4"/>
              <a:gd name="T3" fmla="*/ 5016500 h 3160"/>
              <a:gd name="T4" fmla="*/ 0 60000 65536"/>
              <a:gd name="T5" fmla="*/ 0 60000 65536"/>
              <a:gd name="T6" fmla="*/ 0 w 4"/>
              <a:gd name="T7" fmla="*/ 0 h 3160"/>
              <a:gd name="T8" fmla="*/ 4 w 4"/>
              <a:gd name="T9" fmla="*/ 3160 h 316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4" h="3160">
                <a:moveTo>
                  <a:pt x="4" y="0"/>
                </a:moveTo>
                <a:lnTo>
                  <a:pt x="0" y="3160"/>
                </a:lnTo>
              </a:path>
            </a:pathLst>
          </a:custGeom>
          <a:noFill/>
          <a:ln w="12700" cap="flat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293" name="Freeform 29"/>
          <p:cNvSpPr>
            <a:spLocks/>
          </p:cNvSpPr>
          <p:nvPr/>
        </p:nvSpPr>
        <p:spPr bwMode="auto">
          <a:xfrm>
            <a:off x="2940050" y="1181100"/>
            <a:ext cx="1588" cy="5003800"/>
          </a:xfrm>
          <a:custGeom>
            <a:avLst/>
            <a:gdLst>
              <a:gd name="T0" fmla="*/ 0 w 1"/>
              <a:gd name="T1" fmla="*/ 0 h 3152"/>
              <a:gd name="T2" fmla="*/ 0 w 1"/>
              <a:gd name="T3" fmla="*/ 5003800 h 3152"/>
              <a:gd name="T4" fmla="*/ 0 60000 65536"/>
              <a:gd name="T5" fmla="*/ 0 60000 65536"/>
              <a:gd name="T6" fmla="*/ 0 w 1"/>
              <a:gd name="T7" fmla="*/ 0 h 3152"/>
              <a:gd name="T8" fmla="*/ 1 w 1"/>
              <a:gd name="T9" fmla="*/ 3152 h 315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3152">
                <a:moveTo>
                  <a:pt x="0" y="0"/>
                </a:moveTo>
                <a:lnTo>
                  <a:pt x="0" y="3152"/>
                </a:lnTo>
              </a:path>
            </a:pathLst>
          </a:custGeom>
          <a:noFill/>
          <a:ln w="12700" cap="flat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294" name="Freeform 30"/>
          <p:cNvSpPr>
            <a:spLocks/>
          </p:cNvSpPr>
          <p:nvPr/>
        </p:nvSpPr>
        <p:spPr bwMode="auto">
          <a:xfrm>
            <a:off x="2317750" y="1143000"/>
            <a:ext cx="17463" cy="5078413"/>
          </a:xfrm>
          <a:custGeom>
            <a:avLst/>
            <a:gdLst>
              <a:gd name="T0" fmla="*/ 0 w 11"/>
              <a:gd name="T1" fmla="*/ 0 h 3199"/>
              <a:gd name="T2" fmla="*/ 17463 w 11"/>
              <a:gd name="T3" fmla="*/ 5078413 h 3199"/>
              <a:gd name="T4" fmla="*/ 0 60000 65536"/>
              <a:gd name="T5" fmla="*/ 0 60000 65536"/>
              <a:gd name="T6" fmla="*/ 0 w 11"/>
              <a:gd name="T7" fmla="*/ 0 h 3199"/>
              <a:gd name="T8" fmla="*/ 11 w 11"/>
              <a:gd name="T9" fmla="*/ 3199 h 3199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1" h="3199">
                <a:moveTo>
                  <a:pt x="0" y="0"/>
                </a:moveTo>
                <a:lnTo>
                  <a:pt x="11" y="3199"/>
                </a:lnTo>
              </a:path>
            </a:pathLst>
          </a:custGeom>
          <a:noFill/>
          <a:ln w="12700" cap="flat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295" name="Freeform 31"/>
          <p:cNvSpPr>
            <a:spLocks/>
          </p:cNvSpPr>
          <p:nvPr/>
        </p:nvSpPr>
        <p:spPr bwMode="auto">
          <a:xfrm>
            <a:off x="2012950" y="1168400"/>
            <a:ext cx="1588" cy="5035550"/>
          </a:xfrm>
          <a:custGeom>
            <a:avLst/>
            <a:gdLst>
              <a:gd name="T0" fmla="*/ 0 w 1"/>
              <a:gd name="T1" fmla="*/ 0 h 3172"/>
              <a:gd name="T2" fmla="*/ 0 w 1"/>
              <a:gd name="T3" fmla="*/ 5035550 h 3172"/>
              <a:gd name="T4" fmla="*/ 0 60000 65536"/>
              <a:gd name="T5" fmla="*/ 0 60000 65536"/>
              <a:gd name="T6" fmla="*/ 0 w 1"/>
              <a:gd name="T7" fmla="*/ 0 h 3172"/>
              <a:gd name="T8" fmla="*/ 1 w 1"/>
              <a:gd name="T9" fmla="*/ 3172 h 317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3172">
                <a:moveTo>
                  <a:pt x="0" y="0"/>
                </a:moveTo>
                <a:lnTo>
                  <a:pt x="0" y="3172"/>
                </a:lnTo>
              </a:path>
            </a:pathLst>
          </a:custGeom>
          <a:noFill/>
          <a:ln w="12700" cap="flat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296" name="Freeform 32"/>
          <p:cNvSpPr>
            <a:spLocks/>
          </p:cNvSpPr>
          <p:nvPr/>
        </p:nvSpPr>
        <p:spPr bwMode="auto">
          <a:xfrm>
            <a:off x="1708150" y="1174750"/>
            <a:ext cx="6350" cy="5022850"/>
          </a:xfrm>
          <a:custGeom>
            <a:avLst/>
            <a:gdLst>
              <a:gd name="T0" fmla="*/ 6350 w 4"/>
              <a:gd name="T1" fmla="*/ 0 h 3164"/>
              <a:gd name="T2" fmla="*/ 0 w 4"/>
              <a:gd name="T3" fmla="*/ 5022850 h 3164"/>
              <a:gd name="T4" fmla="*/ 0 60000 65536"/>
              <a:gd name="T5" fmla="*/ 0 60000 65536"/>
              <a:gd name="T6" fmla="*/ 0 w 4"/>
              <a:gd name="T7" fmla="*/ 0 h 3164"/>
              <a:gd name="T8" fmla="*/ 4 w 4"/>
              <a:gd name="T9" fmla="*/ 3164 h 316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4" h="3164">
                <a:moveTo>
                  <a:pt x="4" y="0"/>
                </a:moveTo>
                <a:lnTo>
                  <a:pt x="0" y="3164"/>
                </a:lnTo>
              </a:path>
            </a:pathLst>
          </a:custGeom>
          <a:noFill/>
          <a:ln w="12700" cap="flat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297" name="Freeform 33"/>
          <p:cNvSpPr>
            <a:spLocks/>
          </p:cNvSpPr>
          <p:nvPr/>
        </p:nvSpPr>
        <p:spPr bwMode="auto">
          <a:xfrm>
            <a:off x="1390650" y="1168400"/>
            <a:ext cx="12700" cy="5022850"/>
          </a:xfrm>
          <a:custGeom>
            <a:avLst/>
            <a:gdLst>
              <a:gd name="T0" fmla="*/ 0 w 8"/>
              <a:gd name="T1" fmla="*/ 0 h 3164"/>
              <a:gd name="T2" fmla="*/ 12700 w 8"/>
              <a:gd name="T3" fmla="*/ 5022850 h 3164"/>
              <a:gd name="T4" fmla="*/ 0 60000 65536"/>
              <a:gd name="T5" fmla="*/ 0 60000 65536"/>
              <a:gd name="T6" fmla="*/ 0 w 8"/>
              <a:gd name="T7" fmla="*/ 0 h 3164"/>
              <a:gd name="T8" fmla="*/ 8 w 8"/>
              <a:gd name="T9" fmla="*/ 3164 h 316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8" h="3164">
                <a:moveTo>
                  <a:pt x="0" y="0"/>
                </a:moveTo>
                <a:lnTo>
                  <a:pt x="8" y="3164"/>
                </a:lnTo>
              </a:path>
            </a:pathLst>
          </a:custGeom>
          <a:noFill/>
          <a:ln w="12700" cap="flat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298" name="Freeform 34"/>
          <p:cNvSpPr>
            <a:spLocks/>
          </p:cNvSpPr>
          <p:nvPr/>
        </p:nvSpPr>
        <p:spPr bwMode="auto">
          <a:xfrm>
            <a:off x="1092200" y="1168400"/>
            <a:ext cx="6350" cy="5022850"/>
          </a:xfrm>
          <a:custGeom>
            <a:avLst/>
            <a:gdLst>
              <a:gd name="T0" fmla="*/ 6350 w 4"/>
              <a:gd name="T1" fmla="*/ 0 h 3164"/>
              <a:gd name="T2" fmla="*/ 0 w 4"/>
              <a:gd name="T3" fmla="*/ 5022850 h 3164"/>
              <a:gd name="T4" fmla="*/ 0 60000 65536"/>
              <a:gd name="T5" fmla="*/ 0 60000 65536"/>
              <a:gd name="T6" fmla="*/ 0 w 4"/>
              <a:gd name="T7" fmla="*/ 0 h 3164"/>
              <a:gd name="T8" fmla="*/ 4 w 4"/>
              <a:gd name="T9" fmla="*/ 3164 h 316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4" h="3164">
                <a:moveTo>
                  <a:pt x="4" y="0"/>
                </a:moveTo>
                <a:lnTo>
                  <a:pt x="0" y="3164"/>
                </a:lnTo>
              </a:path>
            </a:pathLst>
          </a:custGeom>
          <a:noFill/>
          <a:ln w="12700" cap="flat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299" name="Freeform 35"/>
          <p:cNvSpPr>
            <a:spLocks/>
          </p:cNvSpPr>
          <p:nvPr/>
        </p:nvSpPr>
        <p:spPr bwMode="auto">
          <a:xfrm>
            <a:off x="787400" y="1168400"/>
            <a:ext cx="1588" cy="5035550"/>
          </a:xfrm>
          <a:custGeom>
            <a:avLst/>
            <a:gdLst>
              <a:gd name="T0" fmla="*/ 0 w 1"/>
              <a:gd name="T1" fmla="*/ 0 h 3172"/>
              <a:gd name="T2" fmla="*/ 0 w 1"/>
              <a:gd name="T3" fmla="*/ 5035550 h 3172"/>
              <a:gd name="T4" fmla="*/ 0 60000 65536"/>
              <a:gd name="T5" fmla="*/ 0 60000 65536"/>
              <a:gd name="T6" fmla="*/ 0 w 1"/>
              <a:gd name="T7" fmla="*/ 0 h 3172"/>
              <a:gd name="T8" fmla="*/ 1 w 1"/>
              <a:gd name="T9" fmla="*/ 3172 h 317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3172">
                <a:moveTo>
                  <a:pt x="0" y="0"/>
                </a:moveTo>
                <a:lnTo>
                  <a:pt x="0" y="3172"/>
                </a:lnTo>
              </a:path>
            </a:pathLst>
          </a:custGeom>
          <a:noFill/>
          <a:ln w="12700" cap="flat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300" name="Freeform 36"/>
          <p:cNvSpPr>
            <a:spLocks/>
          </p:cNvSpPr>
          <p:nvPr/>
        </p:nvSpPr>
        <p:spPr bwMode="auto">
          <a:xfrm>
            <a:off x="476250" y="1168400"/>
            <a:ext cx="1588" cy="5022850"/>
          </a:xfrm>
          <a:custGeom>
            <a:avLst/>
            <a:gdLst>
              <a:gd name="T0" fmla="*/ 0 w 1"/>
              <a:gd name="T1" fmla="*/ 0 h 3164"/>
              <a:gd name="T2" fmla="*/ 0 w 1"/>
              <a:gd name="T3" fmla="*/ 5022850 h 3164"/>
              <a:gd name="T4" fmla="*/ 0 60000 65536"/>
              <a:gd name="T5" fmla="*/ 0 60000 65536"/>
              <a:gd name="T6" fmla="*/ 0 w 1"/>
              <a:gd name="T7" fmla="*/ 0 h 3164"/>
              <a:gd name="T8" fmla="*/ 1 w 1"/>
              <a:gd name="T9" fmla="*/ 3164 h 316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3164">
                <a:moveTo>
                  <a:pt x="0" y="0"/>
                </a:moveTo>
                <a:lnTo>
                  <a:pt x="0" y="3164"/>
                </a:lnTo>
              </a:path>
            </a:pathLst>
          </a:custGeom>
          <a:noFill/>
          <a:ln w="12700" cap="flat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301" name="Freeform 37"/>
          <p:cNvSpPr>
            <a:spLocks/>
          </p:cNvSpPr>
          <p:nvPr/>
        </p:nvSpPr>
        <p:spPr bwMode="auto">
          <a:xfrm>
            <a:off x="101600" y="3695700"/>
            <a:ext cx="5080000" cy="1588"/>
          </a:xfrm>
          <a:custGeom>
            <a:avLst/>
            <a:gdLst>
              <a:gd name="T0" fmla="*/ 0 w 3200"/>
              <a:gd name="T1" fmla="*/ 0 h 1"/>
              <a:gd name="T2" fmla="*/ 5080000 w 3200"/>
              <a:gd name="T3" fmla="*/ 0 h 1"/>
              <a:gd name="T4" fmla="*/ 0 60000 65536"/>
              <a:gd name="T5" fmla="*/ 0 60000 65536"/>
              <a:gd name="T6" fmla="*/ 0 w 3200"/>
              <a:gd name="T7" fmla="*/ 0 h 1"/>
              <a:gd name="T8" fmla="*/ 3200 w 3200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200" h="1">
                <a:moveTo>
                  <a:pt x="0" y="0"/>
                </a:moveTo>
                <a:lnTo>
                  <a:pt x="3200" y="0"/>
                </a:ln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302" name="Line 38"/>
          <p:cNvSpPr>
            <a:spLocks noChangeShapeType="1"/>
          </p:cNvSpPr>
          <p:nvPr/>
        </p:nvSpPr>
        <p:spPr bwMode="auto">
          <a:xfrm flipV="1">
            <a:off x="2641600" y="1213643"/>
            <a:ext cx="0" cy="504031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303" name="Text Box 39"/>
          <p:cNvSpPr txBox="1">
            <a:spLocks noChangeArrowheads="1"/>
          </p:cNvSpPr>
          <p:nvPr/>
        </p:nvSpPr>
        <p:spPr bwMode="auto">
          <a:xfrm>
            <a:off x="2859088" y="3665538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ru-RU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304" name="Text Box 40"/>
          <p:cNvSpPr txBox="1">
            <a:spLocks noChangeArrowheads="1"/>
          </p:cNvSpPr>
          <p:nvPr/>
        </p:nvSpPr>
        <p:spPr bwMode="auto">
          <a:xfrm>
            <a:off x="2819400" y="3657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ru-RU" sz="1800" b="1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11305" name="Text Box 41"/>
          <p:cNvSpPr txBox="1">
            <a:spLocks noChangeArrowheads="1"/>
          </p:cNvSpPr>
          <p:nvPr/>
        </p:nvSpPr>
        <p:spPr bwMode="auto">
          <a:xfrm>
            <a:off x="2355850" y="3657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ru-RU" sz="1800" b="1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</a:p>
        </p:txBody>
      </p:sp>
      <p:sp>
        <p:nvSpPr>
          <p:cNvPr id="11306" name="Text Box 42"/>
          <p:cNvSpPr txBox="1">
            <a:spLocks noChangeArrowheads="1"/>
          </p:cNvSpPr>
          <p:nvPr/>
        </p:nvSpPr>
        <p:spPr bwMode="auto">
          <a:xfrm>
            <a:off x="4800600" y="3595688"/>
            <a:ext cx="3825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ru-RU" sz="2800" b="1">
                <a:latin typeface="Arial" panose="020B0604020202020204" pitchFamily="34" charset="0"/>
                <a:cs typeface="Arial" panose="020B0604020202020204" pitchFamily="34" charset="0"/>
              </a:rPr>
              <a:t>х</a:t>
            </a:r>
          </a:p>
        </p:txBody>
      </p:sp>
      <p:sp>
        <p:nvSpPr>
          <p:cNvPr id="11307" name="Text Box 43"/>
          <p:cNvSpPr txBox="1">
            <a:spLocks noChangeArrowheads="1"/>
          </p:cNvSpPr>
          <p:nvPr/>
        </p:nvSpPr>
        <p:spPr bwMode="auto">
          <a:xfrm>
            <a:off x="2209800" y="990600"/>
            <a:ext cx="3825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ru-RU" sz="2800" b="1">
                <a:latin typeface="Arial" panose="020B0604020202020204" pitchFamily="34" charset="0"/>
                <a:cs typeface="Arial" panose="020B0604020202020204" pitchFamily="34" charset="0"/>
              </a:rPr>
              <a:t>у</a:t>
            </a:r>
          </a:p>
        </p:txBody>
      </p:sp>
      <p:graphicFrame>
        <p:nvGraphicFramePr>
          <p:cNvPr id="15404" name="Object 4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96351641"/>
              </p:ext>
            </p:extLst>
          </p:nvPr>
        </p:nvGraphicFramePr>
        <p:xfrm>
          <a:off x="5781446" y="3508150"/>
          <a:ext cx="2136775" cy="588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95" name="Формула" r:id="rId3" imgW="736600" imgH="203200" progId="Equation.3">
                  <p:embed/>
                </p:oleObj>
              </mc:Choice>
              <mc:Fallback>
                <p:oleObj name="Формула" r:id="rId3" imgW="736600" imgH="203200" progId="Equation.3">
                  <p:embed/>
                  <p:pic>
                    <p:nvPicPr>
                      <p:cNvPr id="0" name="Object 4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81446" y="3508150"/>
                        <a:ext cx="2136775" cy="588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309" name="Text Box 45"/>
          <p:cNvSpPr txBox="1">
            <a:spLocks noChangeArrowheads="1"/>
          </p:cNvSpPr>
          <p:nvPr/>
        </p:nvSpPr>
        <p:spPr bwMode="auto">
          <a:xfrm>
            <a:off x="476250" y="229601"/>
            <a:ext cx="757753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ru-RU" sz="32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anose="020B0604020202020204" pitchFamily="34" charset="0"/>
              </a:rPr>
              <a:t>у = х</a:t>
            </a:r>
            <a:r>
              <a:rPr lang="ru-RU" sz="3200" b="1" i="1" baseline="30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anose="020B0604020202020204" pitchFamily="34" charset="0"/>
              </a:rPr>
              <a:t>-2</a:t>
            </a:r>
            <a:r>
              <a:rPr lang="ru-RU" sz="32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anose="020B0604020202020204" pitchFamily="34" charset="0"/>
              </a:rPr>
              <a:t>, </a:t>
            </a:r>
            <a:r>
              <a:rPr lang="ru-RU" sz="32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anose="020B0604020202020204" pitchFamily="34" charset="0"/>
              </a:rPr>
              <a:t> </a:t>
            </a:r>
            <a:r>
              <a:rPr lang="ru-RU" sz="32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anose="020B0604020202020204" pitchFamily="34" charset="0"/>
              </a:rPr>
              <a:t>у = х</a:t>
            </a:r>
            <a:r>
              <a:rPr lang="ru-RU" sz="3200" b="1" i="1" baseline="30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anose="020B0604020202020204" pitchFamily="34" charset="0"/>
              </a:rPr>
              <a:t>-4 </a:t>
            </a:r>
            <a:r>
              <a:rPr lang="ru-RU" sz="32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anose="020B0604020202020204" pitchFamily="34" charset="0"/>
              </a:rPr>
              <a:t>,</a:t>
            </a:r>
            <a:r>
              <a:rPr lang="ru-RU" sz="3200" b="1" i="1" baseline="30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anose="020B0604020202020204" pitchFamily="34" charset="0"/>
              </a:rPr>
              <a:t>  </a:t>
            </a:r>
            <a:r>
              <a:rPr lang="ru-RU" sz="3200" b="1" i="1" baseline="30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anose="020B0604020202020204" pitchFamily="34" charset="0"/>
              </a:rPr>
              <a:t> </a:t>
            </a:r>
            <a:r>
              <a:rPr lang="ru-RU" sz="32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anose="020B0604020202020204" pitchFamily="34" charset="0"/>
              </a:rPr>
              <a:t>у = х</a:t>
            </a:r>
            <a:r>
              <a:rPr lang="ru-RU" sz="3200" b="1" i="1" baseline="30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anose="020B0604020202020204" pitchFamily="34" charset="0"/>
              </a:rPr>
              <a:t>-6</a:t>
            </a:r>
            <a:r>
              <a:rPr lang="ru-RU" sz="32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anose="020B0604020202020204" pitchFamily="34" charset="0"/>
              </a:rPr>
              <a:t>,   у = х</a:t>
            </a:r>
            <a:r>
              <a:rPr lang="ru-RU" sz="3200" b="1" i="1" baseline="30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anose="020B0604020202020204" pitchFamily="34" charset="0"/>
              </a:rPr>
              <a:t>-8</a:t>
            </a:r>
            <a:r>
              <a:rPr lang="ru-RU" sz="32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anose="020B0604020202020204" pitchFamily="34" charset="0"/>
              </a:rPr>
              <a:t>,  …                     </a:t>
            </a:r>
          </a:p>
        </p:txBody>
      </p:sp>
      <p:graphicFrame>
        <p:nvGraphicFramePr>
          <p:cNvPr id="15406" name="Object 4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94599267"/>
              </p:ext>
            </p:extLst>
          </p:nvPr>
        </p:nvGraphicFramePr>
        <p:xfrm>
          <a:off x="5781446" y="4142295"/>
          <a:ext cx="2319337" cy="588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96" name="Уравнение" r:id="rId5" imgW="799920" imgH="203040" progId="Equation.3">
                  <p:embed/>
                </p:oleObj>
              </mc:Choice>
              <mc:Fallback>
                <p:oleObj name="Уравнение" r:id="rId5" imgW="799920" imgH="203040" progId="Equation.3">
                  <p:embed/>
                  <p:pic>
                    <p:nvPicPr>
                      <p:cNvPr id="0" name="Object 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81446" y="4142295"/>
                        <a:ext cx="2319337" cy="588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407" name="Freeform 47"/>
          <p:cNvSpPr>
            <a:spLocks/>
          </p:cNvSpPr>
          <p:nvPr/>
        </p:nvSpPr>
        <p:spPr bwMode="auto">
          <a:xfrm>
            <a:off x="177800" y="3695700"/>
            <a:ext cx="4775200" cy="1588"/>
          </a:xfrm>
          <a:custGeom>
            <a:avLst/>
            <a:gdLst>
              <a:gd name="T0" fmla="*/ 0 w 3008"/>
              <a:gd name="T1" fmla="*/ 0 h 1"/>
              <a:gd name="T2" fmla="*/ 4775200 w 3008"/>
              <a:gd name="T3" fmla="*/ 0 h 1"/>
              <a:gd name="T4" fmla="*/ 0 60000 65536"/>
              <a:gd name="T5" fmla="*/ 0 60000 65536"/>
              <a:gd name="T6" fmla="*/ 0 w 3008"/>
              <a:gd name="T7" fmla="*/ 0 h 1"/>
              <a:gd name="T8" fmla="*/ 3008 w 3008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008" h="1">
                <a:moveTo>
                  <a:pt x="0" y="0"/>
                </a:moveTo>
                <a:lnTo>
                  <a:pt x="3008" y="0"/>
                </a:lnTo>
              </a:path>
            </a:pathLst>
          </a:custGeom>
          <a:noFill/>
          <a:ln w="38100" cmpd="sng">
            <a:solidFill>
              <a:srgbClr val="33CC33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408" name="Freeform 48"/>
          <p:cNvSpPr>
            <a:spLocks/>
          </p:cNvSpPr>
          <p:nvPr/>
        </p:nvSpPr>
        <p:spPr bwMode="auto">
          <a:xfrm>
            <a:off x="2641600" y="1358900"/>
            <a:ext cx="1588" cy="2336800"/>
          </a:xfrm>
          <a:custGeom>
            <a:avLst/>
            <a:gdLst>
              <a:gd name="T0" fmla="*/ 0 w 1"/>
              <a:gd name="T1" fmla="*/ 2336800 h 1472"/>
              <a:gd name="T2" fmla="*/ 0 w 1"/>
              <a:gd name="T3" fmla="*/ 0 h 1472"/>
              <a:gd name="T4" fmla="*/ 0 60000 65536"/>
              <a:gd name="T5" fmla="*/ 0 60000 65536"/>
              <a:gd name="T6" fmla="*/ 0 w 1"/>
              <a:gd name="T7" fmla="*/ 0 h 1472"/>
              <a:gd name="T8" fmla="*/ 1 w 1"/>
              <a:gd name="T9" fmla="*/ 1472 h 147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1472">
                <a:moveTo>
                  <a:pt x="0" y="1472"/>
                </a:moveTo>
                <a:lnTo>
                  <a:pt x="0" y="0"/>
                </a:lnTo>
              </a:path>
            </a:pathLst>
          </a:custGeom>
          <a:noFill/>
          <a:ln w="38100" cmpd="sng">
            <a:solidFill>
              <a:srgbClr val="FF0000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409" name="Text Box 49"/>
          <p:cNvSpPr txBox="1">
            <a:spLocks noChangeArrowheads="1"/>
          </p:cNvSpPr>
          <p:nvPr/>
        </p:nvSpPr>
        <p:spPr bwMode="auto">
          <a:xfrm>
            <a:off x="4837112" y="862278"/>
            <a:ext cx="35814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anose="020B0604020202020204" pitchFamily="34" charset="0"/>
              </a:rPr>
              <a:t>Функция </a:t>
            </a: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anose="020B0604020202020204" pitchFamily="34" charset="0"/>
              </a:rPr>
              <a:t>у=х</a:t>
            </a:r>
            <a:r>
              <a:rPr lang="ru-RU" b="1" i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anose="020B0604020202020204" pitchFamily="34" charset="0"/>
              </a:rPr>
              <a:t>2</a:t>
            </a:r>
            <a:r>
              <a:rPr lang="en-US" b="1" i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anose="020B0604020202020204" pitchFamily="34" charset="0"/>
              </a:rPr>
              <a:t>n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anose="020B0604020202020204" pitchFamily="34" charset="0"/>
              </a:rPr>
              <a:t> 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anose="020B0604020202020204" pitchFamily="34" charset="0"/>
              </a:rPr>
              <a:t>четная, </a:t>
            </a:r>
          </a:p>
        </p:txBody>
      </p:sp>
      <p:sp>
        <p:nvSpPr>
          <p:cNvPr id="11316" name="Oval 56"/>
          <p:cNvSpPr>
            <a:spLocks noChangeArrowheads="1"/>
          </p:cNvSpPr>
          <p:nvPr/>
        </p:nvSpPr>
        <p:spPr bwMode="auto">
          <a:xfrm>
            <a:off x="2590800" y="3657600"/>
            <a:ext cx="76200" cy="762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ru-RU"/>
          </a:p>
        </p:txBody>
      </p:sp>
      <p:grpSp>
        <p:nvGrpSpPr>
          <p:cNvPr id="4" name="Group 57"/>
          <p:cNvGrpSpPr>
            <a:grpSpLocks/>
          </p:cNvGrpSpPr>
          <p:nvPr/>
        </p:nvGrpSpPr>
        <p:grpSpPr bwMode="auto">
          <a:xfrm>
            <a:off x="242888" y="1428750"/>
            <a:ext cx="4786312" cy="2228850"/>
            <a:chOff x="153" y="900"/>
            <a:chExt cx="3015" cy="1404"/>
          </a:xfrm>
        </p:grpSpPr>
        <p:sp>
          <p:nvSpPr>
            <p:cNvPr id="11329" name="Freeform 58"/>
            <p:cNvSpPr>
              <a:spLocks/>
            </p:cNvSpPr>
            <p:nvPr/>
          </p:nvSpPr>
          <p:spPr bwMode="auto">
            <a:xfrm>
              <a:off x="153" y="900"/>
              <a:ext cx="1428" cy="1392"/>
            </a:xfrm>
            <a:custGeom>
              <a:avLst/>
              <a:gdLst>
                <a:gd name="T0" fmla="*/ 0 w 1398"/>
                <a:gd name="T1" fmla="*/ 1392 h 1392"/>
                <a:gd name="T2" fmla="*/ 798 w 1398"/>
                <a:gd name="T3" fmla="*/ 1374 h 1392"/>
                <a:gd name="T4" fmla="*/ 1158 w 1398"/>
                <a:gd name="T5" fmla="*/ 1338 h 1392"/>
                <a:gd name="T6" fmla="*/ 1308 w 1398"/>
                <a:gd name="T7" fmla="*/ 1236 h 1392"/>
                <a:gd name="T8" fmla="*/ 1362 w 1398"/>
                <a:gd name="T9" fmla="*/ 1002 h 1392"/>
                <a:gd name="T10" fmla="*/ 1380 w 1398"/>
                <a:gd name="T11" fmla="*/ 660 h 1392"/>
                <a:gd name="T12" fmla="*/ 1392 w 1398"/>
                <a:gd name="T13" fmla="*/ 330 h 1392"/>
                <a:gd name="T14" fmla="*/ 1398 w 1398"/>
                <a:gd name="T15" fmla="*/ 0 h 139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398"/>
                <a:gd name="T25" fmla="*/ 0 h 1392"/>
                <a:gd name="T26" fmla="*/ 1398 w 1398"/>
                <a:gd name="T27" fmla="*/ 1392 h 139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398" h="1392">
                  <a:moveTo>
                    <a:pt x="0" y="1392"/>
                  </a:moveTo>
                  <a:cubicBezTo>
                    <a:pt x="133" y="1389"/>
                    <a:pt x="605" y="1383"/>
                    <a:pt x="798" y="1374"/>
                  </a:cubicBezTo>
                  <a:cubicBezTo>
                    <a:pt x="991" y="1365"/>
                    <a:pt x="1073" y="1361"/>
                    <a:pt x="1158" y="1338"/>
                  </a:cubicBezTo>
                  <a:cubicBezTo>
                    <a:pt x="1243" y="1315"/>
                    <a:pt x="1274" y="1292"/>
                    <a:pt x="1308" y="1236"/>
                  </a:cubicBezTo>
                  <a:cubicBezTo>
                    <a:pt x="1342" y="1180"/>
                    <a:pt x="1350" y="1098"/>
                    <a:pt x="1362" y="1002"/>
                  </a:cubicBezTo>
                  <a:cubicBezTo>
                    <a:pt x="1374" y="906"/>
                    <a:pt x="1375" y="772"/>
                    <a:pt x="1380" y="660"/>
                  </a:cubicBezTo>
                  <a:cubicBezTo>
                    <a:pt x="1385" y="548"/>
                    <a:pt x="1389" y="440"/>
                    <a:pt x="1392" y="330"/>
                  </a:cubicBezTo>
                  <a:cubicBezTo>
                    <a:pt x="1395" y="220"/>
                    <a:pt x="1397" y="69"/>
                    <a:pt x="1398" y="0"/>
                  </a:cubicBezTo>
                </a:path>
              </a:pathLst>
            </a:custGeom>
            <a:noFill/>
            <a:ln w="38100" cmpd="sng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330" name="Freeform 59"/>
            <p:cNvSpPr>
              <a:spLocks/>
            </p:cNvSpPr>
            <p:nvPr/>
          </p:nvSpPr>
          <p:spPr bwMode="auto">
            <a:xfrm flipH="1">
              <a:off x="1743" y="912"/>
              <a:ext cx="1425" cy="1392"/>
            </a:xfrm>
            <a:custGeom>
              <a:avLst/>
              <a:gdLst>
                <a:gd name="T0" fmla="*/ 0 w 1398"/>
                <a:gd name="T1" fmla="*/ 1392 h 1392"/>
                <a:gd name="T2" fmla="*/ 798 w 1398"/>
                <a:gd name="T3" fmla="*/ 1374 h 1392"/>
                <a:gd name="T4" fmla="*/ 1158 w 1398"/>
                <a:gd name="T5" fmla="*/ 1338 h 1392"/>
                <a:gd name="T6" fmla="*/ 1308 w 1398"/>
                <a:gd name="T7" fmla="*/ 1236 h 1392"/>
                <a:gd name="T8" fmla="*/ 1362 w 1398"/>
                <a:gd name="T9" fmla="*/ 1002 h 1392"/>
                <a:gd name="T10" fmla="*/ 1380 w 1398"/>
                <a:gd name="T11" fmla="*/ 660 h 1392"/>
                <a:gd name="T12" fmla="*/ 1392 w 1398"/>
                <a:gd name="T13" fmla="*/ 330 h 1392"/>
                <a:gd name="T14" fmla="*/ 1398 w 1398"/>
                <a:gd name="T15" fmla="*/ 0 h 139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398"/>
                <a:gd name="T25" fmla="*/ 0 h 1392"/>
                <a:gd name="T26" fmla="*/ 1398 w 1398"/>
                <a:gd name="T27" fmla="*/ 1392 h 139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398" h="1392">
                  <a:moveTo>
                    <a:pt x="0" y="1392"/>
                  </a:moveTo>
                  <a:cubicBezTo>
                    <a:pt x="133" y="1389"/>
                    <a:pt x="605" y="1383"/>
                    <a:pt x="798" y="1374"/>
                  </a:cubicBezTo>
                  <a:cubicBezTo>
                    <a:pt x="991" y="1365"/>
                    <a:pt x="1073" y="1361"/>
                    <a:pt x="1158" y="1338"/>
                  </a:cubicBezTo>
                  <a:cubicBezTo>
                    <a:pt x="1243" y="1315"/>
                    <a:pt x="1274" y="1292"/>
                    <a:pt x="1308" y="1236"/>
                  </a:cubicBezTo>
                  <a:cubicBezTo>
                    <a:pt x="1342" y="1180"/>
                    <a:pt x="1350" y="1098"/>
                    <a:pt x="1362" y="1002"/>
                  </a:cubicBezTo>
                  <a:cubicBezTo>
                    <a:pt x="1374" y="906"/>
                    <a:pt x="1375" y="772"/>
                    <a:pt x="1380" y="660"/>
                  </a:cubicBezTo>
                  <a:cubicBezTo>
                    <a:pt x="1385" y="548"/>
                    <a:pt x="1389" y="440"/>
                    <a:pt x="1392" y="330"/>
                  </a:cubicBezTo>
                  <a:cubicBezTo>
                    <a:pt x="1395" y="220"/>
                    <a:pt x="1397" y="69"/>
                    <a:pt x="1398" y="0"/>
                  </a:cubicBezTo>
                </a:path>
              </a:pathLst>
            </a:custGeom>
            <a:noFill/>
            <a:ln w="38100" cmpd="sng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1318" name="Oval 60"/>
          <p:cNvSpPr>
            <a:spLocks noChangeArrowheads="1"/>
          </p:cNvSpPr>
          <p:nvPr/>
        </p:nvSpPr>
        <p:spPr bwMode="auto">
          <a:xfrm>
            <a:off x="2895600" y="33528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ru-RU"/>
          </a:p>
        </p:txBody>
      </p:sp>
      <p:grpSp>
        <p:nvGrpSpPr>
          <p:cNvPr id="5" name="Group 61"/>
          <p:cNvGrpSpPr>
            <a:grpSpLocks/>
          </p:cNvGrpSpPr>
          <p:nvPr/>
        </p:nvGrpSpPr>
        <p:grpSpPr bwMode="auto">
          <a:xfrm>
            <a:off x="304800" y="3810000"/>
            <a:ext cx="4114800" cy="1171575"/>
            <a:chOff x="144" y="2862"/>
            <a:chExt cx="2592" cy="786"/>
          </a:xfrm>
        </p:grpSpPr>
        <p:graphicFrame>
          <p:nvGraphicFramePr>
            <p:cNvPr id="11326" name="Object 62"/>
            <p:cNvGraphicFramePr>
              <a:graphicFrameLocks noChangeAspect="1"/>
            </p:cNvGraphicFramePr>
            <p:nvPr/>
          </p:nvGraphicFramePr>
          <p:xfrm>
            <a:off x="144" y="3072"/>
            <a:ext cx="864" cy="42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397" name="Формула" r:id="rId7" imgW="469900" imgH="228600" progId="Equation.3">
                    <p:embed/>
                  </p:oleObj>
                </mc:Choice>
                <mc:Fallback>
                  <p:oleObj name="Формула" r:id="rId7" imgW="469900" imgH="228600" progId="Equation.3">
                    <p:embed/>
                    <p:pic>
                      <p:nvPicPr>
                        <p:cNvPr id="0" name="Object 6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4" y="3072"/>
                          <a:ext cx="864" cy="42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1327" name="Object 63"/>
            <p:cNvGraphicFramePr>
              <a:graphicFrameLocks noChangeAspect="1"/>
            </p:cNvGraphicFramePr>
            <p:nvPr/>
          </p:nvGraphicFramePr>
          <p:xfrm>
            <a:off x="1824" y="2862"/>
            <a:ext cx="912" cy="78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398" name="Формула" r:id="rId9" imgW="457002" imgH="393529" progId="Equation.3">
                    <p:embed/>
                  </p:oleObj>
                </mc:Choice>
                <mc:Fallback>
                  <p:oleObj name="Формула" r:id="rId9" imgW="457002" imgH="393529" progId="Equation.3">
                    <p:embed/>
                    <p:pic>
                      <p:nvPicPr>
                        <p:cNvPr id="0" name="Object 6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24" y="2862"/>
                          <a:ext cx="912" cy="78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1328" name="AutoShape 64"/>
            <p:cNvSpPr>
              <a:spLocks noChangeArrowheads="1"/>
            </p:cNvSpPr>
            <p:nvPr/>
          </p:nvSpPr>
          <p:spPr bwMode="auto">
            <a:xfrm>
              <a:off x="1104" y="3168"/>
              <a:ext cx="624" cy="240"/>
            </a:xfrm>
            <a:prstGeom prst="leftRightArrow">
              <a:avLst>
                <a:gd name="adj1" fmla="val 50000"/>
                <a:gd name="adj2" fmla="val 52000"/>
              </a:avLst>
            </a:prstGeom>
            <a:gradFill rotWithShape="1">
              <a:gsLst>
                <a:gs pos="0">
                  <a:srgbClr val="000000"/>
                </a:gs>
                <a:gs pos="20000">
                  <a:srgbClr val="0A128C"/>
                </a:gs>
                <a:gs pos="35001">
                  <a:srgbClr val="181CC7"/>
                </a:gs>
                <a:gs pos="44000">
                  <a:srgbClr val="7005D4"/>
                </a:gs>
                <a:gs pos="50000">
                  <a:srgbClr val="8C3D91"/>
                </a:gs>
                <a:gs pos="56000">
                  <a:srgbClr val="7005D4"/>
                </a:gs>
                <a:gs pos="64999">
                  <a:srgbClr val="181CC7"/>
                </a:gs>
                <a:gs pos="80000">
                  <a:srgbClr val="0A128C"/>
                </a:gs>
                <a:gs pos="100000">
                  <a:srgbClr val="000000"/>
                </a:gs>
              </a:gsLst>
              <a:lin ang="27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ru-RU"/>
            </a:p>
          </p:txBody>
        </p:sp>
      </p:grpSp>
      <p:sp>
        <p:nvSpPr>
          <p:cNvPr id="11320" name="Oval 65"/>
          <p:cNvSpPr>
            <a:spLocks noChangeArrowheads="1"/>
          </p:cNvSpPr>
          <p:nvPr/>
        </p:nvSpPr>
        <p:spPr bwMode="auto">
          <a:xfrm>
            <a:off x="2286000" y="33528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7" name="Таблица 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066828098"/>
                  </p:ext>
                </p:extLst>
              </p:nvPr>
            </p:nvGraphicFramePr>
            <p:xfrm>
              <a:off x="4650025" y="1562608"/>
              <a:ext cx="4144466" cy="1786128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688082"/>
                    <a:gridCol w="720080"/>
                    <a:gridCol w="720080"/>
                    <a:gridCol w="648072"/>
                    <a:gridCol w="648072"/>
                    <a:gridCol w="720080"/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2800" b="1" dirty="0" smtClean="0">
                              <a:solidFill>
                                <a:srgbClr val="00206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Х</a:t>
                          </a:r>
                          <a:endParaRPr lang="ru-RU" sz="2800" b="1" dirty="0">
                            <a:solidFill>
                              <a:srgbClr val="00206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ru-RU" sz="2800" b="1" i="1" smtClean="0">
                                        <a:solidFill>
                                          <a:srgbClr val="002060"/>
                                        </a:solidFill>
                                        <a:effectLst>
                                          <a:outerShdw blurRad="38100" dist="38100" dir="2700000" algn="tl">
                                            <a:srgbClr val="000000">
                                              <a:alpha val="43137"/>
                                            </a:srgbClr>
                                          </a:outerShdw>
                                        </a:effectLst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ru-RU" sz="2800" b="1" i="1" smtClean="0">
                                        <a:solidFill>
                                          <a:srgbClr val="002060"/>
                                        </a:solidFill>
                                        <a:effectLst>
                                          <a:outerShdw blurRad="38100" dist="38100" dir="2700000" algn="tl">
                                            <a:srgbClr val="000000">
                                              <a:alpha val="43137"/>
                                            </a:srgbClr>
                                          </a:outerShdw>
                                        </a:effectLst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</m:num>
                                  <m:den>
                                    <m:r>
                                      <a:rPr lang="ru-RU" sz="2800" b="1" i="1" smtClean="0">
                                        <a:solidFill>
                                          <a:srgbClr val="002060"/>
                                        </a:solidFill>
                                        <a:effectLst>
                                          <a:outerShdw blurRad="38100" dist="38100" dir="2700000" algn="tl">
                                            <a:srgbClr val="000000">
                                              <a:alpha val="43137"/>
                                            </a:srgbClr>
                                          </a:outerShdw>
                                        </a:effectLst>
                                        <a:latin typeface="Cambria Math" panose="02040503050406030204" pitchFamily="18" charset="0"/>
                                      </a:rPr>
                                      <m:t>𝟑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ru-RU" sz="2800" b="1" dirty="0">
                            <a:solidFill>
                              <a:srgbClr val="00206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ru-RU" sz="2800" b="1" i="1" smtClean="0">
                                        <a:solidFill>
                                          <a:srgbClr val="002060"/>
                                        </a:solidFill>
                                        <a:effectLst>
                                          <a:outerShdw blurRad="38100" dist="38100" dir="2700000" algn="tl">
                                            <a:srgbClr val="000000">
                                              <a:alpha val="43137"/>
                                            </a:srgbClr>
                                          </a:outerShdw>
                                        </a:effectLst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ru-RU" sz="2800" b="1" i="1" smtClean="0">
                                        <a:solidFill>
                                          <a:srgbClr val="002060"/>
                                        </a:solidFill>
                                        <a:effectLst>
                                          <a:outerShdw blurRad="38100" dist="38100" dir="2700000" algn="tl">
                                            <a:srgbClr val="000000">
                                              <a:alpha val="43137"/>
                                            </a:srgbClr>
                                          </a:outerShdw>
                                        </a:effectLst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</m:num>
                                  <m:den>
                                    <m:r>
                                      <a:rPr lang="ru-RU" sz="2800" b="1" i="1" smtClean="0">
                                        <a:solidFill>
                                          <a:srgbClr val="002060"/>
                                        </a:solidFill>
                                        <a:effectLst>
                                          <a:outerShdw blurRad="38100" dist="38100" dir="2700000" algn="tl">
                                            <a:srgbClr val="000000">
                                              <a:alpha val="43137"/>
                                            </a:srgbClr>
                                          </a:outerShdw>
                                        </a:effectLst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ru-RU" sz="2800" b="1" dirty="0">
                            <a:solidFill>
                              <a:srgbClr val="00206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2800" b="1" dirty="0" smtClean="0">
                              <a:solidFill>
                                <a:srgbClr val="00206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1</a:t>
                          </a:r>
                          <a:endParaRPr lang="ru-RU" sz="2800" b="1" dirty="0">
                            <a:solidFill>
                              <a:srgbClr val="00206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2800" b="1" dirty="0" smtClean="0">
                              <a:solidFill>
                                <a:srgbClr val="00206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2</a:t>
                          </a:r>
                          <a:endParaRPr lang="ru-RU" sz="2800" b="1" dirty="0">
                            <a:solidFill>
                              <a:srgbClr val="00206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2800" b="1" dirty="0" smtClean="0">
                              <a:solidFill>
                                <a:srgbClr val="00206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3</a:t>
                          </a:r>
                          <a:endParaRPr lang="ru-RU" sz="2800" b="1" dirty="0">
                            <a:solidFill>
                              <a:srgbClr val="00206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2800" b="1" dirty="0" smtClean="0">
                              <a:solidFill>
                                <a:srgbClr val="00206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У</a:t>
                          </a:r>
                          <a:endParaRPr lang="ru-RU" sz="2800" b="1" dirty="0">
                            <a:solidFill>
                              <a:srgbClr val="00206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2800" b="1" dirty="0" smtClean="0">
                              <a:solidFill>
                                <a:srgbClr val="00206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9</a:t>
                          </a:r>
                          <a:endParaRPr lang="ru-RU" sz="2800" b="1" dirty="0">
                            <a:solidFill>
                              <a:srgbClr val="00206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2800" b="1" dirty="0" smtClean="0">
                              <a:solidFill>
                                <a:srgbClr val="00206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4</a:t>
                          </a:r>
                          <a:endParaRPr lang="ru-RU" sz="2800" b="1" dirty="0">
                            <a:solidFill>
                              <a:srgbClr val="00206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ru-RU" sz="2800" b="1" i="1" smtClean="0">
                                    <a:solidFill>
                                      <a:srgbClr val="002060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</m:oMath>
                            </m:oMathPara>
                          </a14:m>
                          <a:endParaRPr lang="ru-RU" sz="2800" b="1" dirty="0">
                            <a:solidFill>
                              <a:srgbClr val="00206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ru-RU" sz="2800" b="1" i="1" smtClean="0">
                                        <a:solidFill>
                                          <a:srgbClr val="002060"/>
                                        </a:solidFill>
                                        <a:effectLst>
                                          <a:outerShdw blurRad="38100" dist="38100" dir="2700000" algn="tl">
                                            <a:srgbClr val="000000">
                                              <a:alpha val="43137"/>
                                            </a:srgbClr>
                                          </a:outerShdw>
                                        </a:effectLst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ru-RU" sz="2800" b="1" i="1" smtClean="0">
                                        <a:solidFill>
                                          <a:srgbClr val="002060"/>
                                        </a:solidFill>
                                        <a:effectLst>
                                          <a:outerShdw blurRad="38100" dist="38100" dir="2700000" algn="tl">
                                            <a:srgbClr val="000000">
                                              <a:alpha val="43137"/>
                                            </a:srgbClr>
                                          </a:outerShdw>
                                        </a:effectLst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</m:num>
                                  <m:den>
                                    <m:r>
                                      <a:rPr lang="ru-RU" sz="2800" b="1" i="1" smtClean="0">
                                        <a:solidFill>
                                          <a:srgbClr val="002060"/>
                                        </a:solidFill>
                                        <a:effectLst>
                                          <a:outerShdw blurRad="38100" dist="38100" dir="2700000" algn="tl">
                                            <a:srgbClr val="000000">
                                              <a:alpha val="43137"/>
                                            </a:srgbClr>
                                          </a:outerShdw>
                                        </a:effectLst>
                                        <a:latin typeface="Cambria Math" panose="02040503050406030204" pitchFamily="18" charset="0"/>
                                      </a:rPr>
                                      <m:t>𝟒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ru-RU" sz="2800" b="1" dirty="0">
                            <a:solidFill>
                              <a:srgbClr val="00206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ru-RU" sz="2800" b="1" i="1" smtClean="0">
                                        <a:solidFill>
                                          <a:srgbClr val="002060"/>
                                        </a:solidFill>
                                        <a:effectLst>
                                          <a:outerShdw blurRad="38100" dist="38100" dir="2700000" algn="tl">
                                            <a:srgbClr val="000000">
                                              <a:alpha val="43137"/>
                                            </a:srgbClr>
                                          </a:outerShdw>
                                        </a:effectLst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ru-RU" sz="2800" b="1" i="1" smtClean="0">
                                        <a:solidFill>
                                          <a:srgbClr val="002060"/>
                                        </a:solidFill>
                                        <a:effectLst>
                                          <a:outerShdw blurRad="38100" dist="38100" dir="2700000" algn="tl">
                                            <a:srgbClr val="000000">
                                              <a:alpha val="43137"/>
                                            </a:srgbClr>
                                          </a:outerShdw>
                                        </a:effectLst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</m:num>
                                  <m:den>
                                    <m:r>
                                      <a:rPr lang="ru-RU" sz="2800" b="1" i="1" smtClean="0">
                                        <a:solidFill>
                                          <a:srgbClr val="002060"/>
                                        </a:solidFill>
                                        <a:effectLst>
                                          <a:outerShdw blurRad="38100" dist="38100" dir="2700000" algn="tl">
                                            <a:srgbClr val="000000">
                                              <a:alpha val="43137"/>
                                            </a:srgbClr>
                                          </a:outerShdw>
                                        </a:effectLst>
                                        <a:latin typeface="Cambria Math" panose="02040503050406030204" pitchFamily="18" charset="0"/>
                                      </a:rPr>
                                      <m:t>𝟗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ru-RU" sz="2800" b="1" dirty="0">
                            <a:solidFill>
                              <a:srgbClr val="00206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7" name="Таблица 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066828098"/>
                  </p:ext>
                </p:extLst>
              </p:nvPr>
            </p:nvGraphicFramePr>
            <p:xfrm>
              <a:off x="4650025" y="1562608"/>
              <a:ext cx="4144466" cy="1786128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688082"/>
                    <a:gridCol w="720080"/>
                    <a:gridCol w="720080"/>
                    <a:gridCol w="648072"/>
                    <a:gridCol w="648072"/>
                    <a:gridCol w="720080"/>
                  </a:tblGrid>
                  <a:tr h="89306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2800" b="1" dirty="0" smtClean="0">
                              <a:solidFill>
                                <a:srgbClr val="00206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Х</a:t>
                          </a:r>
                          <a:endParaRPr lang="ru-RU" sz="2800" b="1" dirty="0">
                            <a:solidFill>
                              <a:srgbClr val="00206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0">
                          <a:blip r:embed="rId11"/>
                          <a:stretch>
                            <a:fillRect l="-98305" t="-7483" r="-386441" b="-10408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0">
                          <a:blip r:embed="rId11"/>
                          <a:stretch>
                            <a:fillRect l="-196639" t="-7483" r="-283193" b="-10408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2800" b="1" dirty="0" smtClean="0">
                              <a:solidFill>
                                <a:srgbClr val="00206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1</a:t>
                          </a:r>
                          <a:endParaRPr lang="ru-RU" sz="2800" b="1" dirty="0">
                            <a:solidFill>
                              <a:srgbClr val="00206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2800" b="1" dirty="0" smtClean="0">
                              <a:solidFill>
                                <a:srgbClr val="00206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2</a:t>
                          </a:r>
                          <a:endParaRPr lang="ru-RU" sz="2800" b="1" dirty="0">
                            <a:solidFill>
                              <a:srgbClr val="00206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2800" b="1" dirty="0" smtClean="0">
                              <a:solidFill>
                                <a:srgbClr val="00206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3</a:t>
                          </a:r>
                          <a:endParaRPr lang="ru-RU" sz="2800" b="1" dirty="0">
                            <a:solidFill>
                              <a:srgbClr val="00206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89306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2800" b="1" dirty="0" smtClean="0">
                              <a:solidFill>
                                <a:srgbClr val="00206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У</a:t>
                          </a:r>
                          <a:endParaRPr lang="ru-RU" sz="2800" b="1" dirty="0">
                            <a:solidFill>
                              <a:srgbClr val="00206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2800" b="1" dirty="0" smtClean="0">
                              <a:solidFill>
                                <a:srgbClr val="00206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9</a:t>
                          </a:r>
                          <a:endParaRPr lang="ru-RU" sz="2800" b="1" dirty="0">
                            <a:solidFill>
                              <a:srgbClr val="00206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2800" b="1" dirty="0" smtClean="0">
                              <a:solidFill>
                                <a:srgbClr val="00206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4</a:t>
                          </a:r>
                          <a:endParaRPr lang="ru-RU" sz="2800" b="1" dirty="0">
                            <a:solidFill>
                              <a:srgbClr val="00206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0">
                          <a:blip r:embed="rId11"/>
                          <a:stretch>
                            <a:fillRect l="-333019" t="-107483" r="-217925" b="-408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0">
                          <a:blip r:embed="rId11"/>
                          <a:stretch>
                            <a:fillRect l="-428972" t="-107483" r="-115888" b="-408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0">
                          <a:blip r:embed="rId11"/>
                          <a:stretch>
                            <a:fillRect l="-479661" t="-107483" r="-5085" b="-4082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  <p:sp>
        <p:nvSpPr>
          <p:cNvPr id="76" name="Oval 60"/>
          <p:cNvSpPr>
            <a:spLocks noChangeArrowheads="1"/>
          </p:cNvSpPr>
          <p:nvPr/>
        </p:nvSpPr>
        <p:spPr bwMode="auto">
          <a:xfrm>
            <a:off x="2767013" y="2552930"/>
            <a:ext cx="73990" cy="8121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77" name="Oval 60"/>
          <p:cNvSpPr>
            <a:spLocks noChangeArrowheads="1"/>
          </p:cNvSpPr>
          <p:nvPr/>
        </p:nvSpPr>
        <p:spPr bwMode="auto">
          <a:xfrm>
            <a:off x="3225800" y="3559175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78" name="Oval 60"/>
          <p:cNvSpPr>
            <a:spLocks noChangeArrowheads="1"/>
          </p:cNvSpPr>
          <p:nvPr/>
        </p:nvSpPr>
        <p:spPr bwMode="auto">
          <a:xfrm>
            <a:off x="2460625" y="2547582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79" name="Oval 60"/>
          <p:cNvSpPr>
            <a:spLocks noChangeArrowheads="1"/>
          </p:cNvSpPr>
          <p:nvPr/>
        </p:nvSpPr>
        <p:spPr bwMode="auto">
          <a:xfrm>
            <a:off x="1983854" y="3559175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80" name="TextBox 79"/>
          <p:cNvSpPr txBox="1"/>
          <p:nvPr/>
        </p:nvSpPr>
        <p:spPr>
          <a:xfrm>
            <a:off x="3776833" y="4987379"/>
            <a:ext cx="488994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Возрастает при х </a:t>
            </a:r>
            <a:r>
              <a:rPr lang="el-G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ϵ</a:t>
            </a: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(-∞; 0) Убывает при х </a:t>
            </a:r>
            <a:r>
              <a:rPr lang="el-G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ϵ</a:t>
            </a: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(0; +∞)</a:t>
            </a:r>
            <a:endParaRPr lang="ru-R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15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5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15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154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500"/>
                                        <p:tgtEl>
                                          <p:spTgt spid="154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15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35" presetClass="emph" presetSubtype="0" repeatCount="5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7" dur="500" fill="hold"/>
                                        <p:tgtEl>
                                          <p:spTgt spid="15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500"/>
                                        <p:tgtEl>
                                          <p:spTgt spid="154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407" grpId="0" animBg="1"/>
      <p:bldP spid="15407" grpId="1" animBg="1"/>
      <p:bldP spid="15408" grpId="0" animBg="1"/>
      <p:bldP spid="15408" grpId="1" animBg="1"/>
      <p:bldP spid="15408" grpId="2" animBg="1"/>
      <p:bldP spid="15409" grpId="0"/>
      <p:bldP spid="11318" grpId="0" animBg="1"/>
      <p:bldP spid="11320" grpId="0" animBg="1"/>
      <p:bldP spid="76" grpId="0" animBg="1"/>
      <p:bldP spid="77" grpId="0" animBg="1"/>
      <p:bldP spid="78" grpId="0" animBg="1"/>
      <p:bldP spid="79" grpId="0" animBg="1"/>
      <p:bldP spid="8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3924300" y="-315913"/>
            <a:ext cx="542925" cy="10064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sz="6000" b="1">
                <a:cs typeface="Arial" panose="020B0604020202020204" pitchFamily="34" charset="0"/>
              </a:rPr>
              <a:t>y</a:t>
            </a:r>
            <a:endParaRPr lang="ru-RU" sz="6000" b="1">
              <a:cs typeface="Arial" panose="020B0604020202020204" pitchFamily="34" charset="0"/>
            </a:endParaRPr>
          </a:p>
        </p:txBody>
      </p:sp>
      <p:sp>
        <p:nvSpPr>
          <p:cNvPr id="12291" name="Line 3"/>
          <p:cNvSpPr>
            <a:spLocks noChangeShapeType="1"/>
          </p:cNvSpPr>
          <p:nvPr/>
        </p:nvSpPr>
        <p:spPr bwMode="auto">
          <a:xfrm>
            <a:off x="296863" y="3429000"/>
            <a:ext cx="8470900" cy="158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292" name="Line 4"/>
          <p:cNvSpPr>
            <a:spLocks noChangeShapeType="1"/>
          </p:cNvSpPr>
          <p:nvPr/>
        </p:nvSpPr>
        <p:spPr bwMode="auto">
          <a:xfrm flipV="1">
            <a:off x="4572000" y="139700"/>
            <a:ext cx="0" cy="65341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8128000" y="3429000"/>
            <a:ext cx="809625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sz="6000" b="1">
                <a:cs typeface="Arial" panose="020B0604020202020204" pitchFamily="34" charset="0"/>
              </a:rPr>
              <a:t>x</a:t>
            </a:r>
            <a:endParaRPr lang="ru-RU" sz="6000" b="1">
              <a:cs typeface="Arial" panose="020B0604020202020204" pitchFamily="34" charset="0"/>
            </a:endParaRPr>
          </a:p>
        </p:txBody>
      </p:sp>
      <p:sp>
        <p:nvSpPr>
          <p:cNvPr id="12294" name="Line 6"/>
          <p:cNvSpPr>
            <a:spLocks noChangeShapeType="1"/>
          </p:cNvSpPr>
          <p:nvPr/>
        </p:nvSpPr>
        <p:spPr bwMode="auto">
          <a:xfrm>
            <a:off x="5157788" y="34290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295" name="Line 7"/>
          <p:cNvSpPr>
            <a:spLocks noChangeShapeType="1"/>
          </p:cNvSpPr>
          <p:nvPr/>
        </p:nvSpPr>
        <p:spPr bwMode="auto">
          <a:xfrm>
            <a:off x="228600" y="3048000"/>
            <a:ext cx="8640763" cy="1587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296" name="Line 8"/>
          <p:cNvSpPr>
            <a:spLocks noChangeShapeType="1"/>
          </p:cNvSpPr>
          <p:nvPr/>
        </p:nvSpPr>
        <p:spPr bwMode="auto">
          <a:xfrm>
            <a:off x="244475" y="2697163"/>
            <a:ext cx="86868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297" name="Line 9"/>
          <p:cNvSpPr>
            <a:spLocks noChangeShapeType="1"/>
          </p:cNvSpPr>
          <p:nvPr/>
        </p:nvSpPr>
        <p:spPr bwMode="auto">
          <a:xfrm>
            <a:off x="258763" y="2332038"/>
            <a:ext cx="8640762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298" name="Line 10"/>
          <p:cNvSpPr>
            <a:spLocks noChangeShapeType="1"/>
          </p:cNvSpPr>
          <p:nvPr/>
        </p:nvSpPr>
        <p:spPr bwMode="auto">
          <a:xfrm>
            <a:off x="228600" y="1981200"/>
            <a:ext cx="864076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299" name="Line 11"/>
          <p:cNvSpPr>
            <a:spLocks noChangeShapeType="1"/>
          </p:cNvSpPr>
          <p:nvPr/>
        </p:nvSpPr>
        <p:spPr bwMode="auto">
          <a:xfrm>
            <a:off x="244475" y="1616075"/>
            <a:ext cx="867092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300" name="Line 12"/>
          <p:cNvSpPr>
            <a:spLocks noChangeShapeType="1"/>
          </p:cNvSpPr>
          <p:nvPr/>
        </p:nvSpPr>
        <p:spPr bwMode="auto">
          <a:xfrm>
            <a:off x="228600" y="1249363"/>
            <a:ext cx="870267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301" name="Line 13"/>
          <p:cNvSpPr>
            <a:spLocks noChangeShapeType="1"/>
          </p:cNvSpPr>
          <p:nvPr/>
        </p:nvSpPr>
        <p:spPr bwMode="auto">
          <a:xfrm>
            <a:off x="228600" y="884238"/>
            <a:ext cx="864076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302" name="Line 14"/>
          <p:cNvSpPr>
            <a:spLocks noChangeShapeType="1"/>
          </p:cNvSpPr>
          <p:nvPr/>
        </p:nvSpPr>
        <p:spPr bwMode="auto">
          <a:xfrm>
            <a:off x="244475" y="533400"/>
            <a:ext cx="867092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303" name="Line 15"/>
          <p:cNvSpPr>
            <a:spLocks noChangeShapeType="1"/>
          </p:cNvSpPr>
          <p:nvPr/>
        </p:nvSpPr>
        <p:spPr bwMode="auto">
          <a:xfrm>
            <a:off x="244475" y="198438"/>
            <a:ext cx="8670925" cy="30162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304" name="Line 16"/>
          <p:cNvSpPr>
            <a:spLocks noChangeShapeType="1"/>
          </p:cNvSpPr>
          <p:nvPr/>
        </p:nvSpPr>
        <p:spPr bwMode="auto">
          <a:xfrm>
            <a:off x="198438" y="3779838"/>
            <a:ext cx="8686800" cy="14287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305" name="Line 17"/>
          <p:cNvSpPr>
            <a:spLocks noChangeShapeType="1"/>
          </p:cNvSpPr>
          <p:nvPr/>
        </p:nvSpPr>
        <p:spPr bwMode="auto">
          <a:xfrm>
            <a:off x="228600" y="4130675"/>
            <a:ext cx="864076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306" name="Line 18"/>
          <p:cNvSpPr>
            <a:spLocks noChangeShapeType="1"/>
          </p:cNvSpPr>
          <p:nvPr/>
        </p:nvSpPr>
        <p:spPr bwMode="auto">
          <a:xfrm flipV="1">
            <a:off x="212725" y="4495800"/>
            <a:ext cx="8656638" cy="1587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307" name="Line 19"/>
          <p:cNvSpPr>
            <a:spLocks noChangeShapeType="1"/>
          </p:cNvSpPr>
          <p:nvPr/>
        </p:nvSpPr>
        <p:spPr bwMode="auto">
          <a:xfrm>
            <a:off x="0" y="4860925"/>
            <a:ext cx="889952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308" name="Line 20"/>
          <p:cNvSpPr>
            <a:spLocks noChangeShapeType="1"/>
          </p:cNvSpPr>
          <p:nvPr/>
        </p:nvSpPr>
        <p:spPr bwMode="auto">
          <a:xfrm>
            <a:off x="212725" y="5211763"/>
            <a:ext cx="870267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309" name="Line 21"/>
          <p:cNvSpPr>
            <a:spLocks noChangeShapeType="1"/>
          </p:cNvSpPr>
          <p:nvPr/>
        </p:nvSpPr>
        <p:spPr bwMode="auto">
          <a:xfrm>
            <a:off x="228600" y="5578475"/>
            <a:ext cx="8626475" cy="14288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310" name="Line 22"/>
          <p:cNvSpPr>
            <a:spLocks noChangeShapeType="1"/>
          </p:cNvSpPr>
          <p:nvPr/>
        </p:nvSpPr>
        <p:spPr bwMode="auto">
          <a:xfrm>
            <a:off x="212725" y="5927725"/>
            <a:ext cx="867251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311" name="Line 23"/>
          <p:cNvSpPr>
            <a:spLocks noChangeShapeType="1"/>
          </p:cNvSpPr>
          <p:nvPr/>
        </p:nvSpPr>
        <p:spPr bwMode="auto">
          <a:xfrm>
            <a:off x="228600" y="6294438"/>
            <a:ext cx="8518525" cy="14287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312" name="Line 24"/>
          <p:cNvSpPr>
            <a:spLocks noChangeShapeType="1"/>
          </p:cNvSpPr>
          <p:nvPr/>
        </p:nvSpPr>
        <p:spPr bwMode="auto">
          <a:xfrm>
            <a:off x="212725" y="6659563"/>
            <a:ext cx="8656638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grpSp>
        <p:nvGrpSpPr>
          <p:cNvPr id="2" name="Group 25"/>
          <p:cNvGrpSpPr>
            <a:grpSpLocks/>
          </p:cNvGrpSpPr>
          <p:nvPr/>
        </p:nvGrpSpPr>
        <p:grpSpPr bwMode="auto">
          <a:xfrm>
            <a:off x="2235200" y="139700"/>
            <a:ext cx="4470400" cy="3175000"/>
            <a:chOff x="1408" y="88"/>
            <a:chExt cx="2816" cy="2000"/>
          </a:xfrm>
        </p:grpSpPr>
        <p:sp>
          <p:nvSpPr>
            <p:cNvPr id="12350" name="Freeform 26"/>
            <p:cNvSpPr>
              <a:spLocks/>
            </p:cNvSpPr>
            <p:nvPr/>
          </p:nvSpPr>
          <p:spPr bwMode="auto">
            <a:xfrm>
              <a:off x="3104" y="120"/>
              <a:ext cx="1120" cy="1968"/>
            </a:xfrm>
            <a:custGeom>
              <a:avLst/>
              <a:gdLst>
                <a:gd name="T0" fmla="*/ 0 w 1120"/>
                <a:gd name="T1" fmla="*/ 0 h 1968"/>
                <a:gd name="T2" fmla="*/ 64 w 1120"/>
                <a:gd name="T3" fmla="*/ 848 h 1968"/>
                <a:gd name="T4" fmla="*/ 223 w 1120"/>
                <a:gd name="T5" fmla="*/ 1578 h 1968"/>
                <a:gd name="T6" fmla="*/ 592 w 1120"/>
                <a:gd name="T7" fmla="*/ 1872 h 1968"/>
                <a:gd name="T8" fmla="*/ 1120 w 1120"/>
                <a:gd name="T9" fmla="*/ 1968 h 19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20"/>
                <a:gd name="T16" fmla="*/ 0 h 1968"/>
                <a:gd name="T17" fmla="*/ 1120 w 1120"/>
                <a:gd name="T18" fmla="*/ 1968 h 19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20" h="1968">
                  <a:moveTo>
                    <a:pt x="0" y="0"/>
                  </a:moveTo>
                  <a:cubicBezTo>
                    <a:pt x="11" y="144"/>
                    <a:pt x="27" y="585"/>
                    <a:pt x="64" y="848"/>
                  </a:cubicBezTo>
                  <a:cubicBezTo>
                    <a:pt x="101" y="1111"/>
                    <a:pt x="135" y="1407"/>
                    <a:pt x="223" y="1578"/>
                  </a:cubicBezTo>
                  <a:cubicBezTo>
                    <a:pt x="311" y="1749"/>
                    <a:pt x="443" y="1807"/>
                    <a:pt x="592" y="1872"/>
                  </a:cubicBezTo>
                  <a:cubicBezTo>
                    <a:pt x="741" y="1937"/>
                    <a:pt x="1010" y="1948"/>
                    <a:pt x="1120" y="1968"/>
                  </a:cubicBezTo>
                </a:path>
              </a:pathLst>
            </a:custGeom>
            <a:noFill/>
            <a:ln w="28575" cmpd="sng">
              <a:solidFill>
                <a:srgbClr val="3399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12351" name="Freeform 27"/>
            <p:cNvSpPr>
              <a:spLocks/>
            </p:cNvSpPr>
            <p:nvPr/>
          </p:nvSpPr>
          <p:spPr bwMode="auto">
            <a:xfrm>
              <a:off x="1408" y="88"/>
              <a:ext cx="1280" cy="2000"/>
            </a:xfrm>
            <a:custGeom>
              <a:avLst/>
              <a:gdLst>
                <a:gd name="T0" fmla="*/ 1280 w 1280"/>
                <a:gd name="T1" fmla="*/ 0 h 2000"/>
                <a:gd name="T2" fmla="*/ 1168 w 1280"/>
                <a:gd name="T3" fmla="*/ 1040 h 2000"/>
                <a:gd name="T4" fmla="*/ 1008 w 1280"/>
                <a:gd name="T5" fmla="*/ 1632 h 2000"/>
                <a:gd name="T6" fmla="*/ 576 w 1280"/>
                <a:gd name="T7" fmla="*/ 1936 h 2000"/>
                <a:gd name="T8" fmla="*/ 0 w 1280"/>
                <a:gd name="T9" fmla="*/ 2000 h 20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80"/>
                <a:gd name="T16" fmla="*/ 0 h 2000"/>
                <a:gd name="T17" fmla="*/ 1280 w 1280"/>
                <a:gd name="T18" fmla="*/ 2000 h 200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80" h="2000">
                  <a:moveTo>
                    <a:pt x="1280" y="0"/>
                  </a:moveTo>
                  <a:cubicBezTo>
                    <a:pt x="1261" y="173"/>
                    <a:pt x="1213" y="768"/>
                    <a:pt x="1168" y="1040"/>
                  </a:cubicBezTo>
                  <a:cubicBezTo>
                    <a:pt x="1123" y="1312"/>
                    <a:pt x="1107" y="1483"/>
                    <a:pt x="1008" y="1632"/>
                  </a:cubicBezTo>
                  <a:cubicBezTo>
                    <a:pt x="909" y="1781"/>
                    <a:pt x="744" y="1875"/>
                    <a:pt x="576" y="1936"/>
                  </a:cubicBezTo>
                  <a:cubicBezTo>
                    <a:pt x="408" y="1997"/>
                    <a:pt x="120" y="1987"/>
                    <a:pt x="0" y="2000"/>
                  </a:cubicBezTo>
                </a:path>
              </a:pathLst>
            </a:custGeom>
            <a:noFill/>
            <a:ln w="28575" cmpd="sng">
              <a:solidFill>
                <a:srgbClr val="3399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ru-RU"/>
            </a:p>
          </p:txBody>
        </p:sp>
      </p:grpSp>
      <p:sp>
        <p:nvSpPr>
          <p:cNvPr id="12314" name="Line 28"/>
          <p:cNvSpPr>
            <a:spLocks noChangeShapeType="1"/>
          </p:cNvSpPr>
          <p:nvPr/>
        </p:nvSpPr>
        <p:spPr bwMode="auto">
          <a:xfrm flipH="1">
            <a:off x="4953000" y="228600"/>
            <a:ext cx="15875" cy="643255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315" name="Line 29"/>
          <p:cNvSpPr>
            <a:spLocks noChangeShapeType="1"/>
          </p:cNvSpPr>
          <p:nvPr/>
        </p:nvSpPr>
        <p:spPr bwMode="auto">
          <a:xfrm>
            <a:off x="5273675" y="198438"/>
            <a:ext cx="0" cy="646112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316" name="Line 30"/>
          <p:cNvSpPr>
            <a:spLocks noChangeShapeType="1"/>
          </p:cNvSpPr>
          <p:nvPr/>
        </p:nvSpPr>
        <p:spPr bwMode="auto">
          <a:xfrm>
            <a:off x="5622925" y="228600"/>
            <a:ext cx="14288" cy="641667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317" name="Line 31"/>
          <p:cNvSpPr>
            <a:spLocks noChangeShapeType="1"/>
          </p:cNvSpPr>
          <p:nvPr/>
        </p:nvSpPr>
        <p:spPr bwMode="auto">
          <a:xfrm>
            <a:off x="5989638" y="212725"/>
            <a:ext cx="0" cy="64008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318" name="Line 32"/>
          <p:cNvSpPr>
            <a:spLocks noChangeShapeType="1"/>
          </p:cNvSpPr>
          <p:nvPr/>
        </p:nvSpPr>
        <p:spPr bwMode="auto">
          <a:xfrm>
            <a:off x="6340475" y="228600"/>
            <a:ext cx="15875" cy="641667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319" name="Line 33"/>
          <p:cNvSpPr>
            <a:spLocks noChangeShapeType="1"/>
          </p:cNvSpPr>
          <p:nvPr/>
        </p:nvSpPr>
        <p:spPr bwMode="auto">
          <a:xfrm>
            <a:off x="6705600" y="198438"/>
            <a:ext cx="30163" cy="6430962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320" name="Line 34"/>
          <p:cNvSpPr>
            <a:spLocks noChangeShapeType="1"/>
          </p:cNvSpPr>
          <p:nvPr/>
        </p:nvSpPr>
        <p:spPr bwMode="auto">
          <a:xfrm>
            <a:off x="7056438" y="212725"/>
            <a:ext cx="30162" cy="641667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321" name="Line 35"/>
          <p:cNvSpPr>
            <a:spLocks noChangeShapeType="1"/>
          </p:cNvSpPr>
          <p:nvPr/>
        </p:nvSpPr>
        <p:spPr bwMode="auto">
          <a:xfrm>
            <a:off x="7437438" y="212725"/>
            <a:ext cx="0" cy="6446838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322" name="Line 36"/>
          <p:cNvSpPr>
            <a:spLocks noChangeShapeType="1"/>
          </p:cNvSpPr>
          <p:nvPr/>
        </p:nvSpPr>
        <p:spPr bwMode="auto">
          <a:xfrm>
            <a:off x="7788275" y="212725"/>
            <a:ext cx="0" cy="64008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323" name="Line 37"/>
          <p:cNvSpPr>
            <a:spLocks noChangeShapeType="1"/>
          </p:cNvSpPr>
          <p:nvPr/>
        </p:nvSpPr>
        <p:spPr bwMode="auto">
          <a:xfrm>
            <a:off x="8137525" y="212725"/>
            <a:ext cx="15875" cy="643255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324" name="Line 38"/>
          <p:cNvSpPr>
            <a:spLocks noChangeShapeType="1"/>
          </p:cNvSpPr>
          <p:nvPr/>
        </p:nvSpPr>
        <p:spPr bwMode="auto">
          <a:xfrm>
            <a:off x="8474075" y="212725"/>
            <a:ext cx="14288" cy="6446838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325" name="Line 39"/>
          <p:cNvSpPr>
            <a:spLocks noChangeShapeType="1"/>
          </p:cNvSpPr>
          <p:nvPr/>
        </p:nvSpPr>
        <p:spPr bwMode="auto">
          <a:xfrm>
            <a:off x="8793163" y="212725"/>
            <a:ext cx="30162" cy="643255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326" name="Line 40"/>
          <p:cNvSpPr>
            <a:spLocks noChangeShapeType="1"/>
          </p:cNvSpPr>
          <p:nvPr/>
        </p:nvSpPr>
        <p:spPr bwMode="auto">
          <a:xfrm>
            <a:off x="4206875" y="198438"/>
            <a:ext cx="0" cy="646112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327" name="Line 41"/>
          <p:cNvSpPr>
            <a:spLocks noChangeShapeType="1"/>
          </p:cNvSpPr>
          <p:nvPr/>
        </p:nvSpPr>
        <p:spPr bwMode="auto">
          <a:xfrm>
            <a:off x="3840163" y="204788"/>
            <a:ext cx="0" cy="6440487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328" name="Line 42"/>
          <p:cNvSpPr>
            <a:spLocks noChangeShapeType="1"/>
          </p:cNvSpPr>
          <p:nvPr/>
        </p:nvSpPr>
        <p:spPr bwMode="auto">
          <a:xfrm>
            <a:off x="3444875" y="182563"/>
            <a:ext cx="30163" cy="64770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329" name="Line 43"/>
          <p:cNvSpPr>
            <a:spLocks noChangeShapeType="1"/>
          </p:cNvSpPr>
          <p:nvPr/>
        </p:nvSpPr>
        <p:spPr bwMode="auto">
          <a:xfrm>
            <a:off x="3108325" y="182563"/>
            <a:ext cx="15875" cy="6446837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330" name="Line 44"/>
          <p:cNvSpPr>
            <a:spLocks noChangeShapeType="1"/>
          </p:cNvSpPr>
          <p:nvPr/>
        </p:nvSpPr>
        <p:spPr bwMode="auto">
          <a:xfrm>
            <a:off x="2759075" y="182563"/>
            <a:ext cx="0" cy="6446837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331" name="Line 45"/>
          <p:cNvSpPr>
            <a:spLocks noChangeShapeType="1"/>
          </p:cNvSpPr>
          <p:nvPr/>
        </p:nvSpPr>
        <p:spPr bwMode="auto">
          <a:xfrm>
            <a:off x="2379663" y="204788"/>
            <a:ext cx="12700" cy="647065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332" name="Line 46"/>
          <p:cNvSpPr>
            <a:spLocks noChangeShapeType="1"/>
          </p:cNvSpPr>
          <p:nvPr/>
        </p:nvSpPr>
        <p:spPr bwMode="auto">
          <a:xfrm>
            <a:off x="2025650" y="198438"/>
            <a:ext cx="1588" cy="646112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333" name="Line 47"/>
          <p:cNvSpPr>
            <a:spLocks noChangeShapeType="1"/>
          </p:cNvSpPr>
          <p:nvPr/>
        </p:nvSpPr>
        <p:spPr bwMode="auto">
          <a:xfrm flipH="1">
            <a:off x="1646238" y="182563"/>
            <a:ext cx="14287" cy="6430962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334" name="Line 48"/>
          <p:cNvSpPr>
            <a:spLocks noChangeShapeType="1"/>
          </p:cNvSpPr>
          <p:nvPr/>
        </p:nvSpPr>
        <p:spPr bwMode="auto">
          <a:xfrm>
            <a:off x="1295400" y="182563"/>
            <a:ext cx="0" cy="6462712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335" name="Line 49"/>
          <p:cNvSpPr>
            <a:spLocks noChangeShapeType="1"/>
          </p:cNvSpPr>
          <p:nvPr/>
        </p:nvSpPr>
        <p:spPr bwMode="auto">
          <a:xfrm>
            <a:off x="931863" y="204788"/>
            <a:ext cx="28575" cy="6440487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336" name="Line 50"/>
          <p:cNvSpPr>
            <a:spLocks noChangeShapeType="1"/>
          </p:cNvSpPr>
          <p:nvPr/>
        </p:nvSpPr>
        <p:spPr bwMode="auto">
          <a:xfrm>
            <a:off x="579438" y="182563"/>
            <a:ext cx="14287" cy="64770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337" name="Line 51"/>
          <p:cNvSpPr>
            <a:spLocks noChangeShapeType="1"/>
          </p:cNvSpPr>
          <p:nvPr/>
        </p:nvSpPr>
        <p:spPr bwMode="auto">
          <a:xfrm>
            <a:off x="242888" y="157163"/>
            <a:ext cx="1587" cy="65024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338" name="Text Box 52"/>
          <p:cNvSpPr txBox="1">
            <a:spLocks noChangeArrowheads="1"/>
          </p:cNvSpPr>
          <p:nvPr/>
        </p:nvSpPr>
        <p:spPr bwMode="auto">
          <a:xfrm>
            <a:off x="2771775" y="3284538"/>
            <a:ext cx="3581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5400">
                <a:cs typeface="Arial" panose="020B0604020202020204" pitchFamily="34" charset="0"/>
              </a:rPr>
              <a:t>   -</a:t>
            </a:r>
            <a:r>
              <a:rPr lang="ru-RU" sz="4800" b="1">
                <a:cs typeface="Arial" panose="020B0604020202020204" pitchFamily="34" charset="0"/>
              </a:rPr>
              <a:t>1  0    1  2</a:t>
            </a:r>
          </a:p>
        </p:txBody>
      </p:sp>
      <p:sp>
        <p:nvSpPr>
          <p:cNvPr id="16437" name="Text Box 53"/>
          <p:cNvSpPr txBox="1">
            <a:spLocks noChangeArrowheads="1"/>
          </p:cNvSpPr>
          <p:nvPr/>
        </p:nvSpPr>
        <p:spPr bwMode="auto">
          <a:xfrm>
            <a:off x="5181600" y="609600"/>
            <a:ext cx="1066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ru-RU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 = х</a:t>
            </a:r>
            <a:r>
              <a:rPr lang="ru-RU" b="1" baseline="300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-4</a:t>
            </a:r>
            <a:endParaRPr lang="ru-RU" b="1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3" name="Group 54"/>
          <p:cNvGrpSpPr>
            <a:grpSpLocks/>
          </p:cNvGrpSpPr>
          <p:nvPr/>
        </p:nvGrpSpPr>
        <p:grpSpPr bwMode="auto">
          <a:xfrm>
            <a:off x="2743200" y="63500"/>
            <a:ext cx="3962400" cy="3302000"/>
            <a:chOff x="1728" y="40"/>
            <a:chExt cx="2496" cy="2080"/>
          </a:xfrm>
        </p:grpSpPr>
        <p:sp>
          <p:nvSpPr>
            <p:cNvPr id="12348" name="Freeform 55"/>
            <p:cNvSpPr>
              <a:spLocks/>
            </p:cNvSpPr>
            <p:nvPr/>
          </p:nvSpPr>
          <p:spPr bwMode="auto">
            <a:xfrm>
              <a:off x="3152" y="40"/>
              <a:ext cx="1072" cy="2080"/>
            </a:xfrm>
            <a:custGeom>
              <a:avLst/>
              <a:gdLst>
                <a:gd name="T0" fmla="*/ 0 w 1072"/>
                <a:gd name="T1" fmla="*/ 0 h 2080"/>
                <a:gd name="T2" fmla="*/ 48 w 1072"/>
                <a:gd name="T3" fmla="*/ 816 h 2080"/>
                <a:gd name="T4" fmla="*/ 176 w 1072"/>
                <a:gd name="T5" fmla="*/ 1648 h 2080"/>
                <a:gd name="T6" fmla="*/ 368 w 1072"/>
                <a:gd name="T7" fmla="*/ 1936 h 2080"/>
                <a:gd name="T8" fmla="*/ 640 w 1072"/>
                <a:gd name="T9" fmla="*/ 2048 h 2080"/>
                <a:gd name="T10" fmla="*/ 1072 w 1072"/>
                <a:gd name="T11" fmla="*/ 2080 h 208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072"/>
                <a:gd name="T19" fmla="*/ 0 h 2080"/>
                <a:gd name="T20" fmla="*/ 1072 w 1072"/>
                <a:gd name="T21" fmla="*/ 2080 h 208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072" h="2080">
                  <a:moveTo>
                    <a:pt x="0" y="0"/>
                  </a:moveTo>
                  <a:cubicBezTo>
                    <a:pt x="5" y="136"/>
                    <a:pt x="19" y="541"/>
                    <a:pt x="48" y="816"/>
                  </a:cubicBezTo>
                  <a:cubicBezTo>
                    <a:pt x="77" y="1091"/>
                    <a:pt x="123" y="1461"/>
                    <a:pt x="176" y="1648"/>
                  </a:cubicBezTo>
                  <a:cubicBezTo>
                    <a:pt x="229" y="1835"/>
                    <a:pt x="291" y="1869"/>
                    <a:pt x="368" y="1936"/>
                  </a:cubicBezTo>
                  <a:cubicBezTo>
                    <a:pt x="445" y="2003"/>
                    <a:pt x="523" y="2024"/>
                    <a:pt x="640" y="2048"/>
                  </a:cubicBezTo>
                  <a:cubicBezTo>
                    <a:pt x="757" y="2072"/>
                    <a:pt x="982" y="2073"/>
                    <a:pt x="1072" y="2080"/>
                  </a:cubicBezTo>
                </a:path>
              </a:pathLst>
            </a:custGeom>
            <a:noFill/>
            <a:ln w="28575" cmpd="sng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349" name="Freeform 56"/>
            <p:cNvSpPr>
              <a:spLocks/>
            </p:cNvSpPr>
            <p:nvPr/>
          </p:nvSpPr>
          <p:spPr bwMode="auto">
            <a:xfrm flipH="1">
              <a:off x="1728" y="48"/>
              <a:ext cx="880" cy="2072"/>
            </a:xfrm>
            <a:custGeom>
              <a:avLst/>
              <a:gdLst>
                <a:gd name="T0" fmla="*/ 0 w 880"/>
                <a:gd name="T1" fmla="*/ 0 h 2072"/>
                <a:gd name="T2" fmla="*/ 48 w 880"/>
                <a:gd name="T3" fmla="*/ 816 h 2072"/>
                <a:gd name="T4" fmla="*/ 176 w 880"/>
                <a:gd name="T5" fmla="*/ 1648 h 2072"/>
                <a:gd name="T6" fmla="*/ 352 w 880"/>
                <a:gd name="T7" fmla="*/ 1928 h 2072"/>
                <a:gd name="T8" fmla="*/ 608 w 880"/>
                <a:gd name="T9" fmla="*/ 2032 h 2072"/>
                <a:gd name="T10" fmla="*/ 880 w 880"/>
                <a:gd name="T11" fmla="*/ 2072 h 207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880"/>
                <a:gd name="T19" fmla="*/ 0 h 2072"/>
                <a:gd name="T20" fmla="*/ 880 w 880"/>
                <a:gd name="T21" fmla="*/ 2072 h 207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880" h="2072">
                  <a:moveTo>
                    <a:pt x="0" y="0"/>
                  </a:moveTo>
                  <a:cubicBezTo>
                    <a:pt x="5" y="136"/>
                    <a:pt x="19" y="541"/>
                    <a:pt x="48" y="816"/>
                  </a:cubicBezTo>
                  <a:cubicBezTo>
                    <a:pt x="77" y="1091"/>
                    <a:pt x="125" y="1463"/>
                    <a:pt x="176" y="1648"/>
                  </a:cubicBezTo>
                  <a:cubicBezTo>
                    <a:pt x="227" y="1833"/>
                    <a:pt x="280" y="1864"/>
                    <a:pt x="352" y="1928"/>
                  </a:cubicBezTo>
                  <a:cubicBezTo>
                    <a:pt x="424" y="1992"/>
                    <a:pt x="520" y="2008"/>
                    <a:pt x="608" y="2032"/>
                  </a:cubicBezTo>
                  <a:cubicBezTo>
                    <a:pt x="696" y="2056"/>
                    <a:pt x="823" y="2064"/>
                    <a:pt x="880" y="2072"/>
                  </a:cubicBezTo>
                </a:path>
              </a:pathLst>
            </a:custGeom>
            <a:noFill/>
            <a:ln w="28575" cmpd="sng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2341" name="Text Box 57"/>
          <p:cNvSpPr txBox="1">
            <a:spLocks noChangeArrowheads="1"/>
          </p:cNvSpPr>
          <p:nvPr/>
        </p:nvSpPr>
        <p:spPr bwMode="auto">
          <a:xfrm>
            <a:off x="4800600" y="76200"/>
            <a:ext cx="1066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ru-RU" b="1">
                <a:solidFill>
                  <a:srgbClr val="3399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 = х</a:t>
            </a:r>
            <a:r>
              <a:rPr lang="ru-RU" b="1" baseline="30000">
                <a:solidFill>
                  <a:srgbClr val="3399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-2</a:t>
            </a:r>
            <a:endParaRPr lang="ru-RU" b="1">
              <a:solidFill>
                <a:srgbClr val="3399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4" name="Group 58"/>
          <p:cNvGrpSpPr>
            <a:grpSpLocks/>
          </p:cNvGrpSpPr>
          <p:nvPr/>
        </p:nvGrpSpPr>
        <p:grpSpPr bwMode="auto">
          <a:xfrm>
            <a:off x="2971800" y="0"/>
            <a:ext cx="3429000" cy="3390900"/>
            <a:chOff x="1872" y="0"/>
            <a:chExt cx="2160" cy="2136"/>
          </a:xfrm>
        </p:grpSpPr>
        <p:sp>
          <p:nvSpPr>
            <p:cNvPr id="12346" name="Freeform 59"/>
            <p:cNvSpPr>
              <a:spLocks/>
            </p:cNvSpPr>
            <p:nvPr/>
          </p:nvSpPr>
          <p:spPr bwMode="auto">
            <a:xfrm>
              <a:off x="3248" y="24"/>
              <a:ext cx="784" cy="2112"/>
            </a:xfrm>
            <a:custGeom>
              <a:avLst/>
              <a:gdLst>
                <a:gd name="T0" fmla="*/ 0 w 784"/>
                <a:gd name="T1" fmla="*/ 0 h 2112"/>
                <a:gd name="T2" fmla="*/ 16 w 784"/>
                <a:gd name="T3" fmla="*/ 888 h 2112"/>
                <a:gd name="T4" fmla="*/ 64 w 784"/>
                <a:gd name="T5" fmla="*/ 1656 h 2112"/>
                <a:gd name="T6" fmla="*/ 208 w 784"/>
                <a:gd name="T7" fmla="*/ 2000 h 2112"/>
                <a:gd name="T8" fmla="*/ 496 w 784"/>
                <a:gd name="T9" fmla="*/ 2088 h 2112"/>
                <a:gd name="T10" fmla="*/ 784 w 784"/>
                <a:gd name="T11" fmla="*/ 2112 h 21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784"/>
                <a:gd name="T19" fmla="*/ 0 h 2112"/>
                <a:gd name="T20" fmla="*/ 784 w 784"/>
                <a:gd name="T21" fmla="*/ 2112 h 211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784" h="2112">
                  <a:moveTo>
                    <a:pt x="0" y="0"/>
                  </a:moveTo>
                  <a:cubicBezTo>
                    <a:pt x="5" y="148"/>
                    <a:pt x="5" y="612"/>
                    <a:pt x="16" y="888"/>
                  </a:cubicBezTo>
                  <a:cubicBezTo>
                    <a:pt x="27" y="1164"/>
                    <a:pt x="32" y="1471"/>
                    <a:pt x="64" y="1656"/>
                  </a:cubicBezTo>
                  <a:cubicBezTo>
                    <a:pt x="96" y="1841"/>
                    <a:pt x="136" y="1928"/>
                    <a:pt x="208" y="2000"/>
                  </a:cubicBezTo>
                  <a:cubicBezTo>
                    <a:pt x="280" y="2072"/>
                    <a:pt x="400" y="2069"/>
                    <a:pt x="496" y="2088"/>
                  </a:cubicBezTo>
                  <a:cubicBezTo>
                    <a:pt x="592" y="2107"/>
                    <a:pt x="724" y="2107"/>
                    <a:pt x="784" y="2112"/>
                  </a:cubicBezTo>
                </a:path>
              </a:pathLst>
            </a:custGeom>
            <a:noFill/>
            <a:ln w="28575" cmpd="sng">
              <a:solidFill>
                <a:srgbClr val="008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347" name="Freeform 60"/>
            <p:cNvSpPr>
              <a:spLocks/>
            </p:cNvSpPr>
            <p:nvPr/>
          </p:nvSpPr>
          <p:spPr bwMode="auto">
            <a:xfrm>
              <a:off x="1872" y="0"/>
              <a:ext cx="640" cy="2136"/>
            </a:xfrm>
            <a:custGeom>
              <a:avLst/>
              <a:gdLst>
                <a:gd name="T0" fmla="*/ 640 w 640"/>
                <a:gd name="T1" fmla="*/ 0 h 2136"/>
                <a:gd name="T2" fmla="*/ 624 w 640"/>
                <a:gd name="T3" fmla="*/ 888 h 2136"/>
                <a:gd name="T4" fmla="*/ 576 w 640"/>
                <a:gd name="T5" fmla="*/ 1656 h 2136"/>
                <a:gd name="T6" fmla="*/ 432 w 640"/>
                <a:gd name="T7" fmla="*/ 2000 h 2136"/>
                <a:gd name="T8" fmla="*/ 208 w 640"/>
                <a:gd name="T9" fmla="*/ 2104 h 2136"/>
                <a:gd name="T10" fmla="*/ 0 w 640"/>
                <a:gd name="T11" fmla="*/ 2136 h 213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40"/>
                <a:gd name="T19" fmla="*/ 0 h 2136"/>
                <a:gd name="T20" fmla="*/ 640 w 640"/>
                <a:gd name="T21" fmla="*/ 2136 h 21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40" h="2136">
                  <a:moveTo>
                    <a:pt x="640" y="0"/>
                  </a:moveTo>
                  <a:cubicBezTo>
                    <a:pt x="635" y="148"/>
                    <a:pt x="635" y="612"/>
                    <a:pt x="624" y="888"/>
                  </a:cubicBezTo>
                  <a:cubicBezTo>
                    <a:pt x="613" y="1164"/>
                    <a:pt x="608" y="1471"/>
                    <a:pt x="576" y="1656"/>
                  </a:cubicBezTo>
                  <a:cubicBezTo>
                    <a:pt x="544" y="1841"/>
                    <a:pt x="493" y="1925"/>
                    <a:pt x="432" y="2000"/>
                  </a:cubicBezTo>
                  <a:cubicBezTo>
                    <a:pt x="371" y="2075"/>
                    <a:pt x="280" y="2081"/>
                    <a:pt x="208" y="2104"/>
                  </a:cubicBezTo>
                  <a:cubicBezTo>
                    <a:pt x="136" y="2127"/>
                    <a:pt x="43" y="2129"/>
                    <a:pt x="0" y="2136"/>
                  </a:cubicBezTo>
                </a:path>
              </a:pathLst>
            </a:custGeom>
            <a:noFill/>
            <a:ln w="28575" cmpd="sng">
              <a:solidFill>
                <a:srgbClr val="008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6445" name="Text Box 61"/>
          <p:cNvSpPr txBox="1">
            <a:spLocks noChangeArrowheads="1"/>
          </p:cNvSpPr>
          <p:nvPr/>
        </p:nvSpPr>
        <p:spPr bwMode="auto">
          <a:xfrm>
            <a:off x="5410200" y="1219200"/>
            <a:ext cx="1066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ru-RU" b="1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 = х</a:t>
            </a:r>
            <a:r>
              <a:rPr lang="ru-RU" b="1" baseline="3000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-6</a:t>
            </a:r>
            <a:endParaRPr lang="ru-RU" b="1">
              <a:solidFill>
                <a:srgbClr val="008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446" name="Oval 62"/>
          <p:cNvSpPr>
            <a:spLocks noChangeArrowheads="1"/>
          </p:cNvSpPr>
          <p:nvPr/>
        </p:nvSpPr>
        <p:spPr bwMode="auto">
          <a:xfrm>
            <a:off x="5224463" y="2630488"/>
            <a:ext cx="139700" cy="152400"/>
          </a:xfrm>
          <a:prstGeom prst="ellipse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16447" name="Oval 63"/>
          <p:cNvSpPr>
            <a:spLocks noChangeArrowheads="1"/>
          </p:cNvSpPr>
          <p:nvPr/>
        </p:nvSpPr>
        <p:spPr bwMode="auto">
          <a:xfrm>
            <a:off x="3773488" y="2636838"/>
            <a:ext cx="150812" cy="139700"/>
          </a:xfrm>
          <a:prstGeom prst="ellipse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64" name="TextBox 63"/>
          <p:cNvSpPr txBox="1"/>
          <p:nvPr/>
        </p:nvSpPr>
        <p:spPr>
          <a:xfrm>
            <a:off x="711200" y="4155762"/>
            <a:ext cx="353345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Ось х – горизонтальная асимптота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5089842" y="4093305"/>
            <a:ext cx="353345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Ось у – вертикальная асимптота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64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64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64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644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64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644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64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644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64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644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644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64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64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64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644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64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644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64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644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64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644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644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7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64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64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16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58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64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64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2" dur="1000"/>
                                        <p:tgtEl>
                                          <p:spTgt spid="16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37" grpId="0"/>
      <p:bldP spid="16445" grpId="0"/>
      <p:bldP spid="16446" grpId="0" animBg="1"/>
      <p:bldP spid="16447" grpId="0" animBg="1"/>
      <p:bldP spid="64" grpId="0"/>
      <p:bldP spid="6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3924300" y="-315913"/>
            <a:ext cx="542925" cy="10064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sz="6000" b="1">
                <a:cs typeface="Arial" panose="020B0604020202020204" pitchFamily="34" charset="0"/>
              </a:rPr>
              <a:t>y</a:t>
            </a:r>
            <a:endParaRPr lang="ru-RU" sz="6000" b="1">
              <a:cs typeface="Arial" panose="020B0604020202020204" pitchFamily="34" charset="0"/>
            </a:endParaRPr>
          </a:p>
        </p:txBody>
      </p:sp>
      <p:sp>
        <p:nvSpPr>
          <p:cNvPr id="13315" name="Line 3"/>
          <p:cNvSpPr>
            <a:spLocks noChangeShapeType="1"/>
          </p:cNvSpPr>
          <p:nvPr/>
        </p:nvSpPr>
        <p:spPr bwMode="auto">
          <a:xfrm>
            <a:off x="296863" y="3429000"/>
            <a:ext cx="8470900" cy="158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316" name="Line 4"/>
          <p:cNvSpPr>
            <a:spLocks noChangeShapeType="1"/>
          </p:cNvSpPr>
          <p:nvPr/>
        </p:nvSpPr>
        <p:spPr bwMode="auto">
          <a:xfrm flipV="1">
            <a:off x="4572000" y="139700"/>
            <a:ext cx="0" cy="65341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8128000" y="3429000"/>
            <a:ext cx="809625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sz="6000" b="1">
                <a:cs typeface="Arial" panose="020B0604020202020204" pitchFamily="34" charset="0"/>
              </a:rPr>
              <a:t>x</a:t>
            </a:r>
            <a:endParaRPr lang="ru-RU" sz="6000" b="1">
              <a:cs typeface="Arial" panose="020B0604020202020204" pitchFamily="34" charset="0"/>
            </a:endParaRPr>
          </a:p>
        </p:txBody>
      </p:sp>
      <p:sp>
        <p:nvSpPr>
          <p:cNvPr id="13318" name="Line 6"/>
          <p:cNvSpPr>
            <a:spLocks noChangeShapeType="1"/>
          </p:cNvSpPr>
          <p:nvPr/>
        </p:nvSpPr>
        <p:spPr bwMode="auto">
          <a:xfrm>
            <a:off x="5157788" y="34290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319" name="Line 7"/>
          <p:cNvSpPr>
            <a:spLocks noChangeShapeType="1"/>
          </p:cNvSpPr>
          <p:nvPr/>
        </p:nvSpPr>
        <p:spPr bwMode="auto">
          <a:xfrm>
            <a:off x="228600" y="3048000"/>
            <a:ext cx="8640763" cy="1587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320" name="Line 8"/>
          <p:cNvSpPr>
            <a:spLocks noChangeShapeType="1"/>
          </p:cNvSpPr>
          <p:nvPr/>
        </p:nvSpPr>
        <p:spPr bwMode="auto">
          <a:xfrm>
            <a:off x="244475" y="2697163"/>
            <a:ext cx="86868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321" name="Line 9"/>
          <p:cNvSpPr>
            <a:spLocks noChangeShapeType="1"/>
          </p:cNvSpPr>
          <p:nvPr/>
        </p:nvSpPr>
        <p:spPr bwMode="auto">
          <a:xfrm>
            <a:off x="258763" y="2332038"/>
            <a:ext cx="8640762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322" name="Line 10"/>
          <p:cNvSpPr>
            <a:spLocks noChangeShapeType="1"/>
          </p:cNvSpPr>
          <p:nvPr/>
        </p:nvSpPr>
        <p:spPr bwMode="auto">
          <a:xfrm>
            <a:off x="228600" y="1981200"/>
            <a:ext cx="864076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323" name="Line 11"/>
          <p:cNvSpPr>
            <a:spLocks noChangeShapeType="1"/>
          </p:cNvSpPr>
          <p:nvPr/>
        </p:nvSpPr>
        <p:spPr bwMode="auto">
          <a:xfrm>
            <a:off x="244475" y="1616075"/>
            <a:ext cx="867092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324" name="Line 12"/>
          <p:cNvSpPr>
            <a:spLocks noChangeShapeType="1"/>
          </p:cNvSpPr>
          <p:nvPr/>
        </p:nvSpPr>
        <p:spPr bwMode="auto">
          <a:xfrm>
            <a:off x="228600" y="1249363"/>
            <a:ext cx="870267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325" name="Line 13"/>
          <p:cNvSpPr>
            <a:spLocks noChangeShapeType="1"/>
          </p:cNvSpPr>
          <p:nvPr/>
        </p:nvSpPr>
        <p:spPr bwMode="auto">
          <a:xfrm>
            <a:off x="228600" y="884238"/>
            <a:ext cx="864076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326" name="Line 14"/>
          <p:cNvSpPr>
            <a:spLocks noChangeShapeType="1"/>
          </p:cNvSpPr>
          <p:nvPr/>
        </p:nvSpPr>
        <p:spPr bwMode="auto">
          <a:xfrm>
            <a:off x="244475" y="198438"/>
            <a:ext cx="8670925" cy="30162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327" name="Line 15"/>
          <p:cNvSpPr>
            <a:spLocks noChangeShapeType="1"/>
          </p:cNvSpPr>
          <p:nvPr/>
        </p:nvSpPr>
        <p:spPr bwMode="auto">
          <a:xfrm>
            <a:off x="198438" y="3779838"/>
            <a:ext cx="8686800" cy="14287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328" name="Line 16"/>
          <p:cNvSpPr>
            <a:spLocks noChangeShapeType="1"/>
          </p:cNvSpPr>
          <p:nvPr/>
        </p:nvSpPr>
        <p:spPr bwMode="auto">
          <a:xfrm>
            <a:off x="228600" y="4130675"/>
            <a:ext cx="864076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329" name="Line 17"/>
          <p:cNvSpPr>
            <a:spLocks noChangeShapeType="1"/>
          </p:cNvSpPr>
          <p:nvPr/>
        </p:nvSpPr>
        <p:spPr bwMode="auto">
          <a:xfrm flipV="1">
            <a:off x="212725" y="4495800"/>
            <a:ext cx="8656638" cy="1587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330" name="Line 18"/>
          <p:cNvSpPr>
            <a:spLocks noChangeShapeType="1"/>
          </p:cNvSpPr>
          <p:nvPr/>
        </p:nvSpPr>
        <p:spPr bwMode="auto">
          <a:xfrm>
            <a:off x="0" y="4860925"/>
            <a:ext cx="889952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331" name="Line 19"/>
          <p:cNvSpPr>
            <a:spLocks noChangeShapeType="1"/>
          </p:cNvSpPr>
          <p:nvPr/>
        </p:nvSpPr>
        <p:spPr bwMode="auto">
          <a:xfrm>
            <a:off x="212725" y="5211763"/>
            <a:ext cx="870267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332" name="Line 20"/>
          <p:cNvSpPr>
            <a:spLocks noChangeShapeType="1"/>
          </p:cNvSpPr>
          <p:nvPr/>
        </p:nvSpPr>
        <p:spPr bwMode="auto">
          <a:xfrm>
            <a:off x="228600" y="5578475"/>
            <a:ext cx="8626475" cy="14288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333" name="Line 21"/>
          <p:cNvSpPr>
            <a:spLocks noChangeShapeType="1"/>
          </p:cNvSpPr>
          <p:nvPr/>
        </p:nvSpPr>
        <p:spPr bwMode="auto">
          <a:xfrm>
            <a:off x="212725" y="5927725"/>
            <a:ext cx="867251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334" name="Line 22"/>
          <p:cNvSpPr>
            <a:spLocks noChangeShapeType="1"/>
          </p:cNvSpPr>
          <p:nvPr/>
        </p:nvSpPr>
        <p:spPr bwMode="auto">
          <a:xfrm>
            <a:off x="228600" y="6294438"/>
            <a:ext cx="8518525" cy="14287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335" name="Line 23"/>
          <p:cNvSpPr>
            <a:spLocks noChangeShapeType="1"/>
          </p:cNvSpPr>
          <p:nvPr/>
        </p:nvSpPr>
        <p:spPr bwMode="auto">
          <a:xfrm>
            <a:off x="212725" y="6659563"/>
            <a:ext cx="8656638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336" name="Line 24"/>
          <p:cNvSpPr>
            <a:spLocks noChangeShapeType="1"/>
          </p:cNvSpPr>
          <p:nvPr/>
        </p:nvSpPr>
        <p:spPr bwMode="auto">
          <a:xfrm flipH="1">
            <a:off x="4953000" y="228600"/>
            <a:ext cx="15875" cy="643255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337" name="Line 25"/>
          <p:cNvSpPr>
            <a:spLocks noChangeShapeType="1"/>
          </p:cNvSpPr>
          <p:nvPr/>
        </p:nvSpPr>
        <p:spPr bwMode="auto">
          <a:xfrm>
            <a:off x="5273675" y="198438"/>
            <a:ext cx="0" cy="646112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338" name="Line 26"/>
          <p:cNvSpPr>
            <a:spLocks noChangeShapeType="1"/>
          </p:cNvSpPr>
          <p:nvPr/>
        </p:nvSpPr>
        <p:spPr bwMode="auto">
          <a:xfrm>
            <a:off x="5622925" y="228600"/>
            <a:ext cx="14288" cy="641667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339" name="Line 27"/>
          <p:cNvSpPr>
            <a:spLocks noChangeShapeType="1"/>
          </p:cNvSpPr>
          <p:nvPr/>
        </p:nvSpPr>
        <p:spPr bwMode="auto">
          <a:xfrm>
            <a:off x="5989638" y="212725"/>
            <a:ext cx="0" cy="64008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340" name="Line 28"/>
          <p:cNvSpPr>
            <a:spLocks noChangeShapeType="1"/>
          </p:cNvSpPr>
          <p:nvPr/>
        </p:nvSpPr>
        <p:spPr bwMode="auto">
          <a:xfrm>
            <a:off x="6340475" y="228600"/>
            <a:ext cx="15875" cy="641667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341" name="Line 29"/>
          <p:cNvSpPr>
            <a:spLocks noChangeShapeType="1"/>
          </p:cNvSpPr>
          <p:nvPr/>
        </p:nvSpPr>
        <p:spPr bwMode="auto">
          <a:xfrm>
            <a:off x="6705600" y="198438"/>
            <a:ext cx="30163" cy="6430962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342" name="Line 30"/>
          <p:cNvSpPr>
            <a:spLocks noChangeShapeType="1"/>
          </p:cNvSpPr>
          <p:nvPr/>
        </p:nvSpPr>
        <p:spPr bwMode="auto">
          <a:xfrm>
            <a:off x="7056438" y="212725"/>
            <a:ext cx="30162" cy="641667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343" name="Line 31"/>
          <p:cNvSpPr>
            <a:spLocks noChangeShapeType="1"/>
          </p:cNvSpPr>
          <p:nvPr/>
        </p:nvSpPr>
        <p:spPr bwMode="auto">
          <a:xfrm>
            <a:off x="7437438" y="212725"/>
            <a:ext cx="0" cy="6446838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344" name="Line 32"/>
          <p:cNvSpPr>
            <a:spLocks noChangeShapeType="1"/>
          </p:cNvSpPr>
          <p:nvPr/>
        </p:nvSpPr>
        <p:spPr bwMode="auto">
          <a:xfrm>
            <a:off x="7788275" y="212725"/>
            <a:ext cx="0" cy="64008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345" name="Line 33"/>
          <p:cNvSpPr>
            <a:spLocks noChangeShapeType="1"/>
          </p:cNvSpPr>
          <p:nvPr/>
        </p:nvSpPr>
        <p:spPr bwMode="auto">
          <a:xfrm>
            <a:off x="8137525" y="212725"/>
            <a:ext cx="15875" cy="643255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346" name="Line 34"/>
          <p:cNvSpPr>
            <a:spLocks noChangeShapeType="1"/>
          </p:cNvSpPr>
          <p:nvPr/>
        </p:nvSpPr>
        <p:spPr bwMode="auto">
          <a:xfrm>
            <a:off x="8474075" y="212725"/>
            <a:ext cx="14288" cy="6446838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347" name="Line 35"/>
          <p:cNvSpPr>
            <a:spLocks noChangeShapeType="1"/>
          </p:cNvSpPr>
          <p:nvPr/>
        </p:nvSpPr>
        <p:spPr bwMode="auto">
          <a:xfrm>
            <a:off x="8793163" y="212725"/>
            <a:ext cx="30162" cy="643255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348" name="Line 36"/>
          <p:cNvSpPr>
            <a:spLocks noChangeShapeType="1"/>
          </p:cNvSpPr>
          <p:nvPr/>
        </p:nvSpPr>
        <p:spPr bwMode="auto">
          <a:xfrm>
            <a:off x="4206875" y="198438"/>
            <a:ext cx="0" cy="646112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349" name="Line 37"/>
          <p:cNvSpPr>
            <a:spLocks noChangeShapeType="1"/>
          </p:cNvSpPr>
          <p:nvPr/>
        </p:nvSpPr>
        <p:spPr bwMode="auto">
          <a:xfrm>
            <a:off x="3840163" y="204788"/>
            <a:ext cx="0" cy="6440487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350" name="Line 38"/>
          <p:cNvSpPr>
            <a:spLocks noChangeShapeType="1"/>
          </p:cNvSpPr>
          <p:nvPr/>
        </p:nvSpPr>
        <p:spPr bwMode="auto">
          <a:xfrm>
            <a:off x="3444875" y="182563"/>
            <a:ext cx="30163" cy="64770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351" name="Line 39"/>
          <p:cNvSpPr>
            <a:spLocks noChangeShapeType="1"/>
          </p:cNvSpPr>
          <p:nvPr/>
        </p:nvSpPr>
        <p:spPr bwMode="auto">
          <a:xfrm>
            <a:off x="3108325" y="182563"/>
            <a:ext cx="15875" cy="6446837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352" name="Line 40"/>
          <p:cNvSpPr>
            <a:spLocks noChangeShapeType="1"/>
          </p:cNvSpPr>
          <p:nvPr/>
        </p:nvSpPr>
        <p:spPr bwMode="auto">
          <a:xfrm>
            <a:off x="2759075" y="182563"/>
            <a:ext cx="0" cy="6446837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353" name="Line 41"/>
          <p:cNvSpPr>
            <a:spLocks noChangeShapeType="1"/>
          </p:cNvSpPr>
          <p:nvPr/>
        </p:nvSpPr>
        <p:spPr bwMode="auto">
          <a:xfrm>
            <a:off x="2379663" y="204788"/>
            <a:ext cx="12700" cy="647065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354" name="Line 42"/>
          <p:cNvSpPr>
            <a:spLocks noChangeShapeType="1"/>
          </p:cNvSpPr>
          <p:nvPr/>
        </p:nvSpPr>
        <p:spPr bwMode="auto">
          <a:xfrm>
            <a:off x="2025650" y="198438"/>
            <a:ext cx="1588" cy="646112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355" name="Line 43"/>
          <p:cNvSpPr>
            <a:spLocks noChangeShapeType="1"/>
          </p:cNvSpPr>
          <p:nvPr/>
        </p:nvSpPr>
        <p:spPr bwMode="auto">
          <a:xfrm flipH="1">
            <a:off x="1646238" y="182563"/>
            <a:ext cx="14287" cy="6430962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356" name="Line 44"/>
          <p:cNvSpPr>
            <a:spLocks noChangeShapeType="1"/>
          </p:cNvSpPr>
          <p:nvPr/>
        </p:nvSpPr>
        <p:spPr bwMode="auto">
          <a:xfrm>
            <a:off x="1295400" y="182563"/>
            <a:ext cx="0" cy="6462712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357" name="Line 45"/>
          <p:cNvSpPr>
            <a:spLocks noChangeShapeType="1"/>
          </p:cNvSpPr>
          <p:nvPr/>
        </p:nvSpPr>
        <p:spPr bwMode="auto">
          <a:xfrm>
            <a:off x="931863" y="204788"/>
            <a:ext cx="28575" cy="6440487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358" name="Line 46"/>
          <p:cNvSpPr>
            <a:spLocks noChangeShapeType="1"/>
          </p:cNvSpPr>
          <p:nvPr/>
        </p:nvSpPr>
        <p:spPr bwMode="auto">
          <a:xfrm>
            <a:off x="579438" y="182563"/>
            <a:ext cx="14287" cy="64770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359" name="Line 47"/>
          <p:cNvSpPr>
            <a:spLocks noChangeShapeType="1"/>
          </p:cNvSpPr>
          <p:nvPr/>
        </p:nvSpPr>
        <p:spPr bwMode="auto">
          <a:xfrm>
            <a:off x="242888" y="157163"/>
            <a:ext cx="1587" cy="65024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360" name="Text Box 48"/>
          <p:cNvSpPr txBox="1">
            <a:spLocks noChangeArrowheads="1"/>
          </p:cNvSpPr>
          <p:nvPr/>
        </p:nvSpPr>
        <p:spPr bwMode="auto">
          <a:xfrm>
            <a:off x="2771775" y="3284538"/>
            <a:ext cx="3581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5400">
                <a:cs typeface="Arial" panose="020B0604020202020204" pitchFamily="34" charset="0"/>
              </a:rPr>
              <a:t>   -</a:t>
            </a:r>
            <a:r>
              <a:rPr lang="ru-RU" sz="4800" b="1">
                <a:cs typeface="Arial" panose="020B0604020202020204" pitchFamily="34" charset="0"/>
              </a:rPr>
              <a:t>1  0    1  2</a:t>
            </a:r>
          </a:p>
        </p:txBody>
      </p:sp>
      <p:sp>
        <p:nvSpPr>
          <p:cNvPr id="19505" name="Text Box 49"/>
          <p:cNvSpPr txBox="1">
            <a:spLocks noChangeArrowheads="1"/>
          </p:cNvSpPr>
          <p:nvPr/>
        </p:nvSpPr>
        <p:spPr bwMode="auto">
          <a:xfrm>
            <a:off x="2297113" y="706439"/>
            <a:ext cx="155813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ru-RU" sz="28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у = х</a:t>
            </a:r>
            <a:r>
              <a:rPr lang="ru-RU" sz="2800" b="1" i="1" baseline="30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-4</a:t>
            </a:r>
            <a:endParaRPr lang="ru-RU" sz="28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362" name="Line 50"/>
          <p:cNvSpPr>
            <a:spLocks noChangeShapeType="1"/>
          </p:cNvSpPr>
          <p:nvPr/>
        </p:nvSpPr>
        <p:spPr bwMode="auto">
          <a:xfrm>
            <a:off x="244475" y="533400"/>
            <a:ext cx="867092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grpSp>
        <p:nvGrpSpPr>
          <p:cNvPr id="2" name="Group 51"/>
          <p:cNvGrpSpPr>
            <a:grpSpLocks/>
          </p:cNvGrpSpPr>
          <p:nvPr/>
        </p:nvGrpSpPr>
        <p:grpSpPr bwMode="auto">
          <a:xfrm>
            <a:off x="2743200" y="63500"/>
            <a:ext cx="3962400" cy="6521450"/>
            <a:chOff x="1728" y="40"/>
            <a:chExt cx="2496" cy="4108"/>
          </a:xfrm>
        </p:grpSpPr>
        <p:grpSp>
          <p:nvGrpSpPr>
            <p:cNvPr id="13365" name="Group 52"/>
            <p:cNvGrpSpPr>
              <a:grpSpLocks/>
            </p:cNvGrpSpPr>
            <p:nvPr/>
          </p:nvGrpSpPr>
          <p:grpSpPr bwMode="auto">
            <a:xfrm>
              <a:off x="1728" y="40"/>
              <a:ext cx="2496" cy="2080"/>
              <a:chOff x="1728" y="40"/>
              <a:chExt cx="2496" cy="2080"/>
            </a:xfrm>
          </p:grpSpPr>
          <p:sp>
            <p:nvSpPr>
              <p:cNvPr id="13369" name="Freeform 53"/>
              <p:cNvSpPr>
                <a:spLocks/>
              </p:cNvSpPr>
              <p:nvPr/>
            </p:nvSpPr>
            <p:spPr bwMode="auto">
              <a:xfrm>
                <a:off x="3152" y="40"/>
                <a:ext cx="1072" cy="2080"/>
              </a:xfrm>
              <a:custGeom>
                <a:avLst/>
                <a:gdLst>
                  <a:gd name="T0" fmla="*/ 0 w 1072"/>
                  <a:gd name="T1" fmla="*/ 0 h 2080"/>
                  <a:gd name="T2" fmla="*/ 48 w 1072"/>
                  <a:gd name="T3" fmla="*/ 816 h 2080"/>
                  <a:gd name="T4" fmla="*/ 176 w 1072"/>
                  <a:gd name="T5" fmla="*/ 1648 h 2080"/>
                  <a:gd name="T6" fmla="*/ 368 w 1072"/>
                  <a:gd name="T7" fmla="*/ 1936 h 2080"/>
                  <a:gd name="T8" fmla="*/ 640 w 1072"/>
                  <a:gd name="T9" fmla="*/ 2048 h 2080"/>
                  <a:gd name="T10" fmla="*/ 1072 w 1072"/>
                  <a:gd name="T11" fmla="*/ 2080 h 208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072"/>
                  <a:gd name="T19" fmla="*/ 0 h 2080"/>
                  <a:gd name="T20" fmla="*/ 1072 w 1072"/>
                  <a:gd name="T21" fmla="*/ 2080 h 208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072" h="2080">
                    <a:moveTo>
                      <a:pt x="0" y="0"/>
                    </a:moveTo>
                    <a:cubicBezTo>
                      <a:pt x="5" y="136"/>
                      <a:pt x="19" y="541"/>
                      <a:pt x="48" y="816"/>
                    </a:cubicBezTo>
                    <a:cubicBezTo>
                      <a:pt x="77" y="1091"/>
                      <a:pt x="123" y="1461"/>
                      <a:pt x="176" y="1648"/>
                    </a:cubicBezTo>
                    <a:cubicBezTo>
                      <a:pt x="229" y="1835"/>
                      <a:pt x="291" y="1869"/>
                      <a:pt x="368" y="1936"/>
                    </a:cubicBezTo>
                    <a:cubicBezTo>
                      <a:pt x="445" y="2003"/>
                      <a:pt x="523" y="2024"/>
                      <a:pt x="640" y="2048"/>
                    </a:cubicBezTo>
                    <a:cubicBezTo>
                      <a:pt x="757" y="2072"/>
                      <a:pt x="982" y="2073"/>
                      <a:pt x="1072" y="2080"/>
                    </a:cubicBezTo>
                  </a:path>
                </a:pathLst>
              </a:custGeom>
              <a:noFill/>
              <a:ln w="57150" cmpd="sng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370" name="Freeform 54"/>
              <p:cNvSpPr>
                <a:spLocks/>
              </p:cNvSpPr>
              <p:nvPr/>
            </p:nvSpPr>
            <p:spPr bwMode="auto">
              <a:xfrm flipH="1">
                <a:off x="1728" y="48"/>
                <a:ext cx="880" cy="2072"/>
              </a:xfrm>
              <a:custGeom>
                <a:avLst/>
                <a:gdLst>
                  <a:gd name="T0" fmla="*/ 0 w 880"/>
                  <a:gd name="T1" fmla="*/ 0 h 2072"/>
                  <a:gd name="T2" fmla="*/ 48 w 880"/>
                  <a:gd name="T3" fmla="*/ 816 h 2072"/>
                  <a:gd name="T4" fmla="*/ 176 w 880"/>
                  <a:gd name="T5" fmla="*/ 1648 h 2072"/>
                  <a:gd name="T6" fmla="*/ 352 w 880"/>
                  <a:gd name="T7" fmla="*/ 1928 h 2072"/>
                  <a:gd name="T8" fmla="*/ 608 w 880"/>
                  <a:gd name="T9" fmla="*/ 2032 h 2072"/>
                  <a:gd name="T10" fmla="*/ 880 w 880"/>
                  <a:gd name="T11" fmla="*/ 2072 h 207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880"/>
                  <a:gd name="T19" fmla="*/ 0 h 2072"/>
                  <a:gd name="T20" fmla="*/ 880 w 880"/>
                  <a:gd name="T21" fmla="*/ 2072 h 2072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880" h="2072">
                    <a:moveTo>
                      <a:pt x="0" y="0"/>
                    </a:moveTo>
                    <a:cubicBezTo>
                      <a:pt x="5" y="136"/>
                      <a:pt x="19" y="541"/>
                      <a:pt x="48" y="816"/>
                    </a:cubicBezTo>
                    <a:cubicBezTo>
                      <a:pt x="77" y="1091"/>
                      <a:pt x="125" y="1463"/>
                      <a:pt x="176" y="1648"/>
                    </a:cubicBezTo>
                    <a:cubicBezTo>
                      <a:pt x="227" y="1833"/>
                      <a:pt x="280" y="1864"/>
                      <a:pt x="352" y="1928"/>
                    </a:cubicBezTo>
                    <a:cubicBezTo>
                      <a:pt x="424" y="1992"/>
                      <a:pt x="520" y="2008"/>
                      <a:pt x="608" y="2032"/>
                    </a:cubicBezTo>
                    <a:cubicBezTo>
                      <a:pt x="696" y="2056"/>
                      <a:pt x="823" y="2064"/>
                      <a:pt x="880" y="2072"/>
                    </a:cubicBezTo>
                  </a:path>
                </a:pathLst>
              </a:custGeom>
              <a:noFill/>
              <a:ln w="57150" cmpd="sng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3366" name="Oval 55"/>
            <p:cNvSpPr>
              <a:spLocks noChangeArrowheads="1"/>
            </p:cNvSpPr>
            <p:nvPr/>
          </p:nvSpPr>
          <p:spPr bwMode="auto">
            <a:xfrm>
              <a:off x="3291" y="1657"/>
              <a:ext cx="88" cy="96"/>
            </a:xfrm>
            <a:prstGeom prst="ellipse">
              <a:avLst/>
            </a:prstGeom>
            <a:solidFill>
              <a:srgbClr val="FF0000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ru-RU"/>
            </a:p>
          </p:txBody>
        </p:sp>
        <p:sp>
          <p:nvSpPr>
            <p:cNvPr id="13367" name="Oval 56"/>
            <p:cNvSpPr>
              <a:spLocks noChangeArrowheads="1"/>
            </p:cNvSpPr>
            <p:nvPr/>
          </p:nvSpPr>
          <p:spPr bwMode="auto">
            <a:xfrm>
              <a:off x="2377" y="1661"/>
              <a:ext cx="95" cy="88"/>
            </a:xfrm>
            <a:prstGeom prst="ellipse">
              <a:avLst/>
            </a:prstGeom>
            <a:solidFill>
              <a:srgbClr val="FF0000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ru-RU"/>
            </a:p>
          </p:txBody>
        </p:sp>
        <p:sp>
          <p:nvSpPr>
            <p:cNvPr id="13368" name="Line 57"/>
            <p:cNvSpPr>
              <a:spLocks noChangeShapeType="1"/>
            </p:cNvSpPr>
            <p:nvPr/>
          </p:nvSpPr>
          <p:spPr bwMode="auto">
            <a:xfrm flipH="1">
              <a:off x="2870" y="96"/>
              <a:ext cx="10" cy="4052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9514" name="Text Box 58"/>
          <p:cNvSpPr txBox="1">
            <a:spLocks noChangeArrowheads="1"/>
          </p:cNvSpPr>
          <p:nvPr/>
        </p:nvSpPr>
        <p:spPr bwMode="auto">
          <a:xfrm>
            <a:off x="6384925" y="708750"/>
            <a:ext cx="23622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ru-RU" sz="32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у = (х – 2)</a:t>
            </a:r>
            <a:r>
              <a:rPr lang="ru-RU" sz="3200" b="1" i="1" baseline="30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-4</a:t>
            </a:r>
            <a:endParaRPr lang="ru-RU" sz="32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33333E-6 L 0.15833 3.33333E-6 " pathEditMode="relative" ptsTypes="AA">
                                      <p:cBhvr>
                                        <p:cTn id="1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2000"/>
                                        <p:tgtEl>
                                          <p:spTgt spid="195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505" grpId="0"/>
      <p:bldP spid="1951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3924300" y="-315913"/>
            <a:ext cx="542925" cy="10064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sz="6000" b="1">
                <a:cs typeface="Arial" panose="020B0604020202020204" pitchFamily="34" charset="0"/>
              </a:rPr>
              <a:t>y</a:t>
            </a:r>
            <a:endParaRPr lang="ru-RU" sz="6000" b="1">
              <a:cs typeface="Arial" panose="020B0604020202020204" pitchFamily="34" charset="0"/>
            </a:endParaRPr>
          </a:p>
        </p:txBody>
      </p:sp>
      <p:sp>
        <p:nvSpPr>
          <p:cNvPr id="14339" name="Line 3"/>
          <p:cNvSpPr>
            <a:spLocks noChangeShapeType="1"/>
          </p:cNvSpPr>
          <p:nvPr/>
        </p:nvSpPr>
        <p:spPr bwMode="auto">
          <a:xfrm>
            <a:off x="296863" y="3429000"/>
            <a:ext cx="8470900" cy="158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340" name="Line 4"/>
          <p:cNvSpPr>
            <a:spLocks noChangeShapeType="1"/>
          </p:cNvSpPr>
          <p:nvPr/>
        </p:nvSpPr>
        <p:spPr bwMode="auto">
          <a:xfrm flipV="1">
            <a:off x="4572000" y="139700"/>
            <a:ext cx="0" cy="65341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8128000" y="3429000"/>
            <a:ext cx="809625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sz="6000" b="1">
                <a:cs typeface="Arial" panose="020B0604020202020204" pitchFamily="34" charset="0"/>
              </a:rPr>
              <a:t>x</a:t>
            </a:r>
            <a:endParaRPr lang="ru-RU" sz="6000" b="1">
              <a:cs typeface="Arial" panose="020B0604020202020204" pitchFamily="34" charset="0"/>
            </a:endParaRPr>
          </a:p>
        </p:txBody>
      </p:sp>
      <p:sp>
        <p:nvSpPr>
          <p:cNvPr id="14342" name="Line 6"/>
          <p:cNvSpPr>
            <a:spLocks noChangeShapeType="1"/>
          </p:cNvSpPr>
          <p:nvPr/>
        </p:nvSpPr>
        <p:spPr bwMode="auto">
          <a:xfrm>
            <a:off x="5157788" y="34290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343" name="Line 7"/>
          <p:cNvSpPr>
            <a:spLocks noChangeShapeType="1"/>
          </p:cNvSpPr>
          <p:nvPr/>
        </p:nvSpPr>
        <p:spPr bwMode="auto">
          <a:xfrm>
            <a:off x="228600" y="3048000"/>
            <a:ext cx="8640763" cy="1587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344" name="Line 8"/>
          <p:cNvSpPr>
            <a:spLocks noChangeShapeType="1"/>
          </p:cNvSpPr>
          <p:nvPr/>
        </p:nvSpPr>
        <p:spPr bwMode="auto">
          <a:xfrm>
            <a:off x="244475" y="2697163"/>
            <a:ext cx="86868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345" name="Line 9"/>
          <p:cNvSpPr>
            <a:spLocks noChangeShapeType="1"/>
          </p:cNvSpPr>
          <p:nvPr/>
        </p:nvSpPr>
        <p:spPr bwMode="auto">
          <a:xfrm>
            <a:off x="258763" y="2332038"/>
            <a:ext cx="8640762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346" name="Line 10"/>
          <p:cNvSpPr>
            <a:spLocks noChangeShapeType="1"/>
          </p:cNvSpPr>
          <p:nvPr/>
        </p:nvSpPr>
        <p:spPr bwMode="auto">
          <a:xfrm>
            <a:off x="228600" y="1981200"/>
            <a:ext cx="864076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347" name="Line 11"/>
          <p:cNvSpPr>
            <a:spLocks noChangeShapeType="1"/>
          </p:cNvSpPr>
          <p:nvPr/>
        </p:nvSpPr>
        <p:spPr bwMode="auto">
          <a:xfrm>
            <a:off x="244475" y="1616075"/>
            <a:ext cx="867092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348" name="Line 12"/>
          <p:cNvSpPr>
            <a:spLocks noChangeShapeType="1"/>
          </p:cNvSpPr>
          <p:nvPr/>
        </p:nvSpPr>
        <p:spPr bwMode="auto">
          <a:xfrm>
            <a:off x="228600" y="1249363"/>
            <a:ext cx="870267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349" name="Line 13"/>
          <p:cNvSpPr>
            <a:spLocks noChangeShapeType="1"/>
          </p:cNvSpPr>
          <p:nvPr/>
        </p:nvSpPr>
        <p:spPr bwMode="auto">
          <a:xfrm>
            <a:off x="228600" y="884238"/>
            <a:ext cx="864076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350" name="Line 14"/>
          <p:cNvSpPr>
            <a:spLocks noChangeShapeType="1"/>
          </p:cNvSpPr>
          <p:nvPr/>
        </p:nvSpPr>
        <p:spPr bwMode="auto">
          <a:xfrm>
            <a:off x="244475" y="198438"/>
            <a:ext cx="8670925" cy="30162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351" name="Line 15"/>
          <p:cNvSpPr>
            <a:spLocks noChangeShapeType="1"/>
          </p:cNvSpPr>
          <p:nvPr/>
        </p:nvSpPr>
        <p:spPr bwMode="auto">
          <a:xfrm>
            <a:off x="198438" y="3779838"/>
            <a:ext cx="8686800" cy="14287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352" name="Line 16"/>
          <p:cNvSpPr>
            <a:spLocks noChangeShapeType="1"/>
          </p:cNvSpPr>
          <p:nvPr/>
        </p:nvSpPr>
        <p:spPr bwMode="auto">
          <a:xfrm>
            <a:off x="228600" y="4130675"/>
            <a:ext cx="864076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353" name="Line 17"/>
          <p:cNvSpPr>
            <a:spLocks noChangeShapeType="1"/>
          </p:cNvSpPr>
          <p:nvPr/>
        </p:nvSpPr>
        <p:spPr bwMode="auto">
          <a:xfrm flipV="1">
            <a:off x="212725" y="4495800"/>
            <a:ext cx="8656638" cy="1587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354" name="Line 18"/>
          <p:cNvSpPr>
            <a:spLocks noChangeShapeType="1"/>
          </p:cNvSpPr>
          <p:nvPr/>
        </p:nvSpPr>
        <p:spPr bwMode="auto">
          <a:xfrm>
            <a:off x="0" y="4860925"/>
            <a:ext cx="889952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355" name="Line 19"/>
          <p:cNvSpPr>
            <a:spLocks noChangeShapeType="1"/>
          </p:cNvSpPr>
          <p:nvPr/>
        </p:nvSpPr>
        <p:spPr bwMode="auto">
          <a:xfrm>
            <a:off x="212725" y="5211763"/>
            <a:ext cx="870267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356" name="Line 20"/>
          <p:cNvSpPr>
            <a:spLocks noChangeShapeType="1"/>
          </p:cNvSpPr>
          <p:nvPr/>
        </p:nvSpPr>
        <p:spPr bwMode="auto">
          <a:xfrm>
            <a:off x="228600" y="5578475"/>
            <a:ext cx="8626475" cy="14288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357" name="Line 21"/>
          <p:cNvSpPr>
            <a:spLocks noChangeShapeType="1"/>
          </p:cNvSpPr>
          <p:nvPr/>
        </p:nvSpPr>
        <p:spPr bwMode="auto">
          <a:xfrm>
            <a:off x="212725" y="5927725"/>
            <a:ext cx="867251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358" name="Line 22"/>
          <p:cNvSpPr>
            <a:spLocks noChangeShapeType="1"/>
          </p:cNvSpPr>
          <p:nvPr/>
        </p:nvSpPr>
        <p:spPr bwMode="auto">
          <a:xfrm>
            <a:off x="228600" y="6294438"/>
            <a:ext cx="8518525" cy="14287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359" name="Line 23"/>
          <p:cNvSpPr>
            <a:spLocks noChangeShapeType="1"/>
          </p:cNvSpPr>
          <p:nvPr/>
        </p:nvSpPr>
        <p:spPr bwMode="auto">
          <a:xfrm>
            <a:off x="212725" y="6659563"/>
            <a:ext cx="8656638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360" name="Line 24"/>
          <p:cNvSpPr>
            <a:spLocks noChangeShapeType="1"/>
          </p:cNvSpPr>
          <p:nvPr/>
        </p:nvSpPr>
        <p:spPr bwMode="auto">
          <a:xfrm flipH="1">
            <a:off x="4953000" y="228600"/>
            <a:ext cx="15875" cy="643255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361" name="Line 25"/>
          <p:cNvSpPr>
            <a:spLocks noChangeShapeType="1"/>
          </p:cNvSpPr>
          <p:nvPr/>
        </p:nvSpPr>
        <p:spPr bwMode="auto">
          <a:xfrm>
            <a:off x="5273675" y="198438"/>
            <a:ext cx="0" cy="646112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362" name="Line 26"/>
          <p:cNvSpPr>
            <a:spLocks noChangeShapeType="1"/>
          </p:cNvSpPr>
          <p:nvPr/>
        </p:nvSpPr>
        <p:spPr bwMode="auto">
          <a:xfrm>
            <a:off x="5622925" y="228600"/>
            <a:ext cx="14288" cy="641667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363" name="Line 27"/>
          <p:cNvSpPr>
            <a:spLocks noChangeShapeType="1"/>
          </p:cNvSpPr>
          <p:nvPr/>
        </p:nvSpPr>
        <p:spPr bwMode="auto">
          <a:xfrm>
            <a:off x="5989638" y="212725"/>
            <a:ext cx="0" cy="64008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364" name="Line 28"/>
          <p:cNvSpPr>
            <a:spLocks noChangeShapeType="1"/>
          </p:cNvSpPr>
          <p:nvPr/>
        </p:nvSpPr>
        <p:spPr bwMode="auto">
          <a:xfrm>
            <a:off x="6340475" y="228600"/>
            <a:ext cx="15875" cy="641667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365" name="Line 29"/>
          <p:cNvSpPr>
            <a:spLocks noChangeShapeType="1"/>
          </p:cNvSpPr>
          <p:nvPr/>
        </p:nvSpPr>
        <p:spPr bwMode="auto">
          <a:xfrm>
            <a:off x="6705600" y="198438"/>
            <a:ext cx="30163" cy="6430962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366" name="Line 30"/>
          <p:cNvSpPr>
            <a:spLocks noChangeShapeType="1"/>
          </p:cNvSpPr>
          <p:nvPr/>
        </p:nvSpPr>
        <p:spPr bwMode="auto">
          <a:xfrm>
            <a:off x="7056438" y="212725"/>
            <a:ext cx="30162" cy="641667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367" name="Line 31"/>
          <p:cNvSpPr>
            <a:spLocks noChangeShapeType="1"/>
          </p:cNvSpPr>
          <p:nvPr/>
        </p:nvSpPr>
        <p:spPr bwMode="auto">
          <a:xfrm>
            <a:off x="7437438" y="212725"/>
            <a:ext cx="0" cy="6446838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368" name="Line 32"/>
          <p:cNvSpPr>
            <a:spLocks noChangeShapeType="1"/>
          </p:cNvSpPr>
          <p:nvPr/>
        </p:nvSpPr>
        <p:spPr bwMode="auto">
          <a:xfrm>
            <a:off x="7788275" y="212725"/>
            <a:ext cx="0" cy="64008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369" name="Line 33"/>
          <p:cNvSpPr>
            <a:spLocks noChangeShapeType="1"/>
          </p:cNvSpPr>
          <p:nvPr/>
        </p:nvSpPr>
        <p:spPr bwMode="auto">
          <a:xfrm>
            <a:off x="8137525" y="212725"/>
            <a:ext cx="15875" cy="643255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370" name="Line 34"/>
          <p:cNvSpPr>
            <a:spLocks noChangeShapeType="1"/>
          </p:cNvSpPr>
          <p:nvPr/>
        </p:nvSpPr>
        <p:spPr bwMode="auto">
          <a:xfrm>
            <a:off x="8474075" y="212725"/>
            <a:ext cx="14288" cy="6446838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371" name="Line 35"/>
          <p:cNvSpPr>
            <a:spLocks noChangeShapeType="1"/>
          </p:cNvSpPr>
          <p:nvPr/>
        </p:nvSpPr>
        <p:spPr bwMode="auto">
          <a:xfrm>
            <a:off x="8793163" y="212725"/>
            <a:ext cx="30162" cy="643255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372" name="Line 36"/>
          <p:cNvSpPr>
            <a:spLocks noChangeShapeType="1"/>
          </p:cNvSpPr>
          <p:nvPr/>
        </p:nvSpPr>
        <p:spPr bwMode="auto">
          <a:xfrm>
            <a:off x="4206875" y="198438"/>
            <a:ext cx="0" cy="646112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373" name="Line 37"/>
          <p:cNvSpPr>
            <a:spLocks noChangeShapeType="1"/>
          </p:cNvSpPr>
          <p:nvPr/>
        </p:nvSpPr>
        <p:spPr bwMode="auto">
          <a:xfrm>
            <a:off x="3840163" y="204788"/>
            <a:ext cx="0" cy="6440487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374" name="Line 38"/>
          <p:cNvSpPr>
            <a:spLocks noChangeShapeType="1"/>
          </p:cNvSpPr>
          <p:nvPr/>
        </p:nvSpPr>
        <p:spPr bwMode="auto">
          <a:xfrm>
            <a:off x="3444875" y="182563"/>
            <a:ext cx="30163" cy="64770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375" name="Line 39"/>
          <p:cNvSpPr>
            <a:spLocks noChangeShapeType="1"/>
          </p:cNvSpPr>
          <p:nvPr/>
        </p:nvSpPr>
        <p:spPr bwMode="auto">
          <a:xfrm>
            <a:off x="3108325" y="182563"/>
            <a:ext cx="15875" cy="6446837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376" name="Line 40"/>
          <p:cNvSpPr>
            <a:spLocks noChangeShapeType="1"/>
          </p:cNvSpPr>
          <p:nvPr/>
        </p:nvSpPr>
        <p:spPr bwMode="auto">
          <a:xfrm>
            <a:off x="2759075" y="182563"/>
            <a:ext cx="0" cy="6446837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377" name="Line 41"/>
          <p:cNvSpPr>
            <a:spLocks noChangeShapeType="1"/>
          </p:cNvSpPr>
          <p:nvPr/>
        </p:nvSpPr>
        <p:spPr bwMode="auto">
          <a:xfrm>
            <a:off x="2379663" y="204788"/>
            <a:ext cx="12700" cy="647065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378" name="Line 42"/>
          <p:cNvSpPr>
            <a:spLocks noChangeShapeType="1"/>
          </p:cNvSpPr>
          <p:nvPr/>
        </p:nvSpPr>
        <p:spPr bwMode="auto">
          <a:xfrm>
            <a:off x="2025650" y="198438"/>
            <a:ext cx="1588" cy="646112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379" name="Line 43"/>
          <p:cNvSpPr>
            <a:spLocks noChangeShapeType="1"/>
          </p:cNvSpPr>
          <p:nvPr/>
        </p:nvSpPr>
        <p:spPr bwMode="auto">
          <a:xfrm flipH="1">
            <a:off x="1646238" y="182563"/>
            <a:ext cx="14287" cy="6430962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380" name="Line 44"/>
          <p:cNvSpPr>
            <a:spLocks noChangeShapeType="1"/>
          </p:cNvSpPr>
          <p:nvPr/>
        </p:nvSpPr>
        <p:spPr bwMode="auto">
          <a:xfrm>
            <a:off x="1295400" y="182563"/>
            <a:ext cx="0" cy="6462712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381" name="Line 45"/>
          <p:cNvSpPr>
            <a:spLocks noChangeShapeType="1"/>
          </p:cNvSpPr>
          <p:nvPr/>
        </p:nvSpPr>
        <p:spPr bwMode="auto">
          <a:xfrm>
            <a:off x="931863" y="204788"/>
            <a:ext cx="28575" cy="6440487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382" name="Line 46"/>
          <p:cNvSpPr>
            <a:spLocks noChangeShapeType="1"/>
          </p:cNvSpPr>
          <p:nvPr/>
        </p:nvSpPr>
        <p:spPr bwMode="auto">
          <a:xfrm>
            <a:off x="579438" y="182563"/>
            <a:ext cx="14287" cy="64770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383" name="Line 47"/>
          <p:cNvSpPr>
            <a:spLocks noChangeShapeType="1"/>
          </p:cNvSpPr>
          <p:nvPr/>
        </p:nvSpPr>
        <p:spPr bwMode="auto">
          <a:xfrm>
            <a:off x="242888" y="157163"/>
            <a:ext cx="1587" cy="65024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384" name="Text Box 48"/>
          <p:cNvSpPr txBox="1">
            <a:spLocks noChangeArrowheads="1"/>
          </p:cNvSpPr>
          <p:nvPr/>
        </p:nvSpPr>
        <p:spPr bwMode="auto">
          <a:xfrm>
            <a:off x="2771775" y="3284538"/>
            <a:ext cx="3581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5400">
                <a:cs typeface="Arial" panose="020B0604020202020204" pitchFamily="34" charset="0"/>
              </a:rPr>
              <a:t>   -</a:t>
            </a:r>
            <a:r>
              <a:rPr lang="ru-RU" sz="4800" b="1">
                <a:cs typeface="Arial" panose="020B0604020202020204" pitchFamily="34" charset="0"/>
              </a:rPr>
              <a:t>1  0    1  2</a:t>
            </a:r>
          </a:p>
        </p:txBody>
      </p:sp>
      <p:sp>
        <p:nvSpPr>
          <p:cNvPr id="20529" name="Text Box 49"/>
          <p:cNvSpPr txBox="1">
            <a:spLocks noChangeArrowheads="1"/>
          </p:cNvSpPr>
          <p:nvPr/>
        </p:nvSpPr>
        <p:spPr bwMode="auto">
          <a:xfrm>
            <a:off x="2628900" y="609600"/>
            <a:ext cx="14859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ru-RU" sz="32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у = </a:t>
            </a:r>
            <a:r>
              <a:rPr lang="ru-RU" sz="32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х</a:t>
            </a:r>
            <a:r>
              <a:rPr lang="ru-RU" sz="3200" b="1" i="1" baseline="30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-4</a:t>
            </a:r>
            <a:endParaRPr lang="ru-RU" sz="32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386" name="Line 50"/>
          <p:cNvSpPr>
            <a:spLocks noChangeShapeType="1"/>
          </p:cNvSpPr>
          <p:nvPr/>
        </p:nvSpPr>
        <p:spPr bwMode="auto">
          <a:xfrm>
            <a:off x="244475" y="533400"/>
            <a:ext cx="867092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grpSp>
        <p:nvGrpSpPr>
          <p:cNvPr id="2" name="Group 51"/>
          <p:cNvGrpSpPr>
            <a:grpSpLocks/>
          </p:cNvGrpSpPr>
          <p:nvPr/>
        </p:nvGrpSpPr>
        <p:grpSpPr bwMode="auto">
          <a:xfrm>
            <a:off x="177800" y="63500"/>
            <a:ext cx="8585200" cy="3367088"/>
            <a:chOff x="112" y="40"/>
            <a:chExt cx="5408" cy="2121"/>
          </a:xfrm>
        </p:grpSpPr>
        <p:grpSp>
          <p:nvGrpSpPr>
            <p:cNvPr id="14389" name="Group 52"/>
            <p:cNvGrpSpPr>
              <a:grpSpLocks/>
            </p:cNvGrpSpPr>
            <p:nvPr/>
          </p:nvGrpSpPr>
          <p:grpSpPr bwMode="auto">
            <a:xfrm>
              <a:off x="1728" y="40"/>
              <a:ext cx="2496" cy="2080"/>
              <a:chOff x="1728" y="40"/>
              <a:chExt cx="2496" cy="2080"/>
            </a:xfrm>
          </p:grpSpPr>
          <p:sp>
            <p:nvSpPr>
              <p:cNvPr id="14393" name="Freeform 53"/>
              <p:cNvSpPr>
                <a:spLocks/>
              </p:cNvSpPr>
              <p:nvPr/>
            </p:nvSpPr>
            <p:spPr bwMode="auto">
              <a:xfrm>
                <a:off x="3152" y="40"/>
                <a:ext cx="1072" cy="2080"/>
              </a:xfrm>
              <a:custGeom>
                <a:avLst/>
                <a:gdLst>
                  <a:gd name="T0" fmla="*/ 0 w 1072"/>
                  <a:gd name="T1" fmla="*/ 0 h 2080"/>
                  <a:gd name="T2" fmla="*/ 48 w 1072"/>
                  <a:gd name="T3" fmla="*/ 816 h 2080"/>
                  <a:gd name="T4" fmla="*/ 176 w 1072"/>
                  <a:gd name="T5" fmla="*/ 1648 h 2080"/>
                  <a:gd name="T6" fmla="*/ 368 w 1072"/>
                  <a:gd name="T7" fmla="*/ 1936 h 2080"/>
                  <a:gd name="T8" fmla="*/ 640 w 1072"/>
                  <a:gd name="T9" fmla="*/ 2048 h 2080"/>
                  <a:gd name="T10" fmla="*/ 1072 w 1072"/>
                  <a:gd name="T11" fmla="*/ 2080 h 208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072"/>
                  <a:gd name="T19" fmla="*/ 0 h 2080"/>
                  <a:gd name="T20" fmla="*/ 1072 w 1072"/>
                  <a:gd name="T21" fmla="*/ 2080 h 208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072" h="2080">
                    <a:moveTo>
                      <a:pt x="0" y="0"/>
                    </a:moveTo>
                    <a:cubicBezTo>
                      <a:pt x="5" y="136"/>
                      <a:pt x="19" y="541"/>
                      <a:pt x="48" y="816"/>
                    </a:cubicBezTo>
                    <a:cubicBezTo>
                      <a:pt x="77" y="1091"/>
                      <a:pt x="123" y="1461"/>
                      <a:pt x="176" y="1648"/>
                    </a:cubicBezTo>
                    <a:cubicBezTo>
                      <a:pt x="229" y="1835"/>
                      <a:pt x="291" y="1869"/>
                      <a:pt x="368" y="1936"/>
                    </a:cubicBezTo>
                    <a:cubicBezTo>
                      <a:pt x="445" y="2003"/>
                      <a:pt x="523" y="2024"/>
                      <a:pt x="640" y="2048"/>
                    </a:cubicBezTo>
                    <a:cubicBezTo>
                      <a:pt x="757" y="2072"/>
                      <a:pt x="982" y="2073"/>
                      <a:pt x="1072" y="2080"/>
                    </a:cubicBezTo>
                  </a:path>
                </a:pathLst>
              </a:custGeom>
              <a:noFill/>
              <a:ln w="57150" cmpd="sng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394" name="Freeform 54"/>
              <p:cNvSpPr>
                <a:spLocks/>
              </p:cNvSpPr>
              <p:nvPr/>
            </p:nvSpPr>
            <p:spPr bwMode="auto">
              <a:xfrm flipH="1">
                <a:off x="1728" y="48"/>
                <a:ext cx="880" cy="2072"/>
              </a:xfrm>
              <a:custGeom>
                <a:avLst/>
                <a:gdLst>
                  <a:gd name="T0" fmla="*/ 0 w 880"/>
                  <a:gd name="T1" fmla="*/ 0 h 2072"/>
                  <a:gd name="T2" fmla="*/ 48 w 880"/>
                  <a:gd name="T3" fmla="*/ 816 h 2072"/>
                  <a:gd name="T4" fmla="*/ 176 w 880"/>
                  <a:gd name="T5" fmla="*/ 1648 h 2072"/>
                  <a:gd name="T6" fmla="*/ 352 w 880"/>
                  <a:gd name="T7" fmla="*/ 1928 h 2072"/>
                  <a:gd name="T8" fmla="*/ 608 w 880"/>
                  <a:gd name="T9" fmla="*/ 2032 h 2072"/>
                  <a:gd name="T10" fmla="*/ 880 w 880"/>
                  <a:gd name="T11" fmla="*/ 2072 h 207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880"/>
                  <a:gd name="T19" fmla="*/ 0 h 2072"/>
                  <a:gd name="T20" fmla="*/ 880 w 880"/>
                  <a:gd name="T21" fmla="*/ 2072 h 2072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880" h="2072">
                    <a:moveTo>
                      <a:pt x="0" y="0"/>
                    </a:moveTo>
                    <a:cubicBezTo>
                      <a:pt x="5" y="136"/>
                      <a:pt x="19" y="541"/>
                      <a:pt x="48" y="816"/>
                    </a:cubicBezTo>
                    <a:cubicBezTo>
                      <a:pt x="77" y="1091"/>
                      <a:pt x="125" y="1463"/>
                      <a:pt x="176" y="1648"/>
                    </a:cubicBezTo>
                    <a:cubicBezTo>
                      <a:pt x="227" y="1833"/>
                      <a:pt x="280" y="1864"/>
                      <a:pt x="352" y="1928"/>
                    </a:cubicBezTo>
                    <a:cubicBezTo>
                      <a:pt x="424" y="1992"/>
                      <a:pt x="520" y="2008"/>
                      <a:pt x="608" y="2032"/>
                    </a:cubicBezTo>
                    <a:cubicBezTo>
                      <a:pt x="696" y="2056"/>
                      <a:pt x="823" y="2064"/>
                      <a:pt x="880" y="2072"/>
                    </a:cubicBezTo>
                  </a:path>
                </a:pathLst>
              </a:custGeom>
              <a:noFill/>
              <a:ln w="57150" cmpd="sng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4390" name="Oval 55"/>
            <p:cNvSpPr>
              <a:spLocks noChangeArrowheads="1"/>
            </p:cNvSpPr>
            <p:nvPr/>
          </p:nvSpPr>
          <p:spPr bwMode="auto">
            <a:xfrm>
              <a:off x="3291" y="1657"/>
              <a:ext cx="88" cy="96"/>
            </a:xfrm>
            <a:prstGeom prst="ellipse">
              <a:avLst/>
            </a:prstGeom>
            <a:solidFill>
              <a:srgbClr val="FF0000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ru-RU"/>
            </a:p>
          </p:txBody>
        </p:sp>
        <p:sp>
          <p:nvSpPr>
            <p:cNvPr id="14391" name="Oval 56"/>
            <p:cNvSpPr>
              <a:spLocks noChangeArrowheads="1"/>
            </p:cNvSpPr>
            <p:nvPr/>
          </p:nvSpPr>
          <p:spPr bwMode="auto">
            <a:xfrm>
              <a:off x="2377" y="1661"/>
              <a:ext cx="95" cy="88"/>
            </a:xfrm>
            <a:prstGeom prst="ellipse">
              <a:avLst/>
            </a:prstGeom>
            <a:solidFill>
              <a:srgbClr val="FF0000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ru-RU"/>
            </a:p>
          </p:txBody>
        </p:sp>
        <p:sp>
          <p:nvSpPr>
            <p:cNvPr id="14392" name="Freeform 57"/>
            <p:cNvSpPr>
              <a:spLocks/>
            </p:cNvSpPr>
            <p:nvPr/>
          </p:nvSpPr>
          <p:spPr bwMode="auto">
            <a:xfrm>
              <a:off x="112" y="2160"/>
              <a:ext cx="5408" cy="1"/>
            </a:xfrm>
            <a:custGeom>
              <a:avLst/>
              <a:gdLst>
                <a:gd name="T0" fmla="*/ 5408 w 5408"/>
                <a:gd name="T1" fmla="*/ 0 h 1"/>
                <a:gd name="T2" fmla="*/ 0 w 5408"/>
                <a:gd name="T3" fmla="*/ 0 h 1"/>
                <a:gd name="T4" fmla="*/ 0 60000 65536"/>
                <a:gd name="T5" fmla="*/ 0 60000 65536"/>
                <a:gd name="T6" fmla="*/ 0 w 5408"/>
                <a:gd name="T7" fmla="*/ 0 h 1"/>
                <a:gd name="T8" fmla="*/ 5408 w 5408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5408" h="1">
                  <a:moveTo>
                    <a:pt x="5408" y="0"/>
                  </a:moveTo>
                  <a:lnTo>
                    <a:pt x="0" y="0"/>
                  </a:lnTo>
                </a:path>
              </a:pathLst>
            </a:custGeom>
            <a:noFill/>
            <a:ln w="38100" cap="flat" cmpd="sng">
              <a:solidFill>
                <a:srgbClr val="0000FF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0538" name="Text Box 58"/>
          <p:cNvSpPr txBox="1">
            <a:spLocks noChangeArrowheads="1"/>
          </p:cNvSpPr>
          <p:nvPr/>
        </p:nvSpPr>
        <p:spPr bwMode="auto">
          <a:xfrm>
            <a:off x="6298725" y="489169"/>
            <a:ext cx="23622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ru-RU" sz="32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у = </a:t>
            </a:r>
            <a:r>
              <a:rPr lang="ru-RU" sz="32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х </a:t>
            </a:r>
            <a:r>
              <a:rPr lang="ru-RU" sz="3200" b="1" i="1" baseline="30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ru-RU" sz="3200" b="1" i="1" baseline="30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4 </a:t>
            </a:r>
            <a:r>
              <a:rPr lang="ru-RU" sz="32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– 3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3.7037E-7 L -1.11111E-6 0.31111 " pathEditMode="relative" ptsTypes="AA">
                                      <p:cBhvr>
                                        <p:cTn id="1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2000"/>
                                        <p:tgtEl>
                                          <p:spTgt spid="205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9" grpId="0"/>
      <p:bldP spid="20538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400b7cde3d7a823cd19b398a1c5d9b221fb80"/>
</p:tagLst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405</TotalTime>
  <Words>274</Words>
  <Application>Microsoft Office PowerPoint</Application>
  <PresentationFormat>Экран (4:3)</PresentationFormat>
  <Paragraphs>90</Paragraphs>
  <Slides>12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12</vt:i4>
      </vt:variant>
    </vt:vector>
  </HeadingPairs>
  <TitlesOfParts>
    <vt:vector size="20" baseType="lpstr">
      <vt:lpstr>Arial</vt:lpstr>
      <vt:lpstr>Cambria Math</vt:lpstr>
      <vt:lpstr>Segoe Print</vt:lpstr>
      <vt:lpstr>Segoe UI Light</vt:lpstr>
      <vt:lpstr>Times New Roman</vt:lpstr>
      <vt:lpstr>Оформление по умолчанию</vt:lpstr>
      <vt:lpstr>Уравнение</vt:lpstr>
      <vt:lpstr>Формула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Коля</dc:creator>
  <cp:lastModifiedBy>Кабинет317</cp:lastModifiedBy>
  <cp:revision>26</cp:revision>
  <dcterms:created xsi:type="dcterms:W3CDTF">1601-01-01T00:00:00Z</dcterms:created>
  <dcterms:modified xsi:type="dcterms:W3CDTF">2014-12-17T08:13:39Z</dcterms:modified>
</cp:coreProperties>
</file>