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61" r:id="rId5"/>
    <p:sldId id="275" r:id="rId6"/>
    <p:sldId id="262" r:id="rId7"/>
    <p:sldId id="263" r:id="rId8"/>
    <p:sldId id="277" r:id="rId9"/>
    <p:sldId id="279" r:id="rId10"/>
    <p:sldId id="276" r:id="rId11"/>
  </p:sldIdLst>
  <p:sldSz cx="9144000" cy="6858000" type="screen4x3"/>
  <p:notesSz cx="6735763" cy="9869488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39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D86A04-8414-4324-93C9-1F3BB9CB34D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87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20F08A-AE9E-4B2F-94B4-54E463B10F4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249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F20AA1-F697-4A8C-88F7-12D700B6F3C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131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EF9FF1-4EFF-48C5-998E-A9C8B10C1E4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425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3601F3-F553-4322-B5DF-326D1B3E8F9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366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A517FA-D207-44AB-B47F-038D3C2FE68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475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CFE823-BACF-4B3A-9776-A4702F0E75D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299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A04DD-0374-48C6-8241-C1E9FBF18B9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60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2219F9-5FEA-46B6-AE7F-751EA10E780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25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755B1-C06E-4658-AAE3-3CB6012637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611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6AD08A-808D-434E-BB9F-B337B87179C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468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2A05D9D-9E01-4F50-BE40-706281755DB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1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243408"/>
            <a:ext cx="9505056" cy="73448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653983" y="1052736"/>
                <a:ext cx="7836032" cy="378565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ru-RU" sz="8000" b="1" cap="none" spc="0" dirty="0" smtClean="0">
                    <a:ln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anose="03010101010201010101" pitchFamily="66" charset="0"/>
                  </a:rPr>
                  <a:t>Функции </a:t>
                </a:r>
                <a14:m>
                  <m:oMath xmlns:m="http://schemas.openxmlformats.org/officeDocument/2006/math">
                    <m:r>
                      <a:rPr lang="en-US" sz="8000" b="1" i="1" cap="none" spc="0" smtClean="0">
                        <a:ln/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8000" b="1" i="1" cap="none" spc="0" smtClean="0">
                        <a:ln/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8000" b="1" i="1" cap="none" spc="0" smtClean="0">
                            <a:ln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8000" b="1" i="1" cap="none" spc="0" smtClean="0">
                            <a:ln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8000" b="1" i="1" cap="none" spc="0" smtClean="0">
                            <a:ln/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ru-RU" sz="8000" b="1" cap="none" spc="0" dirty="0" smtClean="0">
                    <a:ln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anose="03010101010201010101" pitchFamily="66" charset="0"/>
                  </a:rPr>
                  <a:t>, их свойства и графики</a:t>
                </a:r>
                <a:endParaRPr lang="ru-RU" sz="8000" b="1" cap="none" spc="0" dirty="0">
                  <a:ln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83" y="1052736"/>
                <a:ext cx="7836032" cy="378565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88452" y="129098"/>
            <a:ext cx="28845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классе</a:t>
            </a:r>
            <a:endParaRPr lang="ru-RU" sz="5400" b="1" i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1571" y="1493077"/>
            <a:ext cx="5149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12.2, 12.5,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12.10, 12.15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3081927"/>
            <a:ext cx="6008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sz="5400" b="1" i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1571" y="4037707"/>
            <a:ext cx="4918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12.3, 12.4, 12.9, 12.13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575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04664"/>
            <a:ext cx="35718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Segoe Print" panose="02000600000000000000" pitchFamily="2" charset="0"/>
              </a:rPr>
              <a:t>Определение</a:t>
            </a:r>
            <a:endParaRPr lang="ru-RU" sz="40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Segoe Print" panose="020006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39552" y="1700808"/>
                <a:ext cx="828092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Функция вида </a:t>
                </a:r>
                <a14:m>
                  <m:oMath xmlns:m="http://schemas.openxmlformats.org/officeDocument/2006/math">
                    <m:r>
                      <a:rPr lang="en-US" sz="3600" b="1" i="1" cap="none" spc="0" smtClean="0">
                        <a:ln/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600" b="1" i="1" cap="none" spc="0" smtClean="0">
                        <a:ln/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b="1" i="1" cap="none" spc="0" smtClean="0">
                            <a:ln/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cap="none" spc="0" smtClean="0">
                            <a:ln/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 cap="none" spc="0" smtClean="0">
                            <a:ln/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где </a:t>
                </a:r>
                <a:r>
                  <a:rPr lang="en-US" sz="36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</a:t>
                </a: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</a:t>
                </a: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3,…, называется </a:t>
                </a:r>
                <a:r>
                  <a:rPr lang="ru-RU" sz="3600" b="1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степенной функцией с натуральным показателем.</a:t>
                </a:r>
                <a:endParaRPr lang="ru-RU" sz="36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700808"/>
                <a:ext cx="8280920" cy="1754326"/>
              </a:xfrm>
              <a:prstGeom prst="rect">
                <a:avLst/>
              </a:prstGeom>
              <a:blipFill rotWithShape="0">
                <a:blip r:embed="rId2"/>
                <a:stretch>
                  <a:fillRect l="-2356" t="-6250" b="-142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645024"/>
            <a:ext cx="4032448" cy="301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5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7544" y="224142"/>
                <a:ext cx="1886799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24142"/>
                <a:ext cx="1886799" cy="629468"/>
              </a:xfrm>
              <a:prstGeom prst="rect">
                <a:avLst/>
              </a:prstGeom>
              <a:blipFill rotWithShape="0">
                <a:blip r:embed="rId2"/>
                <a:stretch>
                  <a:fillRect b="-48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749879" y="212757"/>
            <a:ext cx="63941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Степенная функция, </a:t>
            </a:r>
          </a:p>
          <a:p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показатель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четное число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8570" y="1706165"/>
                <a:ext cx="1644746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ru-RU" sz="4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70" y="1706165"/>
                <a:ext cx="1644746" cy="629468"/>
              </a:xfrm>
              <a:prstGeom prst="rect">
                <a:avLst/>
              </a:prstGeom>
              <a:blipFill rotWithShape="0">
                <a:blip r:embed="rId3"/>
                <a:stretch>
                  <a:fillRect b="-48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8570" y="3459144"/>
                <a:ext cx="1644746" cy="6278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ru-RU" sz="4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70" y="3459144"/>
                <a:ext cx="1644746" cy="627801"/>
              </a:xfrm>
              <a:prstGeom prst="rect">
                <a:avLst/>
              </a:prstGeom>
              <a:blipFill rotWithShape="0">
                <a:blip r:embed="rId4"/>
                <a:stretch>
                  <a:fillRect b="-58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8570" y="5085184"/>
                <a:ext cx="1644746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ru-RU" sz="4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70" y="5085184"/>
                <a:ext cx="1644746" cy="629468"/>
              </a:xfrm>
              <a:prstGeom prst="rect">
                <a:avLst/>
              </a:prstGeom>
              <a:blipFill rotWithShape="0">
                <a:blip r:embed="rId5"/>
                <a:stretch>
                  <a:fillRect b="-58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Таблица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4863358"/>
                  </p:ext>
                </p:extLst>
              </p:nvPr>
            </p:nvGraphicFramePr>
            <p:xfrm>
              <a:off x="2503403" y="1301889"/>
              <a:ext cx="6096000" cy="1552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16000"/>
                    <a:gridCol w="1016000"/>
                    <a:gridCol w="1016000"/>
                    <a:gridCol w="1016000"/>
                    <a:gridCol w="1016000"/>
                    <a:gridCol w="1016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4400" b="1" i="0" dirty="0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х</a:t>
                          </a:r>
                          <a:endParaRPr lang="ru-RU" sz="4400" b="1" i="0" dirty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i="0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2400" b="1" i="0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i="0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ru-RU" sz="2400" b="1" i="0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2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4400" b="1" i="0" dirty="0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у</a:t>
                          </a:r>
                          <a:endParaRPr lang="ru-RU" sz="4400" b="1" i="0" dirty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i="0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2400" b="1" i="0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i="0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num>
                                  <m:den>
                                    <m:r>
                                      <a:rPr lang="ru-RU" sz="2400" b="1" i="0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4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Таблица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4863358"/>
                  </p:ext>
                </p:extLst>
              </p:nvPr>
            </p:nvGraphicFramePr>
            <p:xfrm>
              <a:off x="2503403" y="1301889"/>
              <a:ext cx="6096000" cy="1552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16000"/>
                    <a:gridCol w="1016000"/>
                    <a:gridCol w="1016000"/>
                    <a:gridCol w="1016000"/>
                    <a:gridCol w="1016000"/>
                    <a:gridCol w="1016000"/>
                  </a:tblGrid>
                  <a:tr h="7762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4400" b="1" i="0" dirty="0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х</a:t>
                          </a:r>
                          <a:endParaRPr lang="ru-RU" sz="4400" b="1" i="0" dirty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201796" t="-15625" r="-302994" b="-1414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401198" t="-15625" r="-103593" b="-1414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2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7762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4400" b="1" i="0" dirty="0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у</a:t>
                          </a:r>
                          <a:endParaRPr lang="ru-RU" sz="4400" b="1" i="0" dirty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201796" t="-115625" r="-302994" b="-414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401198" t="-115625" r="-103593" b="-414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4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Таблица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8916297"/>
                  </p:ext>
                </p:extLst>
              </p:nvPr>
            </p:nvGraphicFramePr>
            <p:xfrm>
              <a:off x="2503403" y="3039766"/>
              <a:ext cx="6096000" cy="15547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16000"/>
                    <a:gridCol w="1016000"/>
                    <a:gridCol w="1016000"/>
                    <a:gridCol w="1016000"/>
                    <a:gridCol w="1016000"/>
                    <a:gridCol w="1016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4400" b="1" i="0" dirty="0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х</a:t>
                          </a:r>
                          <a:endParaRPr lang="ru-RU" sz="4400" b="1" i="0" dirty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i="0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2400" b="1" i="0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i="0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ru-RU" sz="2400" b="1" i="0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2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4400" b="1" i="0" dirty="0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у</a:t>
                          </a:r>
                          <a:endParaRPr lang="ru-RU" sz="4400" b="1" i="0" dirty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i="0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2400" b="1" i="0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𝟏𝟔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i="0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𝟖𝟏</m:t>
                                    </m:r>
                                  </m:num>
                                  <m:den>
                                    <m:r>
                                      <a:rPr lang="ru-RU" sz="2400" b="1" i="0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𝟏𝟔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16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Таблица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8916297"/>
                  </p:ext>
                </p:extLst>
              </p:nvPr>
            </p:nvGraphicFramePr>
            <p:xfrm>
              <a:off x="2503403" y="3039766"/>
              <a:ext cx="6096000" cy="15547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16000"/>
                    <a:gridCol w="1016000"/>
                    <a:gridCol w="1016000"/>
                    <a:gridCol w="1016000"/>
                    <a:gridCol w="1016000"/>
                    <a:gridCol w="1016000"/>
                  </a:tblGrid>
                  <a:tr h="7762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4400" b="1" i="0" dirty="0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х</a:t>
                          </a:r>
                          <a:endParaRPr lang="ru-RU" sz="4400" b="1" i="0" dirty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201796" t="-15625" r="-302994" b="-142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401198" t="-15625" r="-103593" b="-142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2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7785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4400" b="1" i="0" dirty="0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у</a:t>
                          </a:r>
                          <a:endParaRPr lang="ru-RU" sz="4400" b="1" i="0" dirty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201796" t="-115625" r="-302994" b="-42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401198" t="-115625" r="-103593" b="-42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16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Таблица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8535980"/>
                  </p:ext>
                </p:extLst>
              </p:nvPr>
            </p:nvGraphicFramePr>
            <p:xfrm>
              <a:off x="2503403" y="4794411"/>
              <a:ext cx="6096000" cy="15547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16000"/>
                    <a:gridCol w="1016000"/>
                    <a:gridCol w="1016000"/>
                    <a:gridCol w="1016000"/>
                    <a:gridCol w="1016000"/>
                    <a:gridCol w="1016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4400" b="1" i="0" dirty="0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х</a:t>
                          </a:r>
                          <a:endParaRPr lang="ru-RU" sz="4400" b="1" i="0" dirty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i="0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2400" b="1" i="0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i="0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ru-RU" sz="2400" b="1" i="0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2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4400" b="1" i="0" dirty="0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у</a:t>
                          </a:r>
                          <a:endParaRPr lang="ru-RU" sz="4400" b="1" i="0" dirty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i="0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2400" b="1" i="0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𝟔𝟒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i="0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𝟕𝟐𝟗</m:t>
                                    </m:r>
                                  </m:num>
                                  <m:den>
                                    <m:r>
                                      <a:rPr lang="ru-RU" sz="2400" b="1" i="0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𝟔𝟒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64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Таблица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8535980"/>
                  </p:ext>
                </p:extLst>
              </p:nvPr>
            </p:nvGraphicFramePr>
            <p:xfrm>
              <a:off x="2503403" y="4794411"/>
              <a:ext cx="6096000" cy="15547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16000"/>
                    <a:gridCol w="1016000"/>
                    <a:gridCol w="1016000"/>
                    <a:gridCol w="1016000"/>
                    <a:gridCol w="1016000"/>
                    <a:gridCol w="1016000"/>
                  </a:tblGrid>
                  <a:tr h="7762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4400" b="1" i="0" dirty="0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х</a:t>
                          </a:r>
                          <a:endParaRPr lang="ru-RU" sz="4400" b="1" i="0" dirty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8"/>
                          <a:stretch>
                            <a:fillRect l="-201796" t="-15625" r="-302994" b="-1414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8"/>
                          <a:stretch>
                            <a:fillRect l="-401198" t="-15625" r="-103593" b="-1414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2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7785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4400" b="1" i="0" dirty="0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у</a:t>
                          </a:r>
                          <a:endParaRPr lang="ru-RU" sz="4400" b="1" i="0" dirty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8"/>
                          <a:stretch>
                            <a:fillRect l="-201796" t="-115625" r="-302994" b="-414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8"/>
                          <a:stretch>
                            <a:fillRect l="-401198" t="-115625" r="-103593" b="-414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64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120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895725" y="-134938"/>
            <a:ext cx="542925" cy="100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6000" b="1">
                <a:cs typeface="Arial" panose="020B0604020202020204" pitchFamily="34" charset="0"/>
              </a:rPr>
              <a:t>y</a:t>
            </a:r>
            <a:endParaRPr lang="ru-RU" sz="6000" b="1">
              <a:cs typeface="Arial" panose="020B0604020202020204" pitchFamily="34" charset="0"/>
            </a:endParaRP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296863" y="3429000"/>
            <a:ext cx="84709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 flipH="1" flipV="1">
            <a:off x="4571999" y="368300"/>
            <a:ext cx="30163" cy="3822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8128000" y="3429000"/>
            <a:ext cx="8096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6000" b="1">
                <a:cs typeface="Arial" panose="020B0604020202020204" pitchFamily="34" charset="0"/>
              </a:rPr>
              <a:t>x</a:t>
            </a:r>
            <a:endParaRPr lang="ru-RU" sz="6000" b="1">
              <a:cs typeface="Arial" panose="020B0604020202020204" pitchFamily="34" charset="0"/>
            </a:endParaRP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5157788" y="3429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4945063" y="3279775"/>
            <a:ext cx="0" cy="1793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244475" y="3048000"/>
            <a:ext cx="8640763" cy="158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244475" y="2697163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258763" y="2332038"/>
            <a:ext cx="86407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228600" y="1981200"/>
            <a:ext cx="86407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244475" y="1616075"/>
            <a:ext cx="86709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228600" y="1249363"/>
            <a:ext cx="87026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228600" y="884238"/>
            <a:ext cx="86407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244475" y="533400"/>
            <a:ext cx="86709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244475" y="198438"/>
            <a:ext cx="8670925" cy="301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>
            <a:off x="198438" y="3779838"/>
            <a:ext cx="8686800" cy="1428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>
            <a:off x="228600" y="4130675"/>
            <a:ext cx="86407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 flipV="1">
            <a:off x="212725" y="4495800"/>
            <a:ext cx="8656638" cy="158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>
            <a:off x="0" y="4860925"/>
            <a:ext cx="8899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>
            <a:off x="250824" y="5229200"/>
            <a:ext cx="87026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>
            <a:off x="228600" y="5578475"/>
            <a:ext cx="8626475" cy="142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>
            <a:off x="212725" y="5927725"/>
            <a:ext cx="8672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>
            <a:off x="228600" y="6294438"/>
            <a:ext cx="8518525" cy="1428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70" name="Line 26"/>
          <p:cNvSpPr>
            <a:spLocks noChangeShapeType="1"/>
          </p:cNvSpPr>
          <p:nvPr/>
        </p:nvSpPr>
        <p:spPr bwMode="auto">
          <a:xfrm flipH="1">
            <a:off x="4906963" y="212725"/>
            <a:ext cx="15875" cy="64325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>
            <a:off x="5273675" y="198438"/>
            <a:ext cx="0" cy="64611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72" name="Line 28"/>
          <p:cNvSpPr>
            <a:spLocks noChangeShapeType="1"/>
          </p:cNvSpPr>
          <p:nvPr/>
        </p:nvSpPr>
        <p:spPr bwMode="auto">
          <a:xfrm>
            <a:off x="5622925" y="228600"/>
            <a:ext cx="14288" cy="64166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73" name="Line 29"/>
          <p:cNvSpPr>
            <a:spLocks noChangeShapeType="1"/>
          </p:cNvSpPr>
          <p:nvPr/>
        </p:nvSpPr>
        <p:spPr bwMode="auto">
          <a:xfrm>
            <a:off x="5989638" y="212725"/>
            <a:ext cx="0" cy="6400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74" name="Line 30"/>
          <p:cNvSpPr>
            <a:spLocks noChangeShapeType="1"/>
          </p:cNvSpPr>
          <p:nvPr/>
        </p:nvSpPr>
        <p:spPr bwMode="auto">
          <a:xfrm>
            <a:off x="6340475" y="228600"/>
            <a:ext cx="15875" cy="64166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75" name="Line 31"/>
          <p:cNvSpPr>
            <a:spLocks noChangeShapeType="1"/>
          </p:cNvSpPr>
          <p:nvPr/>
        </p:nvSpPr>
        <p:spPr bwMode="auto">
          <a:xfrm>
            <a:off x="6705600" y="198438"/>
            <a:ext cx="30163" cy="64309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76" name="Line 32"/>
          <p:cNvSpPr>
            <a:spLocks noChangeShapeType="1"/>
          </p:cNvSpPr>
          <p:nvPr/>
        </p:nvSpPr>
        <p:spPr bwMode="auto">
          <a:xfrm>
            <a:off x="7056438" y="212725"/>
            <a:ext cx="30162" cy="64166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77" name="Line 33"/>
          <p:cNvSpPr>
            <a:spLocks noChangeShapeType="1"/>
          </p:cNvSpPr>
          <p:nvPr/>
        </p:nvSpPr>
        <p:spPr bwMode="auto">
          <a:xfrm>
            <a:off x="7437438" y="212725"/>
            <a:ext cx="0" cy="64468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78" name="Line 34"/>
          <p:cNvSpPr>
            <a:spLocks noChangeShapeType="1"/>
          </p:cNvSpPr>
          <p:nvPr/>
        </p:nvSpPr>
        <p:spPr bwMode="auto">
          <a:xfrm>
            <a:off x="7788275" y="212725"/>
            <a:ext cx="0" cy="6400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79" name="Line 35"/>
          <p:cNvSpPr>
            <a:spLocks noChangeShapeType="1"/>
          </p:cNvSpPr>
          <p:nvPr/>
        </p:nvSpPr>
        <p:spPr bwMode="auto">
          <a:xfrm>
            <a:off x="8137525" y="212725"/>
            <a:ext cx="15875" cy="64325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80" name="Line 36"/>
          <p:cNvSpPr>
            <a:spLocks noChangeShapeType="1"/>
          </p:cNvSpPr>
          <p:nvPr/>
        </p:nvSpPr>
        <p:spPr bwMode="auto">
          <a:xfrm>
            <a:off x="8474075" y="212725"/>
            <a:ext cx="14288" cy="64468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81" name="Line 37"/>
          <p:cNvSpPr>
            <a:spLocks noChangeShapeType="1"/>
          </p:cNvSpPr>
          <p:nvPr/>
        </p:nvSpPr>
        <p:spPr bwMode="auto">
          <a:xfrm>
            <a:off x="8793163" y="212725"/>
            <a:ext cx="30162" cy="64325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82" name="Line 38"/>
          <p:cNvSpPr>
            <a:spLocks noChangeShapeType="1"/>
          </p:cNvSpPr>
          <p:nvPr/>
        </p:nvSpPr>
        <p:spPr bwMode="auto">
          <a:xfrm>
            <a:off x="4206875" y="198438"/>
            <a:ext cx="0" cy="64611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83" name="Line 39"/>
          <p:cNvSpPr>
            <a:spLocks noChangeShapeType="1"/>
          </p:cNvSpPr>
          <p:nvPr/>
        </p:nvSpPr>
        <p:spPr bwMode="auto">
          <a:xfrm>
            <a:off x="3840163" y="0"/>
            <a:ext cx="0" cy="66452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84" name="Line 40"/>
          <p:cNvSpPr>
            <a:spLocks noChangeShapeType="1"/>
          </p:cNvSpPr>
          <p:nvPr/>
        </p:nvSpPr>
        <p:spPr bwMode="auto">
          <a:xfrm>
            <a:off x="3444875" y="182563"/>
            <a:ext cx="30163" cy="6477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85" name="Line 41"/>
          <p:cNvSpPr>
            <a:spLocks noChangeShapeType="1"/>
          </p:cNvSpPr>
          <p:nvPr/>
        </p:nvSpPr>
        <p:spPr bwMode="auto">
          <a:xfrm>
            <a:off x="3108325" y="182563"/>
            <a:ext cx="15875" cy="64468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86" name="Line 42"/>
          <p:cNvSpPr>
            <a:spLocks noChangeShapeType="1"/>
          </p:cNvSpPr>
          <p:nvPr/>
        </p:nvSpPr>
        <p:spPr bwMode="auto">
          <a:xfrm>
            <a:off x="2759075" y="182563"/>
            <a:ext cx="0" cy="64468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87" name="Line 43"/>
          <p:cNvSpPr>
            <a:spLocks noChangeShapeType="1"/>
          </p:cNvSpPr>
          <p:nvPr/>
        </p:nvSpPr>
        <p:spPr bwMode="auto">
          <a:xfrm>
            <a:off x="2392363" y="0"/>
            <a:ext cx="0" cy="66754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88" name="Line 44"/>
          <p:cNvSpPr>
            <a:spLocks noChangeShapeType="1"/>
          </p:cNvSpPr>
          <p:nvPr/>
        </p:nvSpPr>
        <p:spPr bwMode="auto">
          <a:xfrm>
            <a:off x="2025650" y="198438"/>
            <a:ext cx="1588" cy="64611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89" name="Line 45"/>
          <p:cNvSpPr>
            <a:spLocks noChangeShapeType="1"/>
          </p:cNvSpPr>
          <p:nvPr/>
        </p:nvSpPr>
        <p:spPr bwMode="auto">
          <a:xfrm flipH="1">
            <a:off x="1646238" y="182563"/>
            <a:ext cx="14287" cy="64309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90" name="Line 46"/>
          <p:cNvSpPr>
            <a:spLocks noChangeShapeType="1"/>
          </p:cNvSpPr>
          <p:nvPr/>
        </p:nvSpPr>
        <p:spPr bwMode="auto">
          <a:xfrm>
            <a:off x="1295400" y="182563"/>
            <a:ext cx="0" cy="646271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91" name="Line 47"/>
          <p:cNvSpPr>
            <a:spLocks noChangeShapeType="1"/>
          </p:cNvSpPr>
          <p:nvPr/>
        </p:nvSpPr>
        <p:spPr bwMode="auto">
          <a:xfrm>
            <a:off x="944563" y="0"/>
            <a:ext cx="15875" cy="66452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92" name="Line 48"/>
          <p:cNvSpPr>
            <a:spLocks noChangeShapeType="1"/>
          </p:cNvSpPr>
          <p:nvPr/>
        </p:nvSpPr>
        <p:spPr bwMode="auto">
          <a:xfrm>
            <a:off x="579438" y="182563"/>
            <a:ext cx="14287" cy="6477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93" name="Line 49"/>
          <p:cNvSpPr>
            <a:spLocks noChangeShapeType="1"/>
          </p:cNvSpPr>
          <p:nvPr/>
        </p:nvSpPr>
        <p:spPr bwMode="auto">
          <a:xfrm>
            <a:off x="242888" y="0"/>
            <a:ext cx="1587" cy="66595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94" name="Text Box 50"/>
          <p:cNvSpPr txBox="1">
            <a:spLocks noChangeArrowheads="1"/>
          </p:cNvSpPr>
          <p:nvPr/>
        </p:nvSpPr>
        <p:spPr bwMode="auto">
          <a:xfrm>
            <a:off x="2830513" y="3259138"/>
            <a:ext cx="3581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5400">
                <a:cs typeface="Arial" panose="020B0604020202020204" pitchFamily="34" charset="0"/>
              </a:rPr>
              <a:t>   -</a:t>
            </a:r>
            <a:r>
              <a:rPr lang="ru-RU" sz="4800" b="1">
                <a:cs typeface="Arial" panose="020B0604020202020204" pitchFamily="34" charset="0"/>
              </a:rPr>
              <a:t>1  0    1  2</a:t>
            </a:r>
          </a:p>
        </p:txBody>
      </p:sp>
      <p:sp>
        <p:nvSpPr>
          <p:cNvPr id="12339" name="Freeform 51"/>
          <p:cNvSpPr>
            <a:spLocks/>
          </p:cNvSpPr>
          <p:nvPr/>
        </p:nvSpPr>
        <p:spPr bwMode="auto">
          <a:xfrm>
            <a:off x="2998788" y="15875"/>
            <a:ext cx="3127375" cy="3421063"/>
          </a:xfrm>
          <a:custGeom>
            <a:avLst/>
            <a:gdLst>
              <a:gd name="T0" fmla="*/ 3175 w 1970"/>
              <a:gd name="T1" fmla="*/ 182563 h 2155"/>
              <a:gd name="T2" fmla="*/ 141288 w 1970"/>
              <a:gd name="T3" fmla="*/ 533400 h 2155"/>
              <a:gd name="T4" fmla="*/ 455613 w 1970"/>
              <a:gd name="T5" fmla="*/ 1609725 h 2155"/>
              <a:gd name="T6" fmla="*/ 887413 w 1970"/>
              <a:gd name="T7" fmla="*/ 2714625 h 2155"/>
              <a:gd name="T8" fmla="*/ 1557338 w 1970"/>
              <a:gd name="T9" fmla="*/ 3413125 h 2155"/>
              <a:gd name="T10" fmla="*/ 2295525 w 1970"/>
              <a:gd name="T11" fmla="*/ 2667000 h 2155"/>
              <a:gd name="T12" fmla="*/ 3127375 w 1970"/>
              <a:gd name="T13" fmla="*/ 0 h 2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70"/>
              <a:gd name="T22" fmla="*/ 0 h 2155"/>
              <a:gd name="T23" fmla="*/ 1970 w 1970"/>
              <a:gd name="T24" fmla="*/ 2155 h 2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70" h="2155">
                <a:moveTo>
                  <a:pt x="2" y="115"/>
                </a:moveTo>
                <a:cubicBezTo>
                  <a:pt x="0" y="96"/>
                  <a:pt x="42" y="186"/>
                  <a:pt x="89" y="336"/>
                </a:cubicBezTo>
                <a:cubicBezTo>
                  <a:pt x="136" y="486"/>
                  <a:pt x="209" y="785"/>
                  <a:pt x="287" y="1014"/>
                </a:cubicBezTo>
                <a:cubicBezTo>
                  <a:pt x="365" y="1243"/>
                  <a:pt x="443" y="1521"/>
                  <a:pt x="559" y="1710"/>
                </a:cubicBezTo>
                <a:cubicBezTo>
                  <a:pt x="675" y="1899"/>
                  <a:pt x="833" y="2155"/>
                  <a:pt x="981" y="2150"/>
                </a:cubicBezTo>
                <a:cubicBezTo>
                  <a:pt x="1129" y="2145"/>
                  <a:pt x="1281" y="2038"/>
                  <a:pt x="1446" y="1680"/>
                </a:cubicBezTo>
                <a:cubicBezTo>
                  <a:pt x="1611" y="1322"/>
                  <a:pt x="1861" y="350"/>
                  <a:pt x="1970" y="0"/>
                </a:cubicBezTo>
              </a:path>
            </a:pathLst>
          </a:custGeom>
          <a:noFill/>
          <a:ln w="381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40" name="Freeform 52"/>
          <p:cNvSpPr>
            <a:spLocks/>
          </p:cNvSpPr>
          <p:nvPr/>
        </p:nvSpPr>
        <p:spPr bwMode="auto">
          <a:xfrm>
            <a:off x="3308350" y="-385407"/>
            <a:ext cx="2457450" cy="3854094"/>
          </a:xfrm>
          <a:custGeom>
            <a:avLst/>
            <a:gdLst>
              <a:gd name="T0" fmla="*/ 0 w 1548"/>
              <a:gd name="T1" fmla="*/ 0 h 2329"/>
              <a:gd name="T2" fmla="*/ 73025 w 1548"/>
              <a:gd name="T3" fmla="*/ 323850 h 2329"/>
              <a:gd name="T4" fmla="*/ 95250 w 1548"/>
              <a:gd name="T5" fmla="*/ 631825 h 2329"/>
              <a:gd name="T6" fmla="*/ 298450 w 1548"/>
              <a:gd name="T7" fmla="*/ 1901825 h 2329"/>
              <a:gd name="T8" fmla="*/ 552450 w 1548"/>
              <a:gd name="T9" fmla="*/ 2917825 h 2329"/>
              <a:gd name="T10" fmla="*/ 781050 w 1548"/>
              <a:gd name="T11" fmla="*/ 3502025 h 2329"/>
              <a:gd name="T12" fmla="*/ 1243013 w 1548"/>
              <a:gd name="T13" fmla="*/ 3689350 h 2329"/>
              <a:gd name="T14" fmla="*/ 1695450 w 1548"/>
              <a:gd name="T15" fmla="*/ 3552825 h 2329"/>
              <a:gd name="T16" fmla="*/ 1981200 w 1548"/>
              <a:gd name="T17" fmla="*/ 2943225 h 2329"/>
              <a:gd name="T18" fmla="*/ 2203450 w 1548"/>
              <a:gd name="T19" fmla="*/ 1901825 h 2329"/>
              <a:gd name="T20" fmla="*/ 2457450 w 1548"/>
              <a:gd name="T21" fmla="*/ 22225 h 232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48"/>
              <a:gd name="T34" fmla="*/ 0 h 2329"/>
              <a:gd name="T35" fmla="*/ 1548 w 1548"/>
              <a:gd name="T36" fmla="*/ 2329 h 232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48" h="2329">
                <a:moveTo>
                  <a:pt x="0" y="0"/>
                </a:moveTo>
                <a:cubicBezTo>
                  <a:pt x="8" y="33"/>
                  <a:pt x="36" y="138"/>
                  <a:pt x="46" y="204"/>
                </a:cubicBezTo>
                <a:cubicBezTo>
                  <a:pt x="56" y="270"/>
                  <a:pt x="36" y="232"/>
                  <a:pt x="60" y="398"/>
                </a:cubicBezTo>
                <a:cubicBezTo>
                  <a:pt x="84" y="564"/>
                  <a:pt x="140" y="958"/>
                  <a:pt x="188" y="1198"/>
                </a:cubicBezTo>
                <a:cubicBezTo>
                  <a:pt x="236" y="1438"/>
                  <a:pt x="297" y="1670"/>
                  <a:pt x="348" y="1838"/>
                </a:cubicBezTo>
                <a:cubicBezTo>
                  <a:pt x="399" y="2006"/>
                  <a:pt x="420" y="2125"/>
                  <a:pt x="492" y="2206"/>
                </a:cubicBezTo>
                <a:cubicBezTo>
                  <a:pt x="564" y="2287"/>
                  <a:pt x="687" y="2319"/>
                  <a:pt x="783" y="2324"/>
                </a:cubicBezTo>
                <a:cubicBezTo>
                  <a:pt x="879" y="2329"/>
                  <a:pt x="990" y="2316"/>
                  <a:pt x="1068" y="2238"/>
                </a:cubicBezTo>
                <a:cubicBezTo>
                  <a:pt x="1146" y="2160"/>
                  <a:pt x="1195" y="2027"/>
                  <a:pt x="1248" y="1854"/>
                </a:cubicBezTo>
                <a:cubicBezTo>
                  <a:pt x="1301" y="1681"/>
                  <a:pt x="1338" y="1505"/>
                  <a:pt x="1388" y="1198"/>
                </a:cubicBezTo>
                <a:cubicBezTo>
                  <a:pt x="1438" y="891"/>
                  <a:pt x="1515" y="261"/>
                  <a:pt x="1548" y="14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97" name="Text Box 53"/>
          <p:cNvSpPr txBox="1">
            <a:spLocks noChangeArrowheads="1"/>
          </p:cNvSpPr>
          <p:nvPr/>
        </p:nvSpPr>
        <p:spPr bwMode="auto">
          <a:xfrm>
            <a:off x="6019800" y="228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= х</a:t>
            </a:r>
            <a:r>
              <a:rPr lang="ru-RU" b="1" baseline="3000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342" name="Freeform 54"/>
          <p:cNvSpPr>
            <a:spLocks/>
          </p:cNvSpPr>
          <p:nvPr/>
        </p:nvSpPr>
        <p:spPr bwMode="auto">
          <a:xfrm>
            <a:off x="3556000" y="-76200"/>
            <a:ext cx="1930400" cy="3530600"/>
          </a:xfrm>
          <a:custGeom>
            <a:avLst/>
            <a:gdLst>
              <a:gd name="T0" fmla="*/ 0 w 1216"/>
              <a:gd name="T1" fmla="*/ 0 h 2224"/>
              <a:gd name="T2" fmla="*/ 177800 w 1216"/>
              <a:gd name="T3" fmla="*/ 1473200 h 2224"/>
              <a:gd name="T4" fmla="*/ 330200 w 1216"/>
              <a:gd name="T5" fmla="*/ 2743200 h 2224"/>
              <a:gd name="T6" fmla="*/ 508000 w 1216"/>
              <a:gd name="T7" fmla="*/ 3403600 h 2224"/>
              <a:gd name="T8" fmla="*/ 1016000 w 1216"/>
              <a:gd name="T9" fmla="*/ 3505200 h 2224"/>
              <a:gd name="T10" fmla="*/ 1524000 w 1216"/>
              <a:gd name="T11" fmla="*/ 3403600 h 2224"/>
              <a:gd name="T12" fmla="*/ 1701800 w 1216"/>
              <a:gd name="T13" fmla="*/ 2743200 h 2224"/>
              <a:gd name="T14" fmla="*/ 1828800 w 1216"/>
              <a:gd name="T15" fmla="*/ 1447800 h 2224"/>
              <a:gd name="T16" fmla="*/ 1930400 w 1216"/>
              <a:gd name="T17" fmla="*/ 0 h 2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16"/>
              <a:gd name="T28" fmla="*/ 0 h 2224"/>
              <a:gd name="T29" fmla="*/ 1216 w 1216"/>
              <a:gd name="T30" fmla="*/ 2224 h 2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16" h="2224">
                <a:moveTo>
                  <a:pt x="0" y="0"/>
                </a:moveTo>
                <a:cubicBezTo>
                  <a:pt x="19" y="155"/>
                  <a:pt x="77" y="640"/>
                  <a:pt x="112" y="928"/>
                </a:cubicBezTo>
                <a:cubicBezTo>
                  <a:pt x="147" y="1216"/>
                  <a:pt x="173" y="1525"/>
                  <a:pt x="208" y="1728"/>
                </a:cubicBezTo>
                <a:cubicBezTo>
                  <a:pt x="243" y="1931"/>
                  <a:pt x="248" y="2064"/>
                  <a:pt x="320" y="2144"/>
                </a:cubicBezTo>
                <a:cubicBezTo>
                  <a:pt x="392" y="2224"/>
                  <a:pt x="533" y="2208"/>
                  <a:pt x="640" y="2208"/>
                </a:cubicBezTo>
                <a:cubicBezTo>
                  <a:pt x="747" y="2208"/>
                  <a:pt x="888" y="2224"/>
                  <a:pt x="960" y="2144"/>
                </a:cubicBezTo>
                <a:cubicBezTo>
                  <a:pt x="1032" y="2064"/>
                  <a:pt x="1040" y="1933"/>
                  <a:pt x="1072" y="1728"/>
                </a:cubicBezTo>
                <a:cubicBezTo>
                  <a:pt x="1104" y="1523"/>
                  <a:pt x="1128" y="1200"/>
                  <a:pt x="1152" y="912"/>
                </a:cubicBezTo>
                <a:cubicBezTo>
                  <a:pt x="1176" y="624"/>
                  <a:pt x="1203" y="190"/>
                  <a:pt x="1216" y="0"/>
                </a:cubicBezTo>
              </a:path>
            </a:pathLst>
          </a:custGeom>
          <a:noFill/>
          <a:ln w="38100" cmpd="sng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43" name="Oval 55"/>
          <p:cNvSpPr>
            <a:spLocks noChangeArrowheads="1"/>
          </p:cNvSpPr>
          <p:nvPr/>
        </p:nvSpPr>
        <p:spPr bwMode="auto">
          <a:xfrm>
            <a:off x="3781425" y="2609850"/>
            <a:ext cx="163513" cy="163513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2344" name="Oval 56"/>
          <p:cNvSpPr>
            <a:spLocks noChangeArrowheads="1"/>
          </p:cNvSpPr>
          <p:nvPr/>
        </p:nvSpPr>
        <p:spPr bwMode="auto">
          <a:xfrm>
            <a:off x="5189538" y="2620963"/>
            <a:ext cx="163512" cy="163512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2345" name="Oval 57"/>
          <p:cNvSpPr>
            <a:spLocks noChangeArrowheads="1"/>
          </p:cNvSpPr>
          <p:nvPr/>
        </p:nvSpPr>
        <p:spPr bwMode="auto">
          <a:xfrm>
            <a:off x="4489450" y="3340100"/>
            <a:ext cx="163513" cy="163513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2346" name="Text Box 58"/>
          <p:cNvSpPr txBox="1">
            <a:spLocks noChangeArrowheads="1"/>
          </p:cNvSpPr>
          <p:nvPr/>
        </p:nvSpPr>
        <p:spPr bwMode="auto">
          <a:xfrm>
            <a:off x="5334000" y="12192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= х</a:t>
            </a:r>
            <a:r>
              <a:rPr lang="ru-RU" b="1" baseline="300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b="1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47" name="Text Box 59"/>
          <p:cNvSpPr txBox="1">
            <a:spLocks noChangeArrowheads="1"/>
          </p:cNvSpPr>
          <p:nvPr/>
        </p:nvSpPr>
        <p:spPr bwMode="auto">
          <a:xfrm>
            <a:off x="5562600" y="6858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= х</a:t>
            </a:r>
            <a:r>
              <a:rPr lang="ru-RU" b="1" baseline="30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6379" y="4322253"/>
                <a:ext cx="8523609" cy="1766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6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Графики функций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ru-RU" sz="36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похожи на параболу. Чем  больше </a:t>
                </a:r>
                <a:r>
                  <a:rPr lang="en-US" sz="36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</a:t>
                </a:r>
                <a:r>
                  <a:rPr lang="ru-RU" sz="36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тем «круче» ветви направлены вверх</a:t>
                </a:r>
                <a:endParaRPr lang="ru-RU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79" y="4322253"/>
                <a:ext cx="8523609" cy="1766894"/>
              </a:xfrm>
              <a:prstGeom prst="rect">
                <a:avLst/>
              </a:prstGeom>
              <a:blipFill rotWithShape="0">
                <a:blip r:embed="rId2"/>
                <a:stretch>
                  <a:fillRect t="-5172" r="-787" b="-141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1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1000"/>
                                        <p:tgtEl>
                                          <p:spTgt spid="1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39" grpId="0" animBg="1"/>
      <p:bldP spid="12340" grpId="0" animBg="1"/>
      <p:bldP spid="12342" grpId="0" animBg="1"/>
      <p:bldP spid="12343" grpId="0" animBg="1"/>
      <p:bldP spid="12344" grpId="0" animBg="1"/>
      <p:bldP spid="12345" grpId="0" animBg="1"/>
      <p:bldP spid="12346" grpId="0"/>
      <p:bldP spid="1234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7544" y="224142"/>
                <a:ext cx="2383729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ru-RU" sz="4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4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24142"/>
                <a:ext cx="2383729" cy="629468"/>
              </a:xfrm>
              <a:prstGeom prst="rect">
                <a:avLst/>
              </a:prstGeom>
              <a:blipFill rotWithShape="0">
                <a:blip r:embed="rId2"/>
                <a:stretch>
                  <a:fillRect b="-48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059832" y="116632"/>
            <a:ext cx="63941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Степенная функция, </a:t>
            </a:r>
          </a:p>
          <a:p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показатель 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нечетное число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8570" y="1706165"/>
                <a:ext cx="1644746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ru-RU" sz="4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70" y="1706165"/>
                <a:ext cx="1644746" cy="629468"/>
              </a:xfrm>
              <a:prstGeom prst="rect">
                <a:avLst/>
              </a:prstGeom>
              <a:blipFill rotWithShape="0">
                <a:blip r:embed="rId3"/>
                <a:stretch>
                  <a:fillRect b="-48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8570" y="3459144"/>
                <a:ext cx="1644746" cy="638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ru-RU" sz="4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70" y="3459144"/>
                <a:ext cx="1644746" cy="638636"/>
              </a:xfrm>
              <a:prstGeom prst="rect">
                <a:avLst/>
              </a:prstGeom>
              <a:blipFill rotWithShape="0">
                <a:blip r:embed="rId4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Таблица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7237379"/>
                  </p:ext>
                </p:extLst>
              </p:nvPr>
            </p:nvGraphicFramePr>
            <p:xfrm>
              <a:off x="2503403" y="1301889"/>
              <a:ext cx="6096000" cy="155498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16000"/>
                    <a:gridCol w="1016000"/>
                    <a:gridCol w="1016000"/>
                    <a:gridCol w="1016000"/>
                    <a:gridCol w="1016000"/>
                    <a:gridCol w="1016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4400" b="1" i="0" dirty="0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х</a:t>
                          </a:r>
                          <a:endParaRPr lang="ru-RU" sz="4400" b="1" i="0" dirty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i="0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2400" b="1" i="0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i="0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ru-RU" sz="2400" b="1" i="0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2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4400" b="1" i="0" dirty="0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у</a:t>
                          </a:r>
                          <a:endParaRPr lang="ru-RU" sz="4400" b="1" i="0" dirty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i="0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2400" b="1" i="0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i="0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𝟐𝟕</m:t>
                                    </m:r>
                                  </m:num>
                                  <m:den>
                                    <m:r>
                                      <a:rPr lang="ru-RU" sz="2400" b="1" i="0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8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Таблица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7237379"/>
                  </p:ext>
                </p:extLst>
              </p:nvPr>
            </p:nvGraphicFramePr>
            <p:xfrm>
              <a:off x="2503403" y="1301889"/>
              <a:ext cx="6096000" cy="155498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16000"/>
                    <a:gridCol w="1016000"/>
                    <a:gridCol w="1016000"/>
                    <a:gridCol w="1016000"/>
                    <a:gridCol w="1016000"/>
                    <a:gridCol w="1016000"/>
                  </a:tblGrid>
                  <a:tr h="7762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4400" b="1" i="0" dirty="0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х</a:t>
                          </a:r>
                          <a:endParaRPr lang="ru-RU" sz="4400" b="1" i="0" dirty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201796" t="-15625" r="-302994" b="-1414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401198" t="-15625" r="-103593" b="-1414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2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7787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4400" b="1" i="0" dirty="0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у</a:t>
                          </a:r>
                          <a:endParaRPr lang="ru-RU" sz="4400" b="1" i="0" dirty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201796" t="-115625" r="-302994" b="-414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401198" t="-115625" r="-103593" b="-414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8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Таблица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6502845"/>
                  </p:ext>
                </p:extLst>
              </p:nvPr>
            </p:nvGraphicFramePr>
            <p:xfrm>
              <a:off x="2503403" y="3039766"/>
              <a:ext cx="6096000" cy="15547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16000"/>
                    <a:gridCol w="1016000"/>
                    <a:gridCol w="1016000"/>
                    <a:gridCol w="1016000"/>
                    <a:gridCol w="1016000"/>
                    <a:gridCol w="1016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4400" b="1" i="0" dirty="0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х</a:t>
                          </a:r>
                          <a:endParaRPr lang="ru-RU" sz="4400" b="1" i="0" dirty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i="0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2400" b="1" i="0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i="0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ru-RU" sz="2400" b="1" i="0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2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4400" b="1" i="0" dirty="0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у</a:t>
                          </a:r>
                          <a:endParaRPr lang="ru-RU" sz="4400" b="1" i="0" dirty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i="0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2400" b="1" i="0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𝟑𝟐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i="0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𝟐𝟒𝟑</m:t>
                                    </m:r>
                                  </m:num>
                                  <m:den>
                                    <m:r>
                                      <a:rPr lang="ru-RU" sz="2400" b="1" i="0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𝟑𝟐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32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Таблица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6502845"/>
                  </p:ext>
                </p:extLst>
              </p:nvPr>
            </p:nvGraphicFramePr>
            <p:xfrm>
              <a:off x="2503403" y="3039766"/>
              <a:ext cx="6096000" cy="15547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16000"/>
                    <a:gridCol w="1016000"/>
                    <a:gridCol w="1016000"/>
                    <a:gridCol w="1016000"/>
                    <a:gridCol w="1016000"/>
                    <a:gridCol w="1016000"/>
                  </a:tblGrid>
                  <a:tr h="7762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4400" b="1" i="0" dirty="0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х</a:t>
                          </a:r>
                          <a:endParaRPr lang="ru-RU" sz="4400" b="1" i="0" dirty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201796" t="-15625" r="-302994" b="-142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401198" t="-15625" r="-103593" b="-142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2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7785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4400" b="1" i="0" dirty="0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у</a:t>
                          </a:r>
                          <a:endParaRPr lang="ru-RU" sz="4400" b="1" i="0" dirty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201796" t="-115625" r="-302994" b="-42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401198" t="-115625" r="-103593" b="-42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32</a:t>
                          </a:r>
                          <a:endParaRPr lang="ru-RU" sz="32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76" y="4941168"/>
            <a:ext cx="2130556" cy="16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6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1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Freeform 6"/>
          <p:cNvSpPr>
            <a:spLocks/>
          </p:cNvSpPr>
          <p:nvPr/>
        </p:nvSpPr>
        <p:spPr bwMode="auto">
          <a:xfrm>
            <a:off x="1905546" y="1393056"/>
            <a:ext cx="3175" cy="5035550"/>
          </a:xfrm>
          <a:custGeom>
            <a:avLst/>
            <a:gdLst>
              <a:gd name="T0" fmla="*/ 0 w 2"/>
              <a:gd name="T1" fmla="*/ 0 h 3172"/>
              <a:gd name="T2" fmla="*/ 3175 w 2"/>
              <a:gd name="T3" fmla="*/ 5035550 h 3172"/>
              <a:gd name="T4" fmla="*/ 0 60000 65536"/>
              <a:gd name="T5" fmla="*/ 0 60000 65536"/>
              <a:gd name="T6" fmla="*/ 0 w 2"/>
              <a:gd name="T7" fmla="*/ 0 h 3172"/>
              <a:gd name="T8" fmla="*/ 2 w 2"/>
              <a:gd name="T9" fmla="*/ 3172 h 317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" h="3172">
                <a:moveTo>
                  <a:pt x="0" y="0"/>
                </a:moveTo>
                <a:lnTo>
                  <a:pt x="2" y="3172"/>
                </a:lnTo>
              </a:path>
            </a:pathLst>
          </a:custGeom>
          <a:noFill/>
          <a:ln w="127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3" name="Freeform 7"/>
          <p:cNvSpPr>
            <a:spLocks/>
          </p:cNvSpPr>
          <p:nvPr/>
        </p:nvSpPr>
        <p:spPr bwMode="auto">
          <a:xfrm>
            <a:off x="1981746" y="3352031"/>
            <a:ext cx="4857750" cy="3175"/>
          </a:xfrm>
          <a:custGeom>
            <a:avLst/>
            <a:gdLst>
              <a:gd name="T0" fmla="*/ 0 w 3060"/>
              <a:gd name="T1" fmla="*/ 0 h 2"/>
              <a:gd name="T2" fmla="*/ 4857750 w 3060"/>
              <a:gd name="T3" fmla="*/ 3175 h 2"/>
              <a:gd name="T4" fmla="*/ 0 60000 65536"/>
              <a:gd name="T5" fmla="*/ 0 60000 65536"/>
              <a:gd name="T6" fmla="*/ 0 w 3060"/>
              <a:gd name="T7" fmla="*/ 0 h 2"/>
              <a:gd name="T8" fmla="*/ 3060 w 3060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60" h="2">
                <a:moveTo>
                  <a:pt x="0" y="0"/>
                </a:moveTo>
                <a:lnTo>
                  <a:pt x="3060" y="2"/>
                </a:lnTo>
              </a:path>
            </a:pathLst>
          </a:custGeom>
          <a:noFill/>
          <a:ln w="127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4" name="Freeform 8"/>
          <p:cNvSpPr>
            <a:spLocks/>
          </p:cNvSpPr>
          <p:nvPr/>
        </p:nvSpPr>
        <p:spPr bwMode="auto">
          <a:xfrm>
            <a:off x="1924596" y="6331769"/>
            <a:ext cx="4902200" cy="1587"/>
          </a:xfrm>
          <a:custGeom>
            <a:avLst/>
            <a:gdLst>
              <a:gd name="T0" fmla="*/ 0 w 3088"/>
              <a:gd name="T1" fmla="*/ 0 h 1"/>
              <a:gd name="T2" fmla="*/ 4902200 w 3088"/>
              <a:gd name="T3" fmla="*/ 0 h 1"/>
              <a:gd name="T4" fmla="*/ 0 60000 65536"/>
              <a:gd name="T5" fmla="*/ 0 60000 65536"/>
              <a:gd name="T6" fmla="*/ 0 w 3088"/>
              <a:gd name="T7" fmla="*/ 0 h 1"/>
              <a:gd name="T8" fmla="*/ 3088 w 3088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88" h="1">
                <a:moveTo>
                  <a:pt x="0" y="0"/>
                </a:moveTo>
                <a:lnTo>
                  <a:pt x="3088" y="0"/>
                </a:lnTo>
              </a:path>
            </a:pathLst>
          </a:custGeom>
          <a:noFill/>
          <a:ln w="127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5" name="Freeform 9"/>
          <p:cNvSpPr>
            <a:spLocks/>
          </p:cNvSpPr>
          <p:nvPr/>
        </p:nvSpPr>
        <p:spPr bwMode="auto">
          <a:xfrm>
            <a:off x="1908721" y="6025381"/>
            <a:ext cx="4911725" cy="3175"/>
          </a:xfrm>
          <a:custGeom>
            <a:avLst/>
            <a:gdLst>
              <a:gd name="T0" fmla="*/ 0 w 3094"/>
              <a:gd name="T1" fmla="*/ 3175 h 2"/>
              <a:gd name="T2" fmla="*/ 4911725 w 3094"/>
              <a:gd name="T3" fmla="*/ 0 h 2"/>
              <a:gd name="T4" fmla="*/ 0 60000 65536"/>
              <a:gd name="T5" fmla="*/ 0 60000 65536"/>
              <a:gd name="T6" fmla="*/ 0 w 3094"/>
              <a:gd name="T7" fmla="*/ 0 h 2"/>
              <a:gd name="T8" fmla="*/ 3094 w 3094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94" h="2">
                <a:moveTo>
                  <a:pt x="0" y="2"/>
                </a:moveTo>
                <a:lnTo>
                  <a:pt x="3094" y="0"/>
                </a:lnTo>
              </a:path>
            </a:pathLst>
          </a:custGeom>
          <a:noFill/>
          <a:ln w="127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6" name="Line 10"/>
          <p:cNvSpPr>
            <a:spLocks noChangeShapeType="1"/>
          </p:cNvSpPr>
          <p:nvPr/>
        </p:nvSpPr>
        <p:spPr bwMode="auto">
          <a:xfrm>
            <a:off x="1908721" y="5723756"/>
            <a:ext cx="496887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7" name="Freeform 11"/>
          <p:cNvSpPr>
            <a:spLocks/>
          </p:cNvSpPr>
          <p:nvPr/>
        </p:nvSpPr>
        <p:spPr bwMode="auto">
          <a:xfrm>
            <a:off x="1911896" y="5417369"/>
            <a:ext cx="4914900" cy="1587"/>
          </a:xfrm>
          <a:custGeom>
            <a:avLst/>
            <a:gdLst>
              <a:gd name="T0" fmla="*/ 0 w 3096"/>
              <a:gd name="T1" fmla="*/ 0 h 1"/>
              <a:gd name="T2" fmla="*/ 4914900 w 3096"/>
              <a:gd name="T3" fmla="*/ 0 h 1"/>
              <a:gd name="T4" fmla="*/ 0 60000 65536"/>
              <a:gd name="T5" fmla="*/ 0 60000 65536"/>
              <a:gd name="T6" fmla="*/ 0 w 3096"/>
              <a:gd name="T7" fmla="*/ 0 h 1"/>
              <a:gd name="T8" fmla="*/ 3096 w 309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96" h="1">
                <a:moveTo>
                  <a:pt x="0" y="0"/>
                </a:moveTo>
                <a:lnTo>
                  <a:pt x="3096" y="0"/>
                </a:lnTo>
              </a:path>
            </a:pathLst>
          </a:custGeom>
          <a:noFill/>
          <a:ln w="127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8" name="Freeform 12"/>
          <p:cNvSpPr>
            <a:spLocks/>
          </p:cNvSpPr>
          <p:nvPr/>
        </p:nvSpPr>
        <p:spPr bwMode="auto">
          <a:xfrm>
            <a:off x="1905546" y="5112569"/>
            <a:ext cx="4908550" cy="1587"/>
          </a:xfrm>
          <a:custGeom>
            <a:avLst/>
            <a:gdLst>
              <a:gd name="T0" fmla="*/ 0 w 3092"/>
              <a:gd name="T1" fmla="*/ 0 h 1"/>
              <a:gd name="T2" fmla="*/ 4908550 w 3092"/>
              <a:gd name="T3" fmla="*/ 0 h 1"/>
              <a:gd name="T4" fmla="*/ 0 60000 65536"/>
              <a:gd name="T5" fmla="*/ 0 60000 65536"/>
              <a:gd name="T6" fmla="*/ 0 w 3092"/>
              <a:gd name="T7" fmla="*/ 0 h 1"/>
              <a:gd name="T8" fmla="*/ 3092 w 3092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92" h="1">
                <a:moveTo>
                  <a:pt x="0" y="0"/>
                </a:moveTo>
                <a:lnTo>
                  <a:pt x="3092" y="0"/>
                </a:lnTo>
              </a:path>
            </a:pathLst>
          </a:custGeom>
          <a:noFill/>
          <a:ln w="127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9" name="Freeform 13"/>
          <p:cNvSpPr>
            <a:spLocks/>
          </p:cNvSpPr>
          <p:nvPr/>
        </p:nvSpPr>
        <p:spPr bwMode="auto">
          <a:xfrm>
            <a:off x="1899196" y="4803006"/>
            <a:ext cx="4921250" cy="6350"/>
          </a:xfrm>
          <a:custGeom>
            <a:avLst/>
            <a:gdLst>
              <a:gd name="T0" fmla="*/ 0 w 3100"/>
              <a:gd name="T1" fmla="*/ 6350 h 4"/>
              <a:gd name="T2" fmla="*/ 4921250 w 3100"/>
              <a:gd name="T3" fmla="*/ 0 h 4"/>
              <a:gd name="T4" fmla="*/ 0 60000 65536"/>
              <a:gd name="T5" fmla="*/ 0 60000 65536"/>
              <a:gd name="T6" fmla="*/ 0 w 3100"/>
              <a:gd name="T7" fmla="*/ 0 h 4"/>
              <a:gd name="T8" fmla="*/ 3100 w 3100"/>
              <a:gd name="T9" fmla="*/ 4 h 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00" h="4">
                <a:moveTo>
                  <a:pt x="0" y="4"/>
                </a:moveTo>
                <a:lnTo>
                  <a:pt x="3100" y="0"/>
                </a:lnTo>
              </a:path>
            </a:pathLst>
          </a:custGeom>
          <a:noFill/>
          <a:ln w="127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0" name="Freeform 14"/>
          <p:cNvSpPr>
            <a:spLocks/>
          </p:cNvSpPr>
          <p:nvPr/>
        </p:nvSpPr>
        <p:spPr bwMode="auto">
          <a:xfrm>
            <a:off x="1899196" y="4504556"/>
            <a:ext cx="4933950" cy="12700"/>
          </a:xfrm>
          <a:custGeom>
            <a:avLst/>
            <a:gdLst>
              <a:gd name="T0" fmla="*/ 0 w 3108"/>
              <a:gd name="T1" fmla="*/ 12700 h 8"/>
              <a:gd name="T2" fmla="*/ 4933950 w 3108"/>
              <a:gd name="T3" fmla="*/ 0 h 8"/>
              <a:gd name="T4" fmla="*/ 0 60000 65536"/>
              <a:gd name="T5" fmla="*/ 0 60000 65536"/>
              <a:gd name="T6" fmla="*/ 0 w 3108"/>
              <a:gd name="T7" fmla="*/ 0 h 8"/>
              <a:gd name="T8" fmla="*/ 3108 w 3108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08" h="8">
                <a:moveTo>
                  <a:pt x="0" y="8"/>
                </a:moveTo>
                <a:lnTo>
                  <a:pt x="3108" y="0"/>
                </a:lnTo>
              </a:path>
            </a:pathLst>
          </a:custGeom>
          <a:noFill/>
          <a:ln w="127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1" name="Freeform 15"/>
          <p:cNvSpPr>
            <a:spLocks/>
          </p:cNvSpPr>
          <p:nvPr/>
        </p:nvSpPr>
        <p:spPr bwMode="auto">
          <a:xfrm>
            <a:off x="1911896" y="4237856"/>
            <a:ext cx="4978400" cy="1588"/>
          </a:xfrm>
          <a:custGeom>
            <a:avLst/>
            <a:gdLst>
              <a:gd name="T0" fmla="*/ 0 w 3136"/>
              <a:gd name="T1" fmla="*/ 0 h 1"/>
              <a:gd name="T2" fmla="*/ 4978400 w 3136"/>
              <a:gd name="T3" fmla="*/ 0 h 1"/>
              <a:gd name="T4" fmla="*/ 0 60000 65536"/>
              <a:gd name="T5" fmla="*/ 0 60000 65536"/>
              <a:gd name="T6" fmla="*/ 0 w 3136"/>
              <a:gd name="T7" fmla="*/ 0 h 1"/>
              <a:gd name="T8" fmla="*/ 3136 w 313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36" h="1">
                <a:moveTo>
                  <a:pt x="0" y="0"/>
                </a:moveTo>
                <a:lnTo>
                  <a:pt x="3136" y="0"/>
                </a:lnTo>
              </a:path>
            </a:pathLst>
          </a:custGeom>
          <a:noFill/>
          <a:ln w="127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2" name="Freeform 16"/>
          <p:cNvSpPr>
            <a:spLocks/>
          </p:cNvSpPr>
          <p:nvPr/>
        </p:nvSpPr>
        <p:spPr bwMode="auto">
          <a:xfrm>
            <a:off x="1981746" y="3634606"/>
            <a:ext cx="4845050" cy="6350"/>
          </a:xfrm>
          <a:custGeom>
            <a:avLst/>
            <a:gdLst>
              <a:gd name="T0" fmla="*/ 0 w 3052"/>
              <a:gd name="T1" fmla="*/ 6350 h 4"/>
              <a:gd name="T2" fmla="*/ 4845050 w 3052"/>
              <a:gd name="T3" fmla="*/ 0 h 4"/>
              <a:gd name="T4" fmla="*/ 0 60000 65536"/>
              <a:gd name="T5" fmla="*/ 0 60000 65536"/>
              <a:gd name="T6" fmla="*/ 0 w 3052"/>
              <a:gd name="T7" fmla="*/ 0 h 4"/>
              <a:gd name="T8" fmla="*/ 3052 w 3052"/>
              <a:gd name="T9" fmla="*/ 4 h 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52" h="4">
                <a:moveTo>
                  <a:pt x="0" y="4"/>
                </a:moveTo>
                <a:lnTo>
                  <a:pt x="3052" y="0"/>
                </a:lnTo>
              </a:path>
            </a:pathLst>
          </a:custGeom>
          <a:noFill/>
          <a:ln w="127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3" name="Freeform 17"/>
          <p:cNvSpPr>
            <a:spLocks/>
          </p:cNvSpPr>
          <p:nvPr/>
        </p:nvSpPr>
        <p:spPr bwMode="auto">
          <a:xfrm>
            <a:off x="1911896" y="3075806"/>
            <a:ext cx="4921250" cy="1588"/>
          </a:xfrm>
          <a:custGeom>
            <a:avLst/>
            <a:gdLst>
              <a:gd name="T0" fmla="*/ 0 w 3100"/>
              <a:gd name="T1" fmla="*/ 0 h 1"/>
              <a:gd name="T2" fmla="*/ 4921250 w 3100"/>
              <a:gd name="T3" fmla="*/ 0 h 1"/>
              <a:gd name="T4" fmla="*/ 0 60000 65536"/>
              <a:gd name="T5" fmla="*/ 0 60000 65536"/>
              <a:gd name="T6" fmla="*/ 0 w 3100"/>
              <a:gd name="T7" fmla="*/ 0 h 1"/>
              <a:gd name="T8" fmla="*/ 3100 w 310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00" h="1">
                <a:moveTo>
                  <a:pt x="0" y="0"/>
                </a:moveTo>
                <a:lnTo>
                  <a:pt x="3100" y="0"/>
                </a:lnTo>
              </a:path>
            </a:pathLst>
          </a:custGeom>
          <a:noFill/>
          <a:ln w="127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4" name="Freeform 18"/>
          <p:cNvSpPr>
            <a:spLocks/>
          </p:cNvSpPr>
          <p:nvPr/>
        </p:nvSpPr>
        <p:spPr bwMode="auto">
          <a:xfrm>
            <a:off x="1892846" y="2796406"/>
            <a:ext cx="4940300" cy="6350"/>
          </a:xfrm>
          <a:custGeom>
            <a:avLst/>
            <a:gdLst>
              <a:gd name="T0" fmla="*/ 0 w 3112"/>
              <a:gd name="T1" fmla="*/ 6350 h 4"/>
              <a:gd name="T2" fmla="*/ 4940300 w 3112"/>
              <a:gd name="T3" fmla="*/ 0 h 4"/>
              <a:gd name="T4" fmla="*/ 0 60000 65536"/>
              <a:gd name="T5" fmla="*/ 0 60000 65536"/>
              <a:gd name="T6" fmla="*/ 0 w 3112"/>
              <a:gd name="T7" fmla="*/ 0 h 4"/>
              <a:gd name="T8" fmla="*/ 3112 w 3112"/>
              <a:gd name="T9" fmla="*/ 4 h 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12" h="4">
                <a:moveTo>
                  <a:pt x="0" y="4"/>
                </a:moveTo>
                <a:lnTo>
                  <a:pt x="3112" y="0"/>
                </a:lnTo>
              </a:path>
            </a:pathLst>
          </a:custGeom>
          <a:noFill/>
          <a:ln w="127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5" name="Freeform 19"/>
          <p:cNvSpPr>
            <a:spLocks/>
          </p:cNvSpPr>
          <p:nvPr/>
        </p:nvSpPr>
        <p:spPr bwMode="auto">
          <a:xfrm>
            <a:off x="1899196" y="2517006"/>
            <a:ext cx="4933950" cy="6350"/>
          </a:xfrm>
          <a:custGeom>
            <a:avLst/>
            <a:gdLst>
              <a:gd name="T0" fmla="*/ 0 w 3108"/>
              <a:gd name="T1" fmla="*/ 0 h 4"/>
              <a:gd name="T2" fmla="*/ 4933950 w 3108"/>
              <a:gd name="T3" fmla="*/ 6350 h 4"/>
              <a:gd name="T4" fmla="*/ 0 60000 65536"/>
              <a:gd name="T5" fmla="*/ 0 60000 65536"/>
              <a:gd name="T6" fmla="*/ 0 w 3108"/>
              <a:gd name="T7" fmla="*/ 0 h 4"/>
              <a:gd name="T8" fmla="*/ 3108 w 3108"/>
              <a:gd name="T9" fmla="*/ 4 h 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08" h="4">
                <a:moveTo>
                  <a:pt x="0" y="0"/>
                </a:moveTo>
                <a:lnTo>
                  <a:pt x="3108" y="4"/>
                </a:lnTo>
              </a:path>
            </a:pathLst>
          </a:custGeom>
          <a:noFill/>
          <a:ln w="127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6" name="Freeform 20"/>
          <p:cNvSpPr>
            <a:spLocks/>
          </p:cNvSpPr>
          <p:nvPr/>
        </p:nvSpPr>
        <p:spPr bwMode="auto">
          <a:xfrm>
            <a:off x="1892846" y="2243956"/>
            <a:ext cx="4940300" cy="6350"/>
          </a:xfrm>
          <a:custGeom>
            <a:avLst/>
            <a:gdLst>
              <a:gd name="T0" fmla="*/ 0 w 3112"/>
              <a:gd name="T1" fmla="*/ 6350 h 4"/>
              <a:gd name="T2" fmla="*/ 4940300 w 3112"/>
              <a:gd name="T3" fmla="*/ 0 h 4"/>
              <a:gd name="T4" fmla="*/ 0 60000 65536"/>
              <a:gd name="T5" fmla="*/ 0 60000 65536"/>
              <a:gd name="T6" fmla="*/ 0 w 3112"/>
              <a:gd name="T7" fmla="*/ 0 h 4"/>
              <a:gd name="T8" fmla="*/ 3112 w 3112"/>
              <a:gd name="T9" fmla="*/ 4 h 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12" h="4">
                <a:moveTo>
                  <a:pt x="0" y="4"/>
                </a:moveTo>
                <a:lnTo>
                  <a:pt x="3112" y="0"/>
                </a:lnTo>
              </a:path>
            </a:pathLst>
          </a:custGeom>
          <a:noFill/>
          <a:ln w="127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7" name="Freeform 21"/>
          <p:cNvSpPr>
            <a:spLocks/>
          </p:cNvSpPr>
          <p:nvPr/>
        </p:nvSpPr>
        <p:spPr bwMode="auto">
          <a:xfrm>
            <a:off x="1905546" y="1964556"/>
            <a:ext cx="4927600" cy="1588"/>
          </a:xfrm>
          <a:custGeom>
            <a:avLst/>
            <a:gdLst>
              <a:gd name="T0" fmla="*/ 0 w 3104"/>
              <a:gd name="T1" fmla="*/ 0 h 1"/>
              <a:gd name="T2" fmla="*/ 4927600 w 3104"/>
              <a:gd name="T3" fmla="*/ 0 h 1"/>
              <a:gd name="T4" fmla="*/ 0 60000 65536"/>
              <a:gd name="T5" fmla="*/ 0 60000 65536"/>
              <a:gd name="T6" fmla="*/ 0 w 3104"/>
              <a:gd name="T7" fmla="*/ 0 h 1"/>
              <a:gd name="T8" fmla="*/ 3104 w 3104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04" h="1">
                <a:moveTo>
                  <a:pt x="0" y="0"/>
                </a:moveTo>
                <a:lnTo>
                  <a:pt x="3104" y="0"/>
                </a:lnTo>
              </a:path>
            </a:pathLst>
          </a:custGeom>
          <a:noFill/>
          <a:ln w="127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8" name="Freeform 22"/>
          <p:cNvSpPr>
            <a:spLocks/>
          </p:cNvSpPr>
          <p:nvPr/>
        </p:nvSpPr>
        <p:spPr bwMode="auto">
          <a:xfrm>
            <a:off x="1918246" y="1685156"/>
            <a:ext cx="4908550" cy="12700"/>
          </a:xfrm>
          <a:custGeom>
            <a:avLst/>
            <a:gdLst>
              <a:gd name="T0" fmla="*/ 0 w 3092"/>
              <a:gd name="T1" fmla="*/ 12700 h 8"/>
              <a:gd name="T2" fmla="*/ 4908550 w 3092"/>
              <a:gd name="T3" fmla="*/ 0 h 8"/>
              <a:gd name="T4" fmla="*/ 0 60000 65536"/>
              <a:gd name="T5" fmla="*/ 0 60000 65536"/>
              <a:gd name="T6" fmla="*/ 0 w 3092"/>
              <a:gd name="T7" fmla="*/ 0 h 8"/>
              <a:gd name="T8" fmla="*/ 3092 w 3092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92" h="8">
                <a:moveTo>
                  <a:pt x="0" y="8"/>
                </a:moveTo>
                <a:lnTo>
                  <a:pt x="3092" y="0"/>
                </a:lnTo>
              </a:path>
            </a:pathLst>
          </a:custGeom>
          <a:noFill/>
          <a:ln w="127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9" name="Freeform 23"/>
          <p:cNvSpPr>
            <a:spLocks/>
          </p:cNvSpPr>
          <p:nvPr/>
        </p:nvSpPr>
        <p:spPr bwMode="auto">
          <a:xfrm>
            <a:off x="1930946" y="1393056"/>
            <a:ext cx="4902200" cy="19050"/>
          </a:xfrm>
          <a:custGeom>
            <a:avLst/>
            <a:gdLst>
              <a:gd name="T0" fmla="*/ 0 w 3088"/>
              <a:gd name="T1" fmla="*/ 0 h 12"/>
              <a:gd name="T2" fmla="*/ 4902200 w 3088"/>
              <a:gd name="T3" fmla="*/ 19050 h 12"/>
              <a:gd name="T4" fmla="*/ 0 60000 65536"/>
              <a:gd name="T5" fmla="*/ 0 60000 65536"/>
              <a:gd name="T6" fmla="*/ 0 w 3088"/>
              <a:gd name="T7" fmla="*/ 0 h 12"/>
              <a:gd name="T8" fmla="*/ 3088 w 3088"/>
              <a:gd name="T9" fmla="*/ 12 h 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88" h="12">
                <a:moveTo>
                  <a:pt x="0" y="0"/>
                </a:moveTo>
                <a:lnTo>
                  <a:pt x="3088" y="12"/>
                </a:lnTo>
              </a:path>
            </a:pathLst>
          </a:custGeom>
          <a:noFill/>
          <a:ln w="127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0" name="Freeform 24"/>
          <p:cNvSpPr>
            <a:spLocks/>
          </p:cNvSpPr>
          <p:nvPr/>
        </p:nvSpPr>
        <p:spPr bwMode="auto">
          <a:xfrm>
            <a:off x="6833146" y="1418456"/>
            <a:ext cx="1588" cy="4978400"/>
          </a:xfrm>
          <a:custGeom>
            <a:avLst/>
            <a:gdLst>
              <a:gd name="T0" fmla="*/ 0 w 1"/>
              <a:gd name="T1" fmla="*/ 0 h 3136"/>
              <a:gd name="T2" fmla="*/ 0 w 1"/>
              <a:gd name="T3" fmla="*/ 4978400 h 3136"/>
              <a:gd name="T4" fmla="*/ 0 60000 65536"/>
              <a:gd name="T5" fmla="*/ 0 60000 65536"/>
              <a:gd name="T6" fmla="*/ 0 w 1"/>
              <a:gd name="T7" fmla="*/ 0 h 3136"/>
              <a:gd name="T8" fmla="*/ 1 w 1"/>
              <a:gd name="T9" fmla="*/ 3136 h 31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136">
                <a:moveTo>
                  <a:pt x="0" y="0"/>
                </a:moveTo>
                <a:lnTo>
                  <a:pt x="0" y="3136"/>
                </a:lnTo>
              </a:path>
            </a:pathLst>
          </a:custGeom>
          <a:noFill/>
          <a:ln w="127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1" name="Freeform 25"/>
          <p:cNvSpPr>
            <a:spLocks/>
          </p:cNvSpPr>
          <p:nvPr/>
        </p:nvSpPr>
        <p:spPr bwMode="auto">
          <a:xfrm>
            <a:off x="6521996" y="1405756"/>
            <a:ext cx="6350" cy="5035550"/>
          </a:xfrm>
          <a:custGeom>
            <a:avLst/>
            <a:gdLst>
              <a:gd name="T0" fmla="*/ 6350 w 4"/>
              <a:gd name="T1" fmla="*/ 0 h 3172"/>
              <a:gd name="T2" fmla="*/ 0 w 4"/>
              <a:gd name="T3" fmla="*/ 5035550 h 3172"/>
              <a:gd name="T4" fmla="*/ 0 60000 65536"/>
              <a:gd name="T5" fmla="*/ 0 60000 65536"/>
              <a:gd name="T6" fmla="*/ 0 w 4"/>
              <a:gd name="T7" fmla="*/ 0 h 3172"/>
              <a:gd name="T8" fmla="*/ 4 w 4"/>
              <a:gd name="T9" fmla="*/ 3172 h 317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" h="3172">
                <a:moveTo>
                  <a:pt x="4" y="0"/>
                </a:moveTo>
                <a:lnTo>
                  <a:pt x="0" y="3172"/>
                </a:lnTo>
              </a:path>
            </a:pathLst>
          </a:custGeom>
          <a:noFill/>
          <a:ln w="127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2" name="Freeform 26"/>
          <p:cNvSpPr>
            <a:spLocks/>
          </p:cNvSpPr>
          <p:nvPr/>
        </p:nvSpPr>
        <p:spPr bwMode="auto">
          <a:xfrm>
            <a:off x="6210846" y="1405756"/>
            <a:ext cx="6350" cy="5029200"/>
          </a:xfrm>
          <a:custGeom>
            <a:avLst/>
            <a:gdLst>
              <a:gd name="T0" fmla="*/ 6350 w 4"/>
              <a:gd name="T1" fmla="*/ 0 h 3168"/>
              <a:gd name="T2" fmla="*/ 0 w 4"/>
              <a:gd name="T3" fmla="*/ 5029200 h 3168"/>
              <a:gd name="T4" fmla="*/ 0 60000 65536"/>
              <a:gd name="T5" fmla="*/ 0 60000 65536"/>
              <a:gd name="T6" fmla="*/ 0 w 4"/>
              <a:gd name="T7" fmla="*/ 0 h 3168"/>
              <a:gd name="T8" fmla="*/ 4 w 4"/>
              <a:gd name="T9" fmla="*/ 3168 h 31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" h="3168">
                <a:moveTo>
                  <a:pt x="4" y="0"/>
                </a:moveTo>
                <a:lnTo>
                  <a:pt x="0" y="3168"/>
                </a:lnTo>
              </a:path>
            </a:pathLst>
          </a:custGeom>
          <a:noFill/>
          <a:ln w="127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3" name="Freeform 27"/>
          <p:cNvSpPr>
            <a:spLocks/>
          </p:cNvSpPr>
          <p:nvPr/>
        </p:nvSpPr>
        <p:spPr bwMode="auto">
          <a:xfrm>
            <a:off x="5906046" y="1405756"/>
            <a:ext cx="1588" cy="5016500"/>
          </a:xfrm>
          <a:custGeom>
            <a:avLst/>
            <a:gdLst>
              <a:gd name="T0" fmla="*/ 0 w 1"/>
              <a:gd name="T1" fmla="*/ 0 h 3160"/>
              <a:gd name="T2" fmla="*/ 0 w 1"/>
              <a:gd name="T3" fmla="*/ 5016500 h 3160"/>
              <a:gd name="T4" fmla="*/ 0 60000 65536"/>
              <a:gd name="T5" fmla="*/ 0 60000 65536"/>
              <a:gd name="T6" fmla="*/ 0 w 1"/>
              <a:gd name="T7" fmla="*/ 0 h 3160"/>
              <a:gd name="T8" fmla="*/ 1 w 1"/>
              <a:gd name="T9" fmla="*/ 3160 h 31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160">
                <a:moveTo>
                  <a:pt x="0" y="0"/>
                </a:moveTo>
                <a:lnTo>
                  <a:pt x="0" y="3160"/>
                </a:lnTo>
              </a:path>
            </a:pathLst>
          </a:custGeom>
          <a:noFill/>
          <a:ln w="127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4" name="Freeform 28"/>
          <p:cNvSpPr>
            <a:spLocks/>
          </p:cNvSpPr>
          <p:nvPr/>
        </p:nvSpPr>
        <p:spPr bwMode="auto">
          <a:xfrm>
            <a:off x="5594896" y="1399406"/>
            <a:ext cx="6350" cy="5035550"/>
          </a:xfrm>
          <a:custGeom>
            <a:avLst/>
            <a:gdLst>
              <a:gd name="T0" fmla="*/ 6350 w 4"/>
              <a:gd name="T1" fmla="*/ 0 h 3172"/>
              <a:gd name="T2" fmla="*/ 0 w 4"/>
              <a:gd name="T3" fmla="*/ 5035550 h 3172"/>
              <a:gd name="T4" fmla="*/ 0 60000 65536"/>
              <a:gd name="T5" fmla="*/ 0 60000 65536"/>
              <a:gd name="T6" fmla="*/ 0 w 4"/>
              <a:gd name="T7" fmla="*/ 0 h 3172"/>
              <a:gd name="T8" fmla="*/ 4 w 4"/>
              <a:gd name="T9" fmla="*/ 3172 h 317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" h="3172">
                <a:moveTo>
                  <a:pt x="4" y="0"/>
                </a:moveTo>
                <a:lnTo>
                  <a:pt x="0" y="3172"/>
                </a:lnTo>
              </a:path>
            </a:pathLst>
          </a:custGeom>
          <a:noFill/>
          <a:ln w="127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5" name="Freeform 29"/>
          <p:cNvSpPr>
            <a:spLocks/>
          </p:cNvSpPr>
          <p:nvPr/>
        </p:nvSpPr>
        <p:spPr bwMode="auto">
          <a:xfrm>
            <a:off x="5271046" y="1393056"/>
            <a:ext cx="22225" cy="5065713"/>
          </a:xfrm>
          <a:custGeom>
            <a:avLst/>
            <a:gdLst>
              <a:gd name="T0" fmla="*/ 0 w 14"/>
              <a:gd name="T1" fmla="*/ 0 h 3191"/>
              <a:gd name="T2" fmla="*/ 22225 w 14"/>
              <a:gd name="T3" fmla="*/ 5065713 h 3191"/>
              <a:gd name="T4" fmla="*/ 0 60000 65536"/>
              <a:gd name="T5" fmla="*/ 0 60000 65536"/>
              <a:gd name="T6" fmla="*/ 0 w 14"/>
              <a:gd name="T7" fmla="*/ 0 h 3191"/>
              <a:gd name="T8" fmla="*/ 14 w 14"/>
              <a:gd name="T9" fmla="*/ 3191 h 319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" h="3191">
                <a:moveTo>
                  <a:pt x="0" y="0"/>
                </a:moveTo>
                <a:lnTo>
                  <a:pt x="14" y="3191"/>
                </a:lnTo>
              </a:path>
            </a:pathLst>
          </a:custGeom>
          <a:noFill/>
          <a:ln w="127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6" name="Freeform 30"/>
          <p:cNvSpPr>
            <a:spLocks/>
          </p:cNvSpPr>
          <p:nvPr/>
        </p:nvSpPr>
        <p:spPr bwMode="auto">
          <a:xfrm>
            <a:off x="4978946" y="1418456"/>
            <a:ext cx="6350" cy="5016500"/>
          </a:xfrm>
          <a:custGeom>
            <a:avLst/>
            <a:gdLst>
              <a:gd name="T0" fmla="*/ 6350 w 4"/>
              <a:gd name="T1" fmla="*/ 0 h 3160"/>
              <a:gd name="T2" fmla="*/ 0 w 4"/>
              <a:gd name="T3" fmla="*/ 5016500 h 3160"/>
              <a:gd name="T4" fmla="*/ 0 60000 65536"/>
              <a:gd name="T5" fmla="*/ 0 60000 65536"/>
              <a:gd name="T6" fmla="*/ 0 w 4"/>
              <a:gd name="T7" fmla="*/ 0 h 3160"/>
              <a:gd name="T8" fmla="*/ 4 w 4"/>
              <a:gd name="T9" fmla="*/ 3160 h 31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" h="3160">
                <a:moveTo>
                  <a:pt x="4" y="0"/>
                </a:moveTo>
                <a:lnTo>
                  <a:pt x="0" y="3160"/>
                </a:lnTo>
              </a:path>
            </a:pathLst>
          </a:custGeom>
          <a:noFill/>
          <a:ln w="127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7" name="Freeform 31"/>
          <p:cNvSpPr>
            <a:spLocks/>
          </p:cNvSpPr>
          <p:nvPr/>
        </p:nvSpPr>
        <p:spPr bwMode="auto">
          <a:xfrm>
            <a:off x="4674146" y="1418456"/>
            <a:ext cx="1588" cy="5003800"/>
          </a:xfrm>
          <a:custGeom>
            <a:avLst/>
            <a:gdLst>
              <a:gd name="T0" fmla="*/ 0 w 1"/>
              <a:gd name="T1" fmla="*/ 0 h 3152"/>
              <a:gd name="T2" fmla="*/ 0 w 1"/>
              <a:gd name="T3" fmla="*/ 5003800 h 3152"/>
              <a:gd name="T4" fmla="*/ 0 60000 65536"/>
              <a:gd name="T5" fmla="*/ 0 60000 65536"/>
              <a:gd name="T6" fmla="*/ 0 w 1"/>
              <a:gd name="T7" fmla="*/ 0 h 3152"/>
              <a:gd name="T8" fmla="*/ 1 w 1"/>
              <a:gd name="T9" fmla="*/ 3152 h 31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152">
                <a:moveTo>
                  <a:pt x="0" y="0"/>
                </a:moveTo>
                <a:lnTo>
                  <a:pt x="0" y="3152"/>
                </a:lnTo>
              </a:path>
            </a:pathLst>
          </a:custGeom>
          <a:noFill/>
          <a:ln w="127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8" name="Freeform 32"/>
          <p:cNvSpPr>
            <a:spLocks/>
          </p:cNvSpPr>
          <p:nvPr/>
        </p:nvSpPr>
        <p:spPr bwMode="auto">
          <a:xfrm>
            <a:off x="4051846" y="1380356"/>
            <a:ext cx="17463" cy="5078413"/>
          </a:xfrm>
          <a:custGeom>
            <a:avLst/>
            <a:gdLst>
              <a:gd name="T0" fmla="*/ 0 w 11"/>
              <a:gd name="T1" fmla="*/ 0 h 3199"/>
              <a:gd name="T2" fmla="*/ 17463 w 11"/>
              <a:gd name="T3" fmla="*/ 5078413 h 3199"/>
              <a:gd name="T4" fmla="*/ 0 60000 65536"/>
              <a:gd name="T5" fmla="*/ 0 60000 65536"/>
              <a:gd name="T6" fmla="*/ 0 w 11"/>
              <a:gd name="T7" fmla="*/ 0 h 3199"/>
              <a:gd name="T8" fmla="*/ 11 w 11"/>
              <a:gd name="T9" fmla="*/ 3199 h 319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" h="3199">
                <a:moveTo>
                  <a:pt x="0" y="0"/>
                </a:moveTo>
                <a:lnTo>
                  <a:pt x="11" y="3199"/>
                </a:lnTo>
              </a:path>
            </a:pathLst>
          </a:custGeom>
          <a:noFill/>
          <a:ln w="127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9" name="Freeform 33"/>
          <p:cNvSpPr>
            <a:spLocks/>
          </p:cNvSpPr>
          <p:nvPr/>
        </p:nvSpPr>
        <p:spPr bwMode="auto">
          <a:xfrm>
            <a:off x="3740696" y="1431156"/>
            <a:ext cx="25400" cy="5003800"/>
          </a:xfrm>
          <a:custGeom>
            <a:avLst/>
            <a:gdLst>
              <a:gd name="T0" fmla="*/ 25400 w 16"/>
              <a:gd name="T1" fmla="*/ 0 h 3152"/>
              <a:gd name="T2" fmla="*/ 0 w 16"/>
              <a:gd name="T3" fmla="*/ 5003800 h 3152"/>
              <a:gd name="T4" fmla="*/ 0 60000 65536"/>
              <a:gd name="T5" fmla="*/ 0 60000 65536"/>
              <a:gd name="T6" fmla="*/ 0 w 16"/>
              <a:gd name="T7" fmla="*/ 0 h 3152"/>
              <a:gd name="T8" fmla="*/ 16 w 16"/>
              <a:gd name="T9" fmla="*/ 3152 h 31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" h="3152">
                <a:moveTo>
                  <a:pt x="16" y="0"/>
                </a:moveTo>
                <a:lnTo>
                  <a:pt x="0" y="3152"/>
                </a:lnTo>
              </a:path>
            </a:pathLst>
          </a:custGeom>
          <a:noFill/>
          <a:ln w="127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0" name="Freeform 34"/>
          <p:cNvSpPr>
            <a:spLocks/>
          </p:cNvSpPr>
          <p:nvPr/>
        </p:nvSpPr>
        <p:spPr bwMode="auto">
          <a:xfrm>
            <a:off x="3442246" y="1412106"/>
            <a:ext cx="6350" cy="5022850"/>
          </a:xfrm>
          <a:custGeom>
            <a:avLst/>
            <a:gdLst>
              <a:gd name="T0" fmla="*/ 6350 w 4"/>
              <a:gd name="T1" fmla="*/ 0 h 3164"/>
              <a:gd name="T2" fmla="*/ 0 w 4"/>
              <a:gd name="T3" fmla="*/ 5022850 h 3164"/>
              <a:gd name="T4" fmla="*/ 0 60000 65536"/>
              <a:gd name="T5" fmla="*/ 0 60000 65536"/>
              <a:gd name="T6" fmla="*/ 0 w 4"/>
              <a:gd name="T7" fmla="*/ 0 h 3164"/>
              <a:gd name="T8" fmla="*/ 4 w 4"/>
              <a:gd name="T9" fmla="*/ 3164 h 31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" h="3164">
                <a:moveTo>
                  <a:pt x="4" y="0"/>
                </a:moveTo>
                <a:lnTo>
                  <a:pt x="0" y="3164"/>
                </a:lnTo>
              </a:path>
            </a:pathLst>
          </a:custGeom>
          <a:noFill/>
          <a:ln w="127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1" name="Freeform 35"/>
          <p:cNvSpPr>
            <a:spLocks/>
          </p:cNvSpPr>
          <p:nvPr/>
        </p:nvSpPr>
        <p:spPr bwMode="auto">
          <a:xfrm>
            <a:off x="3124746" y="1405756"/>
            <a:ext cx="12700" cy="5022850"/>
          </a:xfrm>
          <a:custGeom>
            <a:avLst/>
            <a:gdLst>
              <a:gd name="T0" fmla="*/ 0 w 8"/>
              <a:gd name="T1" fmla="*/ 0 h 3164"/>
              <a:gd name="T2" fmla="*/ 12700 w 8"/>
              <a:gd name="T3" fmla="*/ 5022850 h 3164"/>
              <a:gd name="T4" fmla="*/ 0 60000 65536"/>
              <a:gd name="T5" fmla="*/ 0 60000 65536"/>
              <a:gd name="T6" fmla="*/ 0 w 8"/>
              <a:gd name="T7" fmla="*/ 0 h 3164"/>
              <a:gd name="T8" fmla="*/ 8 w 8"/>
              <a:gd name="T9" fmla="*/ 3164 h 31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" h="3164">
                <a:moveTo>
                  <a:pt x="0" y="0"/>
                </a:moveTo>
                <a:lnTo>
                  <a:pt x="8" y="3164"/>
                </a:lnTo>
              </a:path>
            </a:pathLst>
          </a:custGeom>
          <a:noFill/>
          <a:ln w="127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2" name="Freeform 36"/>
          <p:cNvSpPr>
            <a:spLocks/>
          </p:cNvSpPr>
          <p:nvPr/>
        </p:nvSpPr>
        <p:spPr bwMode="auto">
          <a:xfrm>
            <a:off x="2826296" y="1405756"/>
            <a:ext cx="6350" cy="5022850"/>
          </a:xfrm>
          <a:custGeom>
            <a:avLst/>
            <a:gdLst>
              <a:gd name="T0" fmla="*/ 6350 w 4"/>
              <a:gd name="T1" fmla="*/ 0 h 3164"/>
              <a:gd name="T2" fmla="*/ 0 w 4"/>
              <a:gd name="T3" fmla="*/ 5022850 h 3164"/>
              <a:gd name="T4" fmla="*/ 0 60000 65536"/>
              <a:gd name="T5" fmla="*/ 0 60000 65536"/>
              <a:gd name="T6" fmla="*/ 0 w 4"/>
              <a:gd name="T7" fmla="*/ 0 h 3164"/>
              <a:gd name="T8" fmla="*/ 4 w 4"/>
              <a:gd name="T9" fmla="*/ 3164 h 31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" h="3164">
                <a:moveTo>
                  <a:pt x="4" y="0"/>
                </a:moveTo>
                <a:lnTo>
                  <a:pt x="0" y="3164"/>
                </a:lnTo>
              </a:path>
            </a:pathLst>
          </a:custGeom>
          <a:noFill/>
          <a:ln w="127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3" name="Freeform 37"/>
          <p:cNvSpPr>
            <a:spLocks/>
          </p:cNvSpPr>
          <p:nvPr/>
        </p:nvSpPr>
        <p:spPr bwMode="auto">
          <a:xfrm>
            <a:off x="2521496" y="1405756"/>
            <a:ext cx="1588" cy="5035550"/>
          </a:xfrm>
          <a:custGeom>
            <a:avLst/>
            <a:gdLst>
              <a:gd name="T0" fmla="*/ 0 w 1"/>
              <a:gd name="T1" fmla="*/ 0 h 3172"/>
              <a:gd name="T2" fmla="*/ 0 w 1"/>
              <a:gd name="T3" fmla="*/ 5035550 h 3172"/>
              <a:gd name="T4" fmla="*/ 0 60000 65536"/>
              <a:gd name="T5" fmla="*/ 0 60000 65536"/>
              <a:gd name="T6" fmla="*/ 0 w 1"/>
              <a:gd name="T7" fmla="*/ 0 h 3172"/>
              <a:gd name="T8" fmla="*/ 1 w 1"/>
              <a:gd name="T9" fmla="*/ 3172 h 317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172">
                <a:moveTo>
                  <a:pt x="0" y="0"/>
                </a:moveTo>
                <a:lnTo>
                  <a:pt x="0" y="3172"/>
                </a:lnTo>
              </a:path>
            </a:pathLst>
          </a:custGeom>
          <a:noFill/>
          <a:ln w="127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4" name="Freeform 38"/>
          <p:cNvSpPr>
            <a:spLocks/>
          </p:cNvSpPr>
          <p:nvPr/>
        </p:nvSpPr>
        <p:spPr bwMode="auto">
          <a:xfrm>
            <a:off x="2210346" y="1405756"/>
            <a:ext cx="1588" cy="5022850"/>
          </a:xfrm>
          <a:custGeom>
            <a:avLst/>
            <a:gdLst>
              <a:gd name="T0" fmla="*/ 0 w 1"/>
              <a:gd name="T1" fmla="*/ 0 h 3164"/>
              <a:gd name="T2" fmla="*/ 0 w 1"/>
              <a:gd name="T3" fmla="*/ 5022850 h 3164"/>
              <a:gd name="T4" fmla="*/ 0 60000 65536"/>
              <a:gd name="T5" fmla="*/ 0 60000 65536"/>
              <a:gd name="T6" fmla="*/ 0 w 1"/>
              <a:gd name="T7" fmla="*/ 0 h 3164"/>
              <a:gd name="T8" fmla="*/ 1 w 1"/>
              <a:gd name="T9" fmla="*/ 3164 h 31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164">
                <a:moveTo>
                  <a:pt x="0" y="0"/>
                </a:moveTo>
                <a:lnTo>
                  <a:pt x="0" y="3164"/>
                </a:lnTo>
              </a:path>
            </a:pathLst>
          </a:custGeom>
          <a:noFill/>
          <a:ln w="127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5" name="Freeform 39"/>
          <p:cNvSpPr>
            <a:spLocks/>
          </p:cNvSpPr>
          <p:nvPr/>
        </p:nvSpPr>
        <p:spPr bwMode="auto">
          <a:xfrm>
            <a:off x="1835696" y="3933056"/>
            <a:ext cx="5080000" cy="1588"/>
          </a:xfrm>
          <a:custGeom>
            <a:avLst/>
            <a:gdLst>
              <a:gd name="T0" fmla="*/ 0 w 3200"/>
              <a:gd name="T1" fmla="*/ 0 h 1"/>
              <a:gd name="T2" fmla="*/ 5080000 w 3200"/>
              <a:gd name="T3" fmla="*/ 0 h 1"/>
              <a:gd name="T4" fmla="*/ 0 60000 65536"/>
              <a:gd name="T5" fmla="*/ 0 60000 65536"/>
              <a:gd name="T6" fmla="*/ 0 w 3200"/>
              <a:gd name="T7" fmla="*/ 0 h 1"/>
              <a:gd name="T8" fmla="*/ 3200 w 320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00" h="1">
                <a:moveTo>
                  <a:pt x="0" y="0"/>
                </a:moveTo>
                <a:lnTo>
                  <a:pt x="320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6" name="Line 40"/>
          <p:cNvSpPr>
            <a:spLocks noChangeShapeType="1"/>
          </p:cNvSpPr>
          <p:nvPr/>
        </p:nvSpPr>
        <p:spPr bwMode="auto">
          <a:xfrm flipV="1">
            <a:off x="4377284" y="1383531"/>
            <a:ext cx="0" cy="50403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7" name="Text Box 41"/>
          <p:cNvSpPr txBox="1">
            <a:spLocks noChangeArrowheads="1"/>
          </p:cNvSpPr>
          <p:nvPr/>
        </p:nvSpPr>
        <p:spPr bwMode="auto">
          <a:xfrm>
            <a:off x="4593184" y="390289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08" name="Text Box 42"/>
          <p:cNvSpPr txBox="1">
            <a:spLocks noChangeArrowheads="1"/>
          </p:cNvSpPr>
          <p:nvPr/>
        </p:nvSpPr>
        <p:spPr bwMode="auto">
          <a:xfrm>
            <a:off x="4553496" y="3894956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sz="18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209" name="Text Box 43"/>
          <p:cNvSpPr txBox="1">
            <a:spLocks noChangeArrowheads="1"/>
          </p:cNvSpPr>
          <p:nvPr/>
        </p:nvSpPr>
        <p:spPr bwMode="auto">
          <a:xfrm>
            <a:off x="6534696" y="3833044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sz="2800" b="1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</a:p>
        </p:txBody>
      </p:sp>
      <p:sp>
        <p:nvSpPr>
          <p:cNvPr id="7210" name="Text Box 44"/>
          <p:cNvSpPr txBox="1">
            <a:spLocks noChangeArrowheads="1"/>
          </p:cNvSpPr>
          <p:nvPr/>
        </p:nvSpPr>
        <p:spPr bwMode="auto">
          <a:xfrm>
            <a:off x="3943896" y="1227956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sz="2800" b="1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</a:p>
        </p:txBody>
      </p:sp>
      <p:sp>
        <p:nvSpPr>
          <p:cNvPr id="13357" name="Freeform 45"/>
          <p:cNvSpPr>
            <a:spLocks/>
          </p:cNvSpPr>
          <p:nvPr/>
        </p:nvSpPr>
        <p:spPr bwMode="auto">
          <a:xfrm>
            <a:off x="3738316" y="1358131"/>
            <a:ext cx="1281905" cy="4951413"/>
          </a:xfrm>
          <a:custGeom>
            <a:avLst/>
            <a:gdLst>
              <a:gd name="T0" fmla="*/ 0 w 784"/>
              <a:gd name="T1" fmla="*/ 4775200 h 3008"/>
              <a:gd name="T2" fmla="*/ 127000 w 784"/>
              <a:gd name="T3" fmla="*/ 3606800 h 3008"/>
              <a:gd name="T4" fmla="*/ 279400 w 784"/>
              <a:gd name="T5" fmla="*/ 2857500 h 3008"/>
              <a:gd name="T6" fmla="*/ 609600 w 784"/>
              <a:gd name="T7" fmla="*/ 2540000 h 3008"/>
              <a:gd name="T8" fmla="*/ 914400 w 784"/>
              <a:gd name="T9" fmla="*/ 2247900 h 3008"/>
              <a:gd name="T10" fmla="*/ 1117600 w 784"/>
              <a:gd name="T11" fmla="*/ 1447800 h 3008"/>
              <a:gd name="T12" fmla="*/ 1244600 w 784"/>
              <a:gd name="T13" fmla="*/ 0 h 3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84"/>
              <a:gd name="T22" fmla="*/ 0 h 3008"/>
              <a:gd name="T23" fmla="*/ 784 w 784"/>
              <a:gd name="T24" fmla="*/ 3008 h 30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84" h="3008">
                <a:moveTo>
                  <a:pt x="0" y="3008"/>
                </a:moveTo>
                <a:cubicBezTo>
                  <a:pt x="13" y="2885"/>
                  <a:pt x="51" y="2473"/>
                  <a:pt x="80" y="2272"/>
                </a:cubicBezTo>
                <a:cubicBezTo>
                  <a:pt x="109" y="2071"/>
                  <a:pt x="125" y="1912"/>
                  <a:pt x="176" y="1800"/>
                </a:cubicBezTo>
                <a:cubicBezTo>
                  <a:pt x="227" y="1688"/>
                  <a:pt x="317" y="1664"/>
                  <a:pt x="384" y="1600"/>
                </a:cubicBezTo>
                <a:cubicBezTo>
                  <a:pt x="451" y="1536"/>
                  <a:pt x="523" y="1531"/>
                  <a:pt x="576" y="1416"/>
                </a:cubicBezTo>
                <a:cubicBezTo>
                  <a:pt x="629" y="1301"/>
                  <a:pt x="669" y="1148"/>
                  <a:pt x="704" y="912"/>
                </a:cubicBezTo>
                <a:cubicBezTo>
                  <a:pt x="739" y="676"/>
                  <a:pt x="767" y="190"/>
                  <a:pt x="784" y="0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12" name="Oval 46"/>
          <p:cNvSpPr>
            <a:spLocks noChangeArrowheads="1"/>
          </p:cNvSpPr>
          <p:nvPr/>
        </p:nvSpPr>
        <p:spPr bwMode="auto">
          <a:xfrm>
            <a:off x="4629696" y="3590156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7215" name="Text Box 49"/>
          <p:cNvSpPr txBox="1">
            <a:spLocks noChangeArrowheads="1"/>
          </p:cNvSpPr>
          <p:nvPr/>
        </p:nvSpPr>
        <p:spPr bwMode="auto">
          <a:xfrm>
            <a:off x="1621249" y="196934"/>
            <a:ext cx="16289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у = х</a:t>
            </a:r>
            <a:r>
              <a:rPr lang="en-US" sz="4800" b="1" i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3</a:t>
            </a:r>
            <a:endParaRPr 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7221" name="Text Box 59"/>
          <p:cNvSpPr txBox="1">
            <a:spLocks noChangeArrowheads="1"/>
          </p:cNvSpPr>
          <p:nvPr/>
        </p:nvSpPr>
        <p:spPr bwMode="auto">
          <a:xfrm>
            <a:off x="4096296" y="3833044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sz="1800" b="1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222" name="Oval 60"/>
          <p:cNvSpPr>
            <a:spLocks noChangeArrowheads="1"/>
          </p:cNvSpPr>
          <p:nvPr/>
        </p:nvSpPr>
        <p:spPr bwMode="auto">
          <a:xfrm>
            <a:off x="4020096" y="4199756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7223" name="Oval 61"/>
          <p:cNvSpPr>
            <a:spLocks noChangeArrowheads="1"/>
          </p:cNvSpPr>
          <p:nvPr/>
        </p:nvSpPr>
        <p:spPr bwMode="auto">
          <a:xfrm>
            <a:off x="4324896" y="3894956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65" name="Oval 46"/>
          <p:cNvSpPr>
            <a:spLocks noChangeArrowheads="1"/>
          </p:cNvSpPr>
          <p:nvPr/>
        </p:nvSpPr>
        <p:spPr bwMode="auto">
          <a:xfrm>
            <a:off x="4936084" y="1634356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66" name="Oval 46"/>
          <p:cNvSpPr>
            <a:spLocks noChangeArrowheads="1"/>
          </p:cNvSpPr>
          <p:nvPr/>
        </p:nvSpPr>
        <p:spPr bwMode="auto">
          <a:xfrm>
            <a:off x="3715296" y="6279381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02484" y="344444"/>
            <a:ext cx="40071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Кубическая парабола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234" y="4599727"/>
            <a:ext cx="2325957" cy="19058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7" grpId="0" animBg="1"/>
      <p:bldP spid="7212" grpId="0" animBg="1"/>
      <p:bldP spid="7222" grpId="0" animBg="1"/>
      <p:bldP spid="7223" grpId="0" animBg="1"/>
      <p:bldP spid="65" grpId="0" animBg="1"/>
      <p:bldP spid="66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2"/>
          <p:cNvSpPr>
            <a:spLocks/>
          </p:cNvSpPr>
          <p:nvPr/>
        </p:nvSpPr>
        <p:spPr bwMode="auto">
          <a:xfrm>
            <a:off x="3430588" y="-165100"/>
            <a:ext cx="2182812" cy="7312025"/>
          </a:xfrm>
          <a:custGeom>
            <a:avLst/>
            <a:gdLst>
              <a:gd name="T0" fmla="*/ 2182812 w 1375"/>
              <a:gd name="T1" fmla="*/ 0 h 4606"/>
              <a:gd name="T2" fmla="*/ 2043112 w 1375"/>
              <a:gd name="T3" fmla="*/ 1765300 h 4606"/>
              <a:gd name="T4" fmla="*/ 1827212 w 1375"/>
              <a:gd name="T5" fmla="*/ 2860675 h 4606"/>
              <a:gd name="T6" fmla="*/ 1598612 w 1375"/>
              <a:gd name="T7" fmla="*/ 3317875 h 4606"/>
              <a:gd name="T8" fmla="*/ 1128712 w 1375"/>
              <a:gd name="T9" fmla="*/ 3594100 h 4606"/>
              <a:gd name="T10" fmla="*/ 792162 w 1375"/>
              <a:gd name="T11" fmla="*/ 3798888 h 4606"/>
              <a:gd name="T12" fmla="*/ 468312 w 1375"/>
              <a:gd name="T13" fmla="*/ 4195763 h 4606"/>
              <a:gd name="T14" fmla="*/ 214312 w 1375"/>
              <a:gd name="T15" fmla="*/ 5049838 h 4606"/>
              <a:gd name="T16" fmla="*/ 23812 w 1375"/>
              <a:gd name="T17" fmla="*/ 6807200 h 4606"/>
              <a:gd name="T18" fmla="*/ 69850 w 1375"/>
              <a:gd name="T19" fmla="*/ 7312025 h 46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75"/>
              <a:gd name="T31" fmla="*/ 0 h 4606"/>
              <a:gd name="T32" fmla="*/ 1375 w 1375"/>
              <a:gd name="T33" fmla="*/ 4606 h 46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75" h="4606">
                <a:moveTo>
                  <a:pt x="1375" y="0"/>
                </a:moveTo>
                <a:cubicBezTo>
                  <a:pt x="1358" y="185"/>
                  <a:pt x="1324" y="812"/>
                  <a:pt x="1287" y="1112"/>
                </a:cubicBezTo>
                <a:cubicBezTo>
                  <a:pt x="1250" y="1412"/>
                  <a:pt x="1198" y="1639"/>
                  <a:pt x="1151" y="1802"/>
                </a:cubicBezTo>
                <a:cubicBezTo>
                  <a:pt x="1104" y="1965"/>
                  <a:pt x="1080" y="2013"/>
                  <a:pt x="1007" y="2090"/>
                </a:cubicBezTo>
                <a:cubicBezTo>
                  <a:pt x="934" y="2167"/>
                  <a:pt x="796" y="2213"/>
                  <a:pt x="711" y="2264"/>
                </a:cubicBezTo>
                <a:cubicBezTo>
                  <a:pt x="626" y="2315"/>
                  <a:pt x="568" y="2330"/>
                  <a:pt x="499" y="2393"/>
                </a:cubicBezTo>
                <a:cubicBezTo>
                  <a:pt x="430" y="2456"/>
                  <a:pt x="356" y="2512"/>
                  <a:pt x="295" y="2643"/>
                </a:cubicBezTo>
                <a:cubicBezTo>
                  <a:pt x="234" y="2774"/>
                  <a:pt x="182" y="2907"/>
                  <a:pt x="135" y="3181"/>
                </a:cubicBezTo>
                <a:cubicBezTo>
                  <a:pt x="88" y="3455"/>
                  <a:pt x="30" y="4051"/>
                  <a:pt x="15" y="4288"/>
                </a:cubicBezTo>
                <a:cubicBezTo>
                  <a:pt x="0" y="4525"/>
                  <a:pt x="38" y="4540"/>
                  <a:pt x="44" y="4606"/>
                </a:cubicBezTo>
              </a:path>
            </a:pathLst>
          </a:custGeom>
          <a:noFill/>
          <a:ln w="28575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895725" y="-134938"/>
            <a:ext cx="542925" cy="100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6000" b="1">
                <a:cs typeface="Arial" panose="020B0604020202020204" pitchFamily="34" charset="0"/>
              </a:rPr>
              <a:t>y</a:t>
            </a:r>
            <a:endParaRPr lang="ru-RU" sz="6000" b="1">
              <a:cs typeface="Arial" panose="020B0604020202020204" pitchFamily="34" charset="0"/>
            </a:endParaRP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296863" y="3429000"/>
            <a:ext cx="84709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V="1">
            <a:off x="4572000" y="139700"/>
            <a:ext cx="0" cy="6534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8128000" y="3429000"/>
            <a:ext cx="8096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6000" b="1">
                <a:cs typeface="Arial" panose="020B0604020202020204" pitchFamily="34" charset="0"/>
              </a:rPr>
              <a:t>x</a:t>
            </a:r>
            <a:endParaRPr lang="ru-RU" sz="6000" b="1">
              <a:cs typeface="Arial" panose="020B0604020202020204" pitchFamily="34" charset="0"/>
            </a:endParaRP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5157788" y="3429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244475" y="3048000"/>
            <a:ext cx="8640763" cy="158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244475" y="2697163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258763" y="2332038"/>
            <a:ext cx="86407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228600" y="1981200"/>
            <a:ext cx="86407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244475" y="1616075"/>
            <a:ext cx="86709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228600" y="1249363"/>
            <a:ext cx="87026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228600" y="884238"/>
            <a:ext cx="86407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244475" y="533400"/>
            <a:ext cx="86709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244475" y="198438"/>
            <a:ext cx="8670925" cy="301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>
            <a:off x="198438" y="3779838"/>
            <a:ext cx="8686800" cy="1428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228600" y="4130675"/>
            <a:ext cx="86407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 flipV="1">
            <a:off x="212725" y="4495800"/>
            <a:ext cx="8656638" cy="158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0" y="4860925"/>
            <a:ext cx="8899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>
            <a:off x="212725" y="5211763"/>
            <a:ext cx="87026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228600" y="5578475"/>
            <a:ext cx="8626475" cy="142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>
            <a:off x="212725" y="5927725"/>
            <a:ext cx="8672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>
            <a:off x="228600" y="6294438"/>
            <a:ext cx="8518525" cy="1428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>
            <a:off x="212725" y="6659563"/>
            <a:ext cx="86566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 flipH="1">
            <a:off x="4906963" y="200025"/>
            <a:ext cx="15875" cy="64325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>
            <a:off x="5273675" y="198438"/>
            <a:ext cx="0" cy="64611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20" name="Line 28"/>
          <p:cNvSpPr>
            <a:spLocks noChangeShapeType="1"/>
          </p:cNvSpPr>
          <p:nvPr/>
        </p:nvSpPr>
        <p:spPr bwMode="auto">
          <a:xfrm>
            <a:off x="5622925" y="228600"/>
            <a:ext cx="14288" cy="64166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>
            <a:off x="5989638" y="212725"/>
            <a:ext cx="0" cy="6400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22" name="Line 30"/>
          <p:cNvSpPr>
            <a:spLocks noChangeShapeType="1"/>
          </p:cNvSpPr>
          <p:nvPr/>
        </p:nvSpPr>
        <p:spPr bwMode="auto">
          <a:xfrm>
            <a:off x="6340475" y="228600"/>
            <a:ext cx="15875" cy="64166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23" name="Line 31"/>
          <p:cNvSpPr>
            <a:spLocks noChangeShapeType="1"/>
          </p:cNvSpPr>
          <p:nvPr/>
        </p:nvSpPr>
        <p:spPr bwMode="auto">
          <a:xfrm>
            <a:off x="6705600" y="198438"/>
            <a:ext cx="30163" cy="64309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24" name="Line 32"/>
          <p:cNvSpPr>
            <a:spLocks noChangeShapeType="1"/>
          </p:cNvSpPr>
          <p:nvPr/>
        </p:nvSpPr>
        <p:spPr bwMode="auto">
          <a:xfrm>
            <a:off x="7056438" y="212725"/>
            <a:ext cx="30162" cy="64166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25" name="Line 33"/>
          <p:cNvSpPr>
            <a:spLocks noChangeShapeType="1"/>
          </p:cNvSpPr>
          <p:nvPr/>
        </p:nvSpPr>
        <p:spPr bwMode="auto">
          <a:xfrm>
            <a:off x="7437438" y="212725"/>
            <a:ext cx="0" cy="64468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26" name="Line 34"/>
          <p:cNvSpPr>
            <a:spLocks noChangeShapeType="1"/>
          </p:cNvSpPr>
          <p:nvPr/>
        </p:nvSpPr>
        <p:spPr bwMode="auto">
          <a:xfrm>
            <a:off x="7788275" y="212725"/>
            <a:ext cx="0" cy="6400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27" name="Line 35"/>
          <p:cNvSpPr>
            <a:spLocks noChangeShapeType="1"/>
          </p:cNvSpPr>
          <p:nvPr/>
        </p:nvSpPr>
        <p:spPr bwMode="auto">
          <a:xfrm>
            <a:off x="8137525" y="212725"/>
            <a:ext cx="15875" cy="64325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28" name="Line 36"/>
          <p:cNvSpPr>
            <a:spLocks noChangeShapeType="1"/>
          </p:cNvSpPr>
          <p:nvPr/>
        </p:nvSpPr>
        <p:spPr bwMode="auto">
          <a:xfrm>
            <a:off x="8474075" y="212725"/>
            <a:ext cx="14288" cy="64468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29" name="Line 37"/>
          <p:cNvSpPr>
            <a:spLocks noChangeShapeType="1"/>
          </p:cNvSpPr>
          <p:nvPr/>
        </p:nvSpPr>
        <p:spPr bwMode="auto">
          <a:xfrm>
            <a:off x="8793163" y="212725"/>
            <a:ext cx="30162" cy="64325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30" name="Line 38"/>
          <p:cNvSpPr>
            <a:spLocks noChangeShapeType="1"/>
          </p:cNvSpPr>
          <p:nvPr/>
        </p:nvSpPr>
        <p:spPr bwMode="auto">
          <a:xfrm>
            <a:off x="4206875" y="198438"/>
            <a:ext cx="0" cy="64611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31" name="Line 39"/>
          <p:cNvSpPr>
            <a:spLocks noChangeShapeType="1"/>
          </p:cNvSpPr>
          <p:nvPr/>
        </p:nvSpPr>
        <p:spPr bwMode="auto">
          <a:xfrm>
            <a:off x="3840163" y="204788"/>
            <a:ext cx="0" cy="644048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32" name="Line 40"/>
          <p:cNvSpPr>
            <a:spLocks noChangeShapeType="1"/>
          </p:cNvSpPr>
          <p:nvPr/>
        </p:nvSpPr>
        <p:spPr bwMode="auto">
          <a:xfrm>
            <a:off x="3444875" y="182563"/>
            <a:ext cx="30163" cy="6477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33" name="Line 41"/>
          <p:cNvSpPr>
            <a:spLocks noChangeShapeType="1"/>
          </p:cNvSpPr>
          <p:nvPr/>
        </p:nvSpPr>
        <p:spPr bwMode="auto">
          <a:xfrm>
            <a:off x="3108325" y="182563"/>
            <a:ext cx="15875" cy="64468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34" name="Line 42"/>
          <p:cNvSpPr>
            <a:spLocks noChangeShapeType="1"/>
          </p:cNvSpPr>
          <p:nvPr/>
        </p:nvSpPr>
        <p:spPr bwMode="auto">
          <a:xfrm>
            <a:off x="2759075" y="182563"/>
            <a:ext cx="0" cy="64468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35" name="Line 43"/>
          <p:cNvSpPr>
            <a:spLocks noChangeShapeType="1"/>
          </p:cNvSpPr>
          <p:nvPr/>
        </p:nvSpPr>
        <p:spPr bwMode="auto">
          <a:xfrm>
            <a:off x="2379663" y="204788"/>
            <a:ext cx="12700" cy="64706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36" name="Line 44"/>
          <p:cNvSpPr>
            <a:spLocks noChangeShapeType="1"/>
          </p:cNvSpPr>
          <p:nvPr/>
        </p:nvSpPr>
        <p:spPr bwMode="auto">
          <a:xfrm>
            <a:off x="2025650" y="198438"/>
            <a:ext cx="1588" cy="64611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37" name="Line 45"/>
          <p:cNvSpPr>
            <a:spLocks noChangeShapeType="1"/>
          </p:cNvSpPr>
          <p:nvPr/>
        </p:nvSpPr>
        <p:spPr bwMode="auto">
          <a:xfrm flipH="1">
            <a:off x="1646238" y="182563"/>
            <a:ext cx="14287" cy="64309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38" name="Line 46"/>
          <p:cNvSpPr>
            <a:spLocks noChangeShapeType="1"/>
          </p:cNvSpPr>
          <p:nvPr/>
        </p:nvSpPr>
        <p:spPr bwMode="auto">
          <a:xfrm>
            <a:off x="1295400" y="182563"/>
            <a:ext cx="0" cy="646271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39" name="Line 47"/>
          <p:cNvSpPr>
            <a:spLocks noChangeShapeType="1"/>
          </p:cNvSpPr>
          <p:nvPr/>
        </p:nvSpPr>
        <p:spPr bwMode="auto">
          <a:xfrm>
            <a:off x="931863" y="204788"/>
            <a:ext cx="28575" cy="644048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40" name="Line 48"/>
          <p:cNvSpPr>
            <a:spLocks noChangeShapeType="1"/>
          </p:cNvSpPr>
          <p:nvPr/>
        </p:nvSpPr>
        <p:spPr bwMode="auto">
          <a:xfrm>
            <a:off x="579438" y="182563"/>
            <a:ext cx="14287" cy="6477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41" name="Line 49"/>
          <p:cNvSpPr>
            <a:spLocks noChangeShapeType="1"/>
          </p:cNvSpPr>
          <p:nvPr/>
        </p:nvSpPr>
        <p:spPr bwMode="auto">
          <a:xfrm>
            <a:off x="242888" y="157163"/>
            <a:ext cx="1587" cy="650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42" name="Text Box 50"/>
          <p:cNvSpPr txBox="1">
            <a:spLocks noChangeArrowheads="1"/>
          </p:cNvSpPr>
          <p:nvPr/>
        </p:nvSpPr>
        <p:spPr bwMode="auto">
          <a:xfrm>
            <a:off x="2782888" y="3295650"/>
            <a:ext cx="3581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5400">
                <a:cs typeface="Arial" panose="020B0604020202020204" pitchFamily="34" charset="0"/>
              </a:rPr>
              <a:t>   -</a:t>
            </a:r>
            <a:r>
              <a:rPr lang="ru-RU" sz="4800" b="1">
                <a:cs typeface="Arial" panose="020B0604020202020204" pitchFamily="34" charset="0"/>
              </a:rPr>
              <a:t>1  0    1  2</a:t>
            </a:r>
          </a:p>
        </p:txBody>
      </p:sp>
      <p:sp>
        <p:nvSpPr>
          <p:cNvPr id="14387" name="Freeform 51"/>
          <p:cNvSpPr>
            <a:spLocks/>
          </p:cNvSpPr>
          <p:nvPr/>
        </p:nvSpPr>
        <p:spPr bwMode="auto">
          <a:xfrm>
            <a:off x="3581400" y="-12700"/>
            <a:ext cx="1879600" cy="6959600"/>
          </a:xfrm>
          <a:custGeom>
            <a:avLst/>
            <a:gdLst>
              <a:gd name="T0" fmla="*/ 1879600 w 1184"/>
              <a:gd name="T1" fmla="*/ 0 h 4384"/>
              <a:gd name="T2" fmla="*/ 1803400 w 1184"/>
              <a:gd name="T3" fmla="*/ 1651000 h 4384"/>
              <a:gd name="T4" fmla="*/ 1676400 w 1184"/>
              <a:gd name="T5" fmla="*/ 2755900 h 4384"/>
              <a:gd name="T6" fmla="*/ 1473200 w 1184"/>
              <a:gd name="T7" fmla="*/ 3251200 h 4384"/>
              <a:gd name="T8" fmla="*/ 990600 w 1184"/>
              <a:gd name="T9" fmla="*/ 3441700 h 4384"/>
              <a:gd name="T10" fmla="*/ 508000 w 1184"/>
              <a:gd name="T11" fmla="*/ 3632200 h 4384"/>
              <a:gd name="T12" fmla="*/ 254000 w 1184"/>
              <a:gd name="T13" fmla="*/ 4140200 h 4384"/>
              <a:gd name="T14" fmla="*/ 152400 w 1184"/>
              <a:gd name="T15" fmla="*/ 4965700 h 4384"/>
              <a:gd name="T16" fmla="*/ 25400 w 1184"/>
              <a:gd name="T17" fmla="*/ 6273800 h 4384"/>
              <a:gd name="T18" fmla="*/ 0 w 1184"/>
              <a:gd name="T19" fmla="*/ 6959600 h 43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84"/>
              <a:gd name="T31" fmla="*/ 0 h 4384"/>
              <a:gd name="T32" fmla="*/ 1184 w 1184"/>
              <a:gd name="T33" fmla="*/ 4384 h 438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84" h="4384">
                <a:moveTo>
                  <a:pt x="1184" y="0"/>
                </a:moveTo>
                <a:cubicBezTo>
                  <a:pt x="1176" y="173"/>
                  <a:pt x="1157" y="751"/>
                  <a:pt x="1136" y="1040"/>
                </a:cubicBezTo>
                <a:cubicBezTo>
                  <a:pt x="1115" y="1329"/>
                  <a:pt x="1091" y="1568"/>
                  <a:pt x="1056" y="1736"/>
                </a:cubicBezTo>
                <a:cubicBezTo>
                  <a:pt x="1021" y="1904"/>
                  <a:pt x="1000" y="1976"/>
                  <a:pt x="928" y="2048"/>
                </a:cubicBezTo>
                <a:cubicBezTo>
                  <a:pt x="856" y="2120"/>
                  <a:pt x="725" y="2128"/>
                  <a:pt x="624" y="2168"/>
                </a:cubicBezTo>
                <a:cubicBezTo>
                  <a:pt x="523" y="2208"/>
                  <a:pt x="397" y="2215"/>
                  <a:pt x="320" y="2288"/>
                </a:cubicBezTo>
                <a:cubicBezTo>
                  <a:pt x="243" y="2361"/>
                  <a:pt x="197" y="2468"/>
                  <a:pt x="160" y="2608"/>
                </a:cubicBezTo>
                <a:cubicBezTo>
                  <a:pt x="123" y="2748"/>
                  <a:pt x="120" y="2904"/>
                  <a:pt x="96" y="3128"/>
                </a:cubicBezTo>
                <a:cubicBezTo>
                  <a:pt x="72" y="3352"/>
                  <a:pt x="32" y="3743"/>
                  <a:pt x="16" y="3952"/>
                </a:cubicBezTo>
                <a:cubicBezTo>
                  <a:pt x="0" y="4161"/>
                  <a:pt x="3" y="4294"/>
                  <a:pt x="0" y="4384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88" name="Freeform 52"/>
          <p:cNvSpPr>
            <a:spLocks/>
          </p:cNvSpPr>
          <p:nvPr/>
        </p:nvSpPr>
        <p:spPr bwMode="auto">
          <a:xfrm>
            <a:off x="3713163" y="76200"/>
            <a:ext cx="1620837" cy="6864350"/>
          </a:xfrm>
          <a:custGeom>
            <a:avLst/>
            <a:gdLst>
              <a:gd name="T0" fmla="*/ 1620837 w 1021"/>
              <a:gd name="T1" fmla="*/ 0 h 4324"/>
              <a:gd name="T2" fmla="*/ 1595437 w 1021"/>
              <a:gd name="T3" fmla="*/ 1511300 h 4324"/>
              <a:gd name="T4" fmla="*/ 1544637 w 1021"/>
              <a:gd name="T5" fmla="*/ 2590800 h 4324"/>
              <a:gd name="T6" fmla="*/ 1392237 w 1021"/>
              <a:gd name="T7" fmla="*/ 3200400 h 4324"/>
              <a:gd name="T8" fmla="*/ 858837 w 1021"/>
              <a:gd name="T9" fmla="*/ 3352800 h 4324"/>
              <a:gd name="T10" fmla="*/ 300037 w 1021"/>
              <a:gd name="T11" fmla="*/ 3492500 h 4324"/>
              <a:gd name="T12" fmla="*/ 147637 w 1021"/>
              <a:gd name="T13" fmla="*/ 4051300 h 4324"/>
              <a:gd name="T14" fmla="*/ 20637 w 1021"/>
              <a:gd name="T15" fmla="*/ 5410200 h 4324"/>
              <a:gd name="T16" fmla="*/ 20637 w 1021"/>
              <a:gd name="T17" fmla="*/ 6629400 h 4324"/>
              <a:gd name="T18" fmla="*/ 20637 w 1021"/>
              <a:gd name="T19" fmla="*/ 6819900 h 4324"/>
              <a:gd name="T20" fmla="*/ 20637 w 1021"/>
              <a:gd name="T21" fmla="*/ 6781800 h 43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21"/>
              <a:gd name="T34" fmla="*/ 0 h 4324"/>
              <a:gd name="T35" fmla="*/ 1021 w 1021"/>
              <a:gd name="T36" fmla="*/ 4324 h 43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21" h="4324">
                <a:moveTo>
                  <a:pt x="1021" y="0"/>
                </a:moveTo>
                <a:cubicBezTo>
                  <a:pt x="1018" y="159"/>
                  <a:pt x="1013" y="680"/>
                  <a:pt x="1005" y="952"/>
                </a:cubicBezTo>
                <a:cubicBezTo>
                  <a:pt x="997" y="1224"/>
                  <a:pt x="994" y="1455"/>
                  <a:pt x="973" y="1632"/>
                </a:cubicBezTo>
                <a:cubicBezTo>
                  <a:pt x="952" y="1809"/>
                  <a:pt x="949" y="1936"/>
                  <a:pt x="877" y="2016"/>
                </a:cubicBezTo>
                <a:cubicBezTo>
                  <a:pt x="805" y="2096"/>
                  <a:pt x="656" y="2081"/>
                  <a:pt x="541" y="2112"/>
                </a:cubicBezTo>
                <a:cubicBezTo>
                  <a:pt x="426" y="2143"/>
                  <a:pt x="264" y="2127"/>
                  <a:pt x="189" y="2200"/>
                </a:cubicBezTo>
                <a:cubicBezTo>
                  <a:pt x="114" y="2273"/>
                  <a:pt x="122" y="2351"/>
                  <a:pt x="93" y="2552"/>
                </a:cubicBezTo>
                <a:cubicBezTo>
                  <a:pt x="64" y="2753"/>
                  <a:pt x="26" y="3137"/>
                  <a:pt x="13" y="3408"/>
                </a:cubicBezTo>
                <a:cubicBezTo>
                  <a:pt x="0" y="3679"/>
                  <a:pt x="13" y="4028"/>
                  <a:pt x="13" y="4176"/>
                </a:cubicBezTo>
                <a:cubicBezTo>
                  <a:pt x="13" y="4324"/>
                  <a:pt x="13" y="4280"/>
                  <a:pt x="13" y="4296"/>
                </a:cubicBezTo>
                <a:cubicBezTo>
                  <a:pt x="13" y="4312"/>
                  <a:pt x="13" y="4277"/>
                  <a:pt x="13" y="4272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5197475" y="2630488"/>
            <a:ext cx="1397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4390" name="Oval 54"/>
          <p:cNvSpPr>
            <a:spLocks noChangeArrowheads="1"/>
          </p:cNvSpPr>
          <p:nvPr/>
        </p:nvSpPr>
        <p:spPr bwMode="auto">
          <a:xfrm>
            <a:off x="4484688" y="3351213"/>
            <a:ext cx="161925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3775075" y="4071938"/>
            <a:ext cx="150813" cy="1397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8248" name="Text Box 56"/>
          <p:cNvSpPr txBox="1">
            <a:spLocks noChangeArrowheads="1"/>
          </p:cNvSpPr>
          <p:nvPr/>
        </p:nvSpPr>
        <p:spPr bwMode="auto">
          <a:xfrm>
            <a:off x="5715000" y="228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= х</a:t>
            </a:r>
            <a:r>
              <a:rPr lang="ru-RU" b="1" baseline="30000" dirty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393" name="Text Box 57"/>
          <p:cNvSpPr txBox="1">
            <a:spLocks noChangeArrowheads="1"/>
          </p:cNvSpPr>
          <p:nvPr/>
        </p:nvSpPr>
        <p:spPr bwMode="auto">
          <a:xfrm>
            <a:off x="5334000" y="12192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= х</a:t>
            </a:r>
            <a:r>
              <a:rPr lang="ru-RU" b="1" baseline="300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b="1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94" name="Text Box 58"/>
          <p:cNvSpPr txBox="1">
            <a:spLocks noChangeArrowheads="1"/>
          </p:cNvSpPr>
          <p:nvPr/>
        </p:nvSpPr>
        <p:spPr bwMode="auto">
          <a:xfrm>
            <a:off x="5562600" y="6858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= х</a:t>
            </a:r>
            <a:r>
              <a:rPr lang="ru-RU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80915" y="399961"/>
            <a:ext cx="33443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 больше 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тем «круче» ветви направлены вверх и вниз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1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1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87" grpId="0" animBg="1"/>
      <p:bldP spid="14388" grpId="0" animBg="1"/>
      <p:bldP spid="14389" grpId="0" animBg="1"/>
      <p:bldP spid="14390" grpId="0" animBg="1"/>
      <p:bldP spid="14391" grpId="0" animBg="1"/>
      <p:bldP spid="8248" grpId="0"/>
      <p:bldP spid="14393" grpId="0"/>
      <p:bldP spid="14394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179428" y="84760"/>
            <a:ext cx="5429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cs typeface="Arial" panose="020B0604020202020204" pitchFamily="34" charset="0"/>
              </a:rPr>
              <a:t>y</a:t>
            </a:r>
            <a:endParaRPr lang="ru-RU" sz="3600" b="1" dirty="0">
              <a:cs typeface="Arial" panose="020B0604020202020204" pitchFamily="34" charset="0"/>
            </a:endParaRP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V="1">
            <a:off x="5210794" y="3504409"/>
            <a:ext cx="3641725" cy="4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V="1">
            <a:off x="6718919" y="192597"/>
            <a:ext cx="0" cy="6534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8362775" y="3386281"/>
            <a:ext cx="8096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4000" b="1" dirty="0">
                <a:cs typeface="Arial" panose="020B0604020202020204" pitchFamily="34" charset="0"/>
              </a:rPr>
              <a:t>x</a:t>
            </a:r>
            <a:endParaRPr lang="ru-RU" sz="4000" b="1" dirty="0">
              <a:cs typeface="Arial" panose="020B0604020202020204" pitchFamily="34" charset="0"/>
            </a:endParaRP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7304707" y="3481897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V="1">
            <a:off x="5278046" y="3116772"/>
            <a:ext cx="5754111" cy="25689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V="1">
            <a:off x="5255244" y="2750059"/>
            <a:ext cx="5822950" cy="317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V="1">
            <a:off x="5255244" y="2384935"/>
            <a:ext cx="5791200" cy="333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V="1">
            <a:off x="5271118" y="2034097"/>
            <a:ext cx="5745164" cy="28574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V="1">
            <a:off x="5255244" y="1668972"/>
            <a:ext cx="5807075" cy="17464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5255244" y="1284797"/>
            <a:ext cx="5822950" cy="174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5255244" y="937135"/>
            <a:ext cx="57610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5255244" y="581824"/>
            <a:ext cx="5807075" cy="447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>
            <a:off x="5148100" y="3844641"/>
            <a:ext cx="6113438" cy="301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5255244" y="4169285"/>
            <a:ext cx="5761038" cy="1428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>
            <a:off x="5271118" y="4545521"/>
            <a:ext cx="5745163" cy="3176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5271118" y="4912232"/>
            <a:ext cx="5775325" cy="159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>
            <a:off x="5271119" y="5248782"/>
            <a:ext cx="5791200" cy="1587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5271118" y="5644072"/>
            <a:ext cx="5730876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>
            <a:off x="5271118" y="5980622"/>
            <a:ext cx="5761039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>
            <a:off x="5296520" y="6345749"/>
            <a:ext cx="5597524" cy="1587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>
            <a:off x="5255244" y="6679122"/>
            <a:ext cx="5761038" cy="333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 flipH="1">
            <a:off x="7053882" y="252922"/>
            <a:ext cx="15875" cy="64325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>
            <a:off x="7420594" y="251335"/>
            <a:ext cx="0" cy="64611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20" name="Line 28"/>
          <p:cNvSpPr>
            <a:spLocks noChangeShapeType="1"/>
          </p:cNvSpPr>
          <p:nvPr/>
        </p:nvSpPr>
        <p:spPr bwMode="auto">
          <a:xfrm>
            <a:off x="7769844" y="281497"/>
            <a:ext cx="14288" cy="64166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>
            <a:off x="8136557" y="265622"/>
            <a:ext cx="0" cy="6400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22" name="Line 30"/>
          <p:cNvSpPr>
            <a:spLocks noChangeShapeType="1"/>
          </p:cNvSpPr>
          <p:nvPr/>
        </p:nvSpPr>
        <p:spPr bwMode="auto">
          <a:xfrm>
            <a:off x="8487394" y="281497"/>
            <a:ext cx="15875" cy="64166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23" name="Line 31"/>
          <p:cNvSpPr>
            <a:spLocks noChangeShapeType="1"/>
          </p:cNvSpPr>
          <p:nvPr/>
        </p:nvSpPr>
        <p:spPr bwMode="auto">
          <a:xfrm>
            <a:off x="8852519" y="251335"/>
            <a:ext cx="30163" cy="64309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30" name="Line 38"/>
          <p:cNvSpPr>
            <a:spLocks noChangeShapeType="1"/>
          </p:cNvSpPr>
          <p:nvPr/>
        </p:nvSpPr>
        <p:spPr bwMode="auto">
          <a:xfrm>
            <a:off x="6353794" y="251335"/>
            <a:ext cx="0" cy="64611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31" name="Line 39"/>
          <p:cNvSpPr>
            <a:spLocks noChangeShapeType="1"/>
          </p:cNvSpPr>
          <p:nvPr/>
        </p:nvSpPr>
        <p:spPr bwMode="auto">
          <a:xfrm>
            <a:off x="5987082" y="257685"/>
            <a:ext cx="0" cy="644048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32" name="Line 40"/>
          <p:cNvSpPr>
            <a:spLocks noChangeShapeType="1"/>
          </p:cNvSpPr>
          <p:nvPr/>
        </p:nvSpPr>
        <p:spPr bwMode="auto">
          <a:xfrm>
            <a:off x="5591794" y="235460"/>
            <a:ext cx="30163" cy="6477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33" name="Line 41"/>
          <p:cNvSpPr>
            <a:spLocks noChangeShapeType="1"/>
          </p:cNvSpPr>
          <p:nvPr/>
        </p:nvSpPr>
        <p:spPr bwMode="auto">
          <a:xfrm>
            <a:off x="5255244" y="235460"/>
            <a:ext cx="15875" cy="64468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42" name="Text Box 50"/>
          <p:cNvSpPr txBox="1">
            <a:spLocks noChangeArrowheads="1"/>
          </p:cNvSpPr>
          <p:nvPr/>
        </p:nvSpPr>
        <p:spPr bwMode="auto">
          <a:xfrm>
            <a:off x="5652120" y="3356992"/>
            <a:ext cx="3581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>
                <a:cs typeface="Arial" panose="020B0604020202020204" pitchFamily="34" charset="0"/>
              </a:rPr>
              <a:t>   -</a:t>
            </a:r>
            <a:r>
              <a:rPr lang="ru-RU" sz="2800" b="1" dirty="0">
                <a:cs typeface="Arial" panose="020B0604020202020204" pitchFamily="34" charset="0"/>
              </a:rPr>
              <a:t>1  0 </a:t>
            </a:r>
            <a:r>
              <a:rPr lang="ru-RU" sz="2800" b="1" dirty="0" smtClean="0">
                <a:cs typeface="Arial" panose="020B0604020202020204" pitchFamily="34" charset="0"/>
              </a:rPr>
              <a:t>  </a:t>
            </a:r>
            <a:r>
              <a:rPr lang="ru-RU" sz="2800" b="1" dirty="0">
                <a:cs typeface="Arial" panose="020B0604020202020204" pitchFamily="34" charset="0"/>
              </a:rPr>
              <a:t>1  2</a:t>
            </a:r>
          </a:p>
        </p:txBody>
      </p:sp>
      <p:sp>
        <p:nvSpPr>
          <p:cNvPr id="14387" name="Freeform 51"/>
          <p:cNvSpPr>
            <a:spLocks/>
          </p:cNvSpPr>
          <p:nvPr/>
        </p:nvSpPr>
        <p:spPr bwMode="auto">
          <a:xfrm>
            <a:off x="6126783" y="192597"/>
            <a:ext cx="1069973" cy="6807200"/>
          </a:xfrm>
          <a:custGeom>
            <a:avLst/>
            <a:gdLst>
              <a:gd name="T0" fmla="*/ 1879600 w 1184"/>
              <a:gd name="T1" fmla="*/ 0 h 4384"/>
              <a:gd name="T2" fmla="*/ 1803400 w 1184"/>
              <a:gd name="T3" fmla="*/ 1651000 h 4384"/>
              <a:gd name="T4" fmla="*/ 1676400 w 1184"/>
              <a:gd name="T5" fmla="*/ 2755900 h 4384"/>
              <a:gd name="T6" fmla="*/ 1473200 w 1184"/>
              <a:gd name="T7" fmla="*/ 3251200 h 4384"/>
              <a:gd name="T8" fmla="*/ 990600 w 1184"/>
              <a:gd name="T9" fmla="*/ 3441700 h 4384"/>
              <a:gd name="T10" fmla="*/ 508000 w 1184"/>
              <a:gd name="T11" fmla="*/ 3632200 h 4384"/>
              <a:gd name="T12" fmla="*/ 254000 w 1184"/>
              <a:gd name="T13" fmla="*/ 4140200 h 4384"/>
              <a:gd name="T14" fmla="*/ 152400 w 1184"/>
              <a:gd name="T15" fmla="*/ 4965700 h 4384"/>
              <a:gd name="T16" fmla="*/ 25400 w 1184"/>
              <a:gd name="T17" fmla="*/ 6273800 h 4384"/>
              <a:gd name="T18" fmla="*/ 0 w 1184"/>
              <a:gd name="T19" fmla="*/ 6959600 h 43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84"/>
              <a:gd name="T31" fmla="*/ 0 h 4384"/>
              <a:gd name="T32" fmla="*/ 1184 w 1184"/>
              <a:gd name="T33" fmla="*/ 4384 h 438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84" h="4384">
                <a:moveTo>
                  <a:pt x="1184" y="0"/>
                </a:moveTo>
                <a:cubicBezTo>
                  <a:pt x="1176" y="173"/>
                  <a:pt x="1157" y="751"/>
                  <a:pt x="1136" y="1040"/>
                </a:cubicBezTo>
                <a:cubicBezTo>
                  <a:pt x="1115" y="1329"/>
                  <a:pt x="1091" y="1568"/>
                  <a:pt x="1056" y="1736"/>
                </a:cubicBezTo>
                <a:cubicBezTo>
                  <a:pt x="1021" y="1904"/>
                  <a:pt x="1000" y="1976"/>
                  <a:pt x="928" y="2048"/>
                </a:cubicBezTo>
                <a:cubicBezTo>
                  <a:pt x="856" y="2120"/>
                  <a:pt x="725" y="2128"/>
                  <a:pt x="624" y="2168"/>
                </a:cubicBezTo>
                <a:cubicBezTo>
                  <a:pt x="523" y="2208"/>
                  <a:pt x="397" y="2215"/>
                  <a:pt x="320" y="2288"/>
                </a:cubicBezTo>
                <a:cubicBezTo>
                  <a:pt x="243" y="2361"/>
                  <a:pt x="197" y="2468"/>
                  <a:pt x="160" y="2608"/>
                </a:cubicBezTo>
                <a:cubicBezTo>
                  <a:pt x="123" y="2748"/>
                  <a:pt x="120" y="2904"/>
                  <a:pt x="96" y="3128"/>
                </a:cubicBezTo>
                <a:cubicBezTo>
                  <a:pt x="72" y="3352"/>
                  <a:pt x="32" y="3743"/>
                  <a:pt x="16" y="3952"/>
                </a:cubicBezTo>
                <a:cubicBezTo>
                  <a:pt x="0" y="4161"/>
                  <a:pt x="3" y="4294"/>
                  <a:pt x="0" y="4384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43651" y="244993"/>
                <a:ext cx="4904449" cy="1095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i="1" dirty="0" smtClean="0">
                    <a:solidFill>
                      <a:srgbClr val="CC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Решить уравнение графически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b="1" i="1" smtClean="0">
                            <a:solidFill>
                              <a:srgbClr val="CC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CC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CC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sz="3200" b="1" i="1" smtClean="0"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200" b="1" i="1" smtClean="0"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 smtClean="0"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 smtClean="0"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ru-RU" sz="3200" b="1" i="1" dirty="0">
                  <a:solidFill>
                    <a:srgbClr val="CC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51" y="244993"/>
                <a:ext cx="4904449" cy="1095685"/>
              </a:xfrm>
              <a:prstGeom prst="rect">
                <a:avLst/>
              </a:prstGeom>
              <a:blipFill rotWithShape="0">
                <a:blip r:embed="rId2"/>
                <a:stretch>
                  <a:fillRect l="-3354" t="-8333" b="-2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67017" y="1710402"/>
                <a:ext cx="1664174" cy="6671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17" y="1710402"/>
                <a:ext cx="1664174" cy="66717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107938" y="2483285"/>
                <a:ext cx="254428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938" y="2483285"/>
                <a:ext cx="2544286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единительная линия 2"/>
          <p:cNvCxnSpPr/>
          <p:nvPr/>
        </p:nvCxnSpPr>
        <p:spPr>
          <a:xfrm>
            <a:off x="5621957" y="1052736"/>
            <a:ext cx="2940844" cy="431828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194208" y="909759"/>
                <a:ext cx="1171475" cy="475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ru-RU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208" y="909759"/>
                <a:ext cx="1171475" cy="47545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 rot="3121687">
                <a:off x="5237516" y="1840580"/>
                <a:ext cx="14991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121687">
                <a:off x="5237516" y="1840580"/>
                <a:ext cx="1499128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172173" y="5644072"/>
            <a:ext cx="2562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х = 1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78" y="3356992"/>
            <a:ext cx="1841413" cy="255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21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7" grpId="0" animBg="1"/>
      <p:bldP spid="61" grpId="0"/>
      <p:bldP spid="62" grpId="0"/>
      <p:bldP spid="68" grpId="0"/>
      <p:bldP spid="69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313389" y="308933"/>
            <a:ext cx="5429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cs typeface="Arial" panose="020B0604020202020204" pitchFamily="34" charset="0"/>
              </a:rPr>
              <a:t>y</a:t>
            </a:r>
            <a:endParaRPr lang="ru-RU" sz="3600" b="1" dirty="0">
              <a:cs typeface="Arial" panose="020B0604020202020204" pitchFamily="34" charset="0"/>
            </a:endParaRP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875906" y="3663430"/>
            <a:ext cx="393223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 flipH="1" flipV="1">
            <a:off x="6323706" y="602729"/>
            <a:ext cx="30163" cy="3822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8190245" y="3567672"/>
            <a:ext cx="8096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4000" b="1" dirty="0">
                <a:cs typeface="Arial" panose="020B0604020202020204" pitchFamily="34" charset="0"/>
              </a:rPr>
              <a:t>x</a:t>
            </a:r>
            <a:endParaRPr lang="ru-RU" sz="4000" b="1" dirty="0">
              <a:cs typeface="Arial" panose="020B0604020202020204" pitchFamily="34" charset="0"/>
            </a:endParaRP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6909495" y="3663429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6696770" y="3514204"/>
            <a:ext cx="0" cy="1793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 flipV="1">
            <a:off x="4860031" y="3298304"/>
            <a:ext cx="5776914" cy="22364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4860030" y="2926827"/>
            <a:ext cx="5822951" cy="476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V="1">
            <a:off x="4860030" y="2566467"/>
            <a:ext cx="5791202" cy="952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V="1">
            <a:off x="4860030" y="2215628"/>
            <a:ext cx="576104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4860030" y="1850502"/>
            <a:ext cx="5807077" cy="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4860030" y="1479027"/>
            <a:ext cx="5822952" cy="476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V="1">
            <a:off x="4860030" y="1118666"/>
            <a:ext cx="5761040" cy="47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V="1">
            <a:off x="4860030" y="767828"/>
            <a:ext cx="5807077" cy="206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4860030" y="458263"/>
            <a:ext cx="5807077" cy="4766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>
            <a:off x="4860031" y="4023790"/>
            <a:ext cx="5776913" cy="4764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V="1">
            <a:off x="4860032" y="4365104"/>
            <a:ext cx="5761038" cy="14286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70" name="Line 26"/>
          <p:cNvSpPr>
            <a:spLocks noChangeShapeType="1"/>
          </p:cNvSpPr>
          <p:nvPr/>
        </p:nvSpPr>
        <p:spPr bwMode="auto">
          <a:xfrm flipH="1">
            <a:off x="6658670" y="447154"/>
            <a:ext cx="15874" cy="408037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>
            <a:off x="7025381" y="432867"/>
            <a:ext cx="1587" cy="4094659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72" name="Line 28"/>
          <p:cNvSpPr>
            <a:spLocks noChangeShapeType="1"/>
          </p:cNvSpPr>
          <p:nvPr/>
        </p:nvSpPr>
        <p:spPr bwMode="auto">
          <a:xfrm>
            <a:off x="7374632" y="463029"/>
            <a:ext cx="31752" cy="406449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73" name="Line 29"/>
          <p:cNvSpPr>
            <a:spLocks noChangeShapeType="1"/>
          </p:cNvSpPr>
          <p:nvPr/>
        </p:nvSpPr>
        <p:spPr bwMode="auto">
          <a:xfrm>
            <a:off x="7741344" y="447154"/>
            <a:ext cx="6349" cy="408037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74" name="Line 30"/>
          <p:cNvSpPr>
            <a:spLocks noChangeShapeType="1"/>
          </p:cNvSpPr>
          <p:nvPr/>
        </p:nvSpPr>
        <p:spPr bwMode="auto">
          <a:xfrm flipH="1">
            <a:off x="8092181" y="463029"/>
            <a:ext cx="1" cy="406449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75" name="Line 31"/>
          <p:cNvSpPr>
            <a:spLocks noChangeShapeType="1"/>
          </p:cNvSpPr>
          <p:nvPr/>
        </p:nvSpPr>
        <p:spPr bwMode="auto">
          <a:xfrm>
            <a:off x="8457308" y="432867"/>
            <a:ext cx="4762" cy="4094659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82" name="Line 38"/>
          <p:cNvSpPr>
            <a:spLocks noChangeShapeType="1"/>
          </p:cNvSpPr>
          <p:nvPr/>
        </p:nvSpPr>
        <p:spPr bwMode="auto">
          <a:xfrm>
            <a:off x="5958582" y="432868"/>
            <a:ext cx="19846" cy="39925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83" name="Line 39"/>
          <p:cNvSpPr>
            <a:spLocks noChangeShapeType="1"/>
          </p:cNvSpPr>
          <p:nvPr/>
        </p:nvSpPr>
        <p:spPr bwMode="auto">
          <a:xfrm flipH="1">
            <a:off x="5575993" y="234430"/>
            <a:ext cx="15877" cy="4293096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84" name="Line 40"/>
          <p:cNvSpPr>
            <a:spLocks noChangeShapeType="1"/>
          </p:cNvSpPr>
          <p:nvPr/>
        </p:nvSpPr>
        <p:spPr bwMode="auto">
          <a:xfrm>
            <a:off x="5196582" y="416992"/>
            <a:ext cx="8731" cy="40084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85" name="Line 41"/>
          <p:cNvSpPr>
            <a:spLocks noChangeShapeType="1"/>
          </p:cNvSpPr>
          <p:nvPr/>
        </p:nvSpPr>
        <p:spPr bwMode="auto">
          <a:xfrm flipH="1">
            <a:off x="4853681" y="416992"/>
            <a:ext cx="6351" cy="40084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94" name="Text Box 50"/>
          <p:cNvSpPr txBox="1">
            <a:spLocks noChangeArrowheads="1"/>
          </p:cNvSpPr>
          <p:nvPr/>
        </p:nvSpPr>
        <p:spPr bwMode="auto">
          <a:xfrm>
            <a:off x="5302583" y="3535566"/>
            <a:ext cx="3581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>
                <a:cs typeface="Arial" panose="020B0604020202020204" pitchFamily="34" charset="0"/>
              </a:rPr>
              <a:t>   -</a:t>
            </a:r>
            <a:r>
              <a:rPr lang="ru-RU" sz="2800" b="1" dirty="0">
                <a:cs typeface="Arial" panose="020B0604020202020204" pitchFamily="34" charset="0"/>
              </a:rPr>
              <a:t>1  0  </a:t>
            </a:r>
            <a:r>
              <a:rPr lang="ru-RU" sz="2800" b="1" dirty="0" smtClean="0">
                <a:cs typeface="Arial" panose="020B0604020202020204" pitchFamily="34" charset="0"/>
              </a:rPr>
              <a:t> </a:t>
            </a:r>
            <a:r>
              <a:rPr lang="ru-RU" sz="2800" b="1" dirty="0">
                <a:cs typeface="Arial" panose="020B0604020202020204" pitchFamily="34" charset="0"/>
              </a:rPr>
              <a:t>1  2</a:t>
            </a:r>
          </a:p>
        </p:txBody>
      </p:sp>
      <p:sp>
        <p:nvSpPr>
          <p:cNvPr id="12342" name="Freeform 54"/>
          <p:cNvSpPr>
            <a:spLocks/>
          </p:cNvSpPr>
          <p:nvPr/>
        </p:nvSpPr>
        <p:spPr bwMode="auto">
          <a:xfrm>
            <a:off x="5750187" y="661467"/>
            <a:ext cx="1069613" cy="3027362"/>
          </a:xfrm>
          <a:custGeom>
            <a:avLst/>
            <a:gdLst>
              <a:gd name="T0" fmla="*/ 0 w 1216"/>
              <a:gd name="T1" fmla="*/ 0 h 2224"/>
              <a:gd name="T2" fmla="*/ 177800 w 1216"/>
              <a:gd name="T3" fmla="*/ 1473200 h 2224"/>
              <a:gd name="T4" fmla="*/ 330200 w 1216"/>
              <a:gd name="T5" fmla="*/ 2743200 h 2224"/>
              <a:gd name="T6" fmla="*/ 508000 w 1216"/>
              <a:gd name="T7" fmla="*/ 3403600 h 2224"/>
              <a:gd name="T8" fmla="*/ 1016000 w 1216"/>
              <a:gd name="T9" fmla="*/ 3505200 h 2224"/>
              <a:gd name="T10" fmla="*/ 1524000 w 1216"/>
              <a:gd name="T11" fmla="*/ 3403600 h 2224"/>
              <a:gd name="T12" fmla="*/ 1701800 w 1216"/>
              <a:gd name="T13" fmla="*/ 2743200 h 2224"/>
              <a:gd name="T14" fmla="*/ 1828800 w 1216"/>
              <a:gd name="T15" fmla="*/ 1447800 h 2224"/>
              <a:gd name="T16" fmla="*/ 1930400 w 1216"/>
              <a:gd name="T17" fmla="*/ 0 h 2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16"/>
              <a:gd name="T28" fmla="*/ 0 h 2224"/>
              <a:gd name="T29" fmla="*/ 1216 w 1216"/>
              <a:gd name="T30" fmla="*/ 2224 h 2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16" h="2224">
                <a:moveTo>
                  <a:pt x="0" y="0"/>
                </a:moveTo>
                <a:cubicBezTo>
                  <a:pt x="19" y="155"/>
                  <a:pt x="77" y="640"/>
                  <a:pt x="112" y="928"/>
                </a:cubicBezTo>
                <a:cubicBezTo>
                  <a:pt x="147" y="1216"/>
                  <a:pt x="173" y="1525"/>
                  <a:pt x="208" y="1728"/>
                </a:cubicBezTo>
                <a:cubicBezTo>
                  <a:pt x="243" y="1931"/>
                  <a:pt x="248" y="2064"/>
                  <a:pt x="320" y="2144"/>
                </a:cubicBezTo>
                <a:cubicBezTo>
                  <a:pt x="392" y="2224"/>
                  <a:pt x="533" y="2208"/>
                  <a:pt x="640" y="2208"/>
                </a:cubicBezTo>
                <a:cubicBezTo>
                  <a:pt x="747" y="2208"/>
                  <a:pt x="888" y="2224"/>
                  <a:pt x="960" y="2144"/>
                </a:cubicBezTo>
                <a:cubicBezTo>
                  <a:pt x="1032" y="2064"/>
                  <a:pt x="1040" y="1933"/>
                  <a:pt x="1072" y="1728"/>
                </a:cubicBezTo>
                <a:cubicBezTo>
                  <a:pt x="1104" y="1523"/>
                  <a:pt x="1128" y="1200"/>
                  <a:pt x="1152" y="912"/>
                </a:cubicBezTo>
                <a:cubicBezTo>
                  <a:pt x="1176" y="624"/>
                  <a:pt x="1203" y="190"/>
                  <a:pt x="1216" y="0"/>
                </a:cubicBezTo>
              </a:path>
            </a:pathLst>
          </a:custGeom>
          <a:noFill/>
          <a:ln w="38100" cmpd="sng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12346" name="Text Box 58"/>
          <p:cNvSpPr txBox="1">
            <a:spLocks noChangeArrowheads="1"/>
          </p:cNvSpPr>
          <p:nvPr/>
        </p:nvSpPr>
        <p:spPr bwMode="auto">
          <a:xfrm>
            <a:off x="7085707" y="1453629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у = х</a:t>
            </a:r>
            <a:r>
              <a:rPr lang="ru-RU" b="1" i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6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11561" y="332656"/>
                <a:ext cx="4073054" cy="1088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CC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Построить график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 smtClean="0"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ru-RU" sz="3200" b="1" i="1" smtClean="0">
                            <a:solidFill>
                              <a:srgbClr val="CC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CC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 smtClean="0">
                            <a:solidFill>
                              <a:srgbClr val="CC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solidFill>
                              <a:srgbClr val="CC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CC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CC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en-US" sz="3200" b="1" i="1" smtClean="0"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 smtClean="0"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ru-RU" sz="3200" b="1" i="1" dirty="0">
                  <a:solidFill>
                    <a:srgbClr val="CC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1" y="332656"/>
                <a:ext cx="4073054" cy="1088375"/>
              </a:xfrm>
              <a:prstGeom prst="rect">
                <a:avLst/>
              </a:prstGeom>
              <a:blipFill rotWithShape="0">
                <a:blip r:embed="rId2"/>
                <a:stretch>
                  <a:fillRect l="-3892" t="-84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 Box 58"/>
          <p:cNvSpPr txBox="1">
            <a:spLocks noChangeArrowheads="1"/>
          </p:cNvSpPr>
          <p:nvPr/>
        </p:nvSpPr>
        <p:spPr bwMode="auto">
          <a:xfrm>
            <a:off x="7148410" y="2694995"/>
            <a:ext cx="20298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у = </a:t>
            </a:r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(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х</a:t>
            </a:r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-1)</a:t>
            </a:r>
            <a:r>
              <a:rPr lang="ru-RU" b="1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6</a:t>
            </a:r>
            <a:r>
              <a:rPr lang="en-US" b="1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– 2 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867" y="2673791"/>
            <a:ext cx="45493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Сдвиг графика функции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у = х</a:t>
            </a:r>
            <a:r>
              <a:rPr lang="ru-RU" sz="36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6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вправо на 1 единицу и вниз на 2 единицы.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583" y="4968214"/>
            <a:ext cx="2995246" cy="190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8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7 L 0.02031 3.7037E-7 C 0.02951 3.7037E-7 0.0408 0.02824 0.0408 0.05139 L 0.0408 0.10301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42" grpId="0" animBg="1"/>
      <p:bldP spid="12342" grpId="1" animBg="1"/>
      <p:bldP spid="12346" grpId="0"/>
      <p:bldP spid="12346" grpId="1"/>
      <p:bldP spid="61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d438de9bad2482727ea340c6e0621684260d8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</TotalTime>
  <Words>251</Words>
  <Application>Microsoft Office PowerPoint</Application>
  <PresentationFormat>Экран (4:3)</PresentationFormat>
  <Paragraphs>115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Cambria Math</vt:lpstr>
      <vt:lpstr>Monotype Corsiva</vt:lpstr>
      <vt:lpstr>Segoe Print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Коля</dc:creator>
  <cp:lastModifiedBy>Кабинет317</cp:lastModifiedBy>
  <cp:revision>32</cp:revision>
  <dcterms:created xsi:type="dcterms:W3CDTF">1601-01-01T00:00:00Z</dcterms:created>
  <dcterms:modified xsi:type="dcterms:W3CDTF">2014-12-15T09:54:58Z</dcterms:modified>
</cp:coreProperties>
</file>