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7" r:id="rId2"/>
    <p:sldId id="258" r:id="rId3"/>
    <p:sldId id="280" r:id="rId4"/>
    <p:sldId id="282" r:id="rId5"/>
    <p:sldId id="259" r:id="rId6"/>
    <p:sldId id="283" r:id="rId7"/>
    <p:sldId id="295" r:id="rId8"/>
    <p:sldId id="286" r:id="rId9"/>
    <p:sldId id="292" r:id="rId10"/>
    <p:sldId id="288" r:id="rId11"/>
    <p:sldId id="294" r:id="rId12"/>
    <p:sldId id="284" r:id="rId13"/>
    <p:sldId id="261" r:id="rId14"/>
    <p:sldId id="262" r:id="rId15"/>
    <p:sldId id="279" r:id="rId16"/>
    <p:sldId id="263" r:id="rId17"/>
    <p:sldId id="264" r:id="rId18"/>
    <p:sldId id="297" r:id="rId19"/>
    <p:sldId id="299" r:id="rId20"/>
    <p:sldId id="265" r:id="rId21"/>
    <p:sldId id="267" r:id="rId22"/>
    <p:sldId id="281" r:id="rId23"/>
    <p:sldId id="276" r:id="rId24"/>
    <p:sldId id="277" r:id="rId25"/>
    <p:sldId id="285" r:id="rId26"/>
    <p:sldId id="278" r:id="rId27"/>
    <p:sldId id="271" r:id="rId28"/>
    <p:sldId id="272" r:id="rId2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1013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AB447C0-55B3-4B7D-A0AA-DF8D628A7FCC}" type="datetimeFigureOut">
              <a:rPr lang="ru-RU"/>
              <a:pPr>
                <a:defRPr/>
              </a:pPr>
              <a:t>07.04.2015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590F89B-5D23-44A6-92EB-597BAD4E95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44359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E914E3A-B933-41CB-9155-6CC60FEC90B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50206B0-A508-4B84-8107-5D85E6E8C91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6C63AB-D8A7-44D7-BB41-BBC557A4CEDA}" type="datetimeFigureOut">
              <a:rPr lang="ru-RU"/>
              <a:pPr>
                <a:defRPr/>
              </a:pPr>
              <a:t>07.04.2015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F527D1-6DB3-45E1-B2A4-D864E62F0E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7EB539-4AFF-4017-995A-49C8368D0581}" type="datetimeFigureOut">
              <a:rPr lang="ru-RU"/>
              <a:pPr>
                <a:defRPr/>
              </a:pPr>
              <a:t>07.04.2015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4CC4A2-6B8B-430F-AF15-F511A042EB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7BBA4F-5843-43D0-B17E-ED244929221C}" type="datetimeFigureOut">
              <a:rPr lang="ru-RU"/>
              <a:pPr>
                <a:defRPr/>
              </a:pPr>
              <a:t>07.04.2015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C50294-6F2E-4A55-BA85-8B56E8246A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F804D1-7EA0-458B-9ABD-F904FA14D054}" type="datetimeFigureOut">
              <a:rPr lang="ru-RU"/>
              <a:pPr>
                <a:defRPr/>
              </a:pPr>
              <a:t>07.04.2015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B9DDB4-777A-49B6-BFC0-9223B7F180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7DD8B8-AEC3-4418-BC3B-F81CAC3C7F39}" type="datetimeFigureOut">
              <a:rPr lang="ru-RU"/>
              <a:pPr>
                <a:defRPr/>
              </a:pPr>
              <a:t>07.04.2015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DE6E97-FEC5-409C-A823-790FC3990D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4A68FC-14C1-429B-B001-EAC76523A3CE}" type="datetimeFigureOut">
              <a:rPr lang="ru-RU"/>
              <a:pPr>
                <a:defRPr/>
              </a:pPr>
              <a:t>07.04.2015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5AF9C7-AE39-4BD2-A03C-E39D847E43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802B19-A016-4B4A-BECC-0AFE80C8F1E2}" type="datetimeFigureOut">
              <a:rPr lang="ru-RU"/>
              <a:pPr>
                <a:defRPr/>
              </a:pPr>
              <a:t>07.04.2015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659F54-6875-4B5C-81F5-A74C245FA5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73F336-2E73-4639-955E-26E57860A0DA}" type="datetimeFigureOut">
              <a:rPr lang="ru-RU"/>
              <a:pPr>
                <a:defRPr/>
              </a:pPr>
              <a:t>07.04.2015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A206DE-7E15-4230-BAF8-3F5E4F9A90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AAB07E-615D-47F8-8DAB-AC30341971FF}" type="datetimeFigureOut">
              <a:rPr lang="ru-RU"/>
              <a:pPr>
                <a:defRPr/>
              </a:pPr>
              <a:t>07.04.2015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17FD17-FFFA-4269-B3A6-8DF56BF92D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FF102A-6C28-43A7-AFD3-471B29B6077A}" type="datetimeFigureOut">
              <a:rPr lang="ru-RU"/>
              <a:pPr>
                <a:defRPr/>
              </a:pPr>
              <a:t>07.04.2015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6C2A6D-DA47-4BD9-8581-5FE9820558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0538E7-8B8D-42C6-9216-E60BBA52CBF9}" type="datetimeFigureOut">
              <a:rPr lang="ru-RU"/>
              <a:pPr>
                <a:defRPr/>
              </a:pPr>
              <a:t>07.04.2015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FEF6D6-E138-408F-B4CB-12E20289D5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F912835-2DEC-4E47-8C42-CEB73F6894ED}" type="datetimeFigureOut">
              <a:rPr lang="ru-RU"/>
              <a:pPr>
                <a:defRPr/>
              </a:pPr>
              <a:t>07.04.2015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F97432E-46F6-4F08-B4BD-51E89B1E1A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slide" Target="slide20.xml"/><Relationship Id="rId4" Type="http://schemas.openxmlformats.org/officeDocument/2006/relationships/slide" Target="slide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11" Type="http://schemas.openxmlformats.org/officeDocument/2006/relationships/image" Target="../media/image41.png"/><Relationship Id="rId5" Type="http://schemas.openxmlformats.org/officeDocument/2006/relationships/image" Target="../media/image36.png"/><Relationship Id="rId10" Type="http://schemas.openxmlformats.org/officeDocument/2006/relationships/image" Target="../media/image40.png"/><Relationship Id="rId4" Type="http://schemas.openxmlformats.org/officeDocument/2006/relationships/image" Target="../media/image35.png"/><Relationship Id="rId9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slide" Target="slide15.xml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7" Type="http://schemas.openxmlformats.org/officeDocument/2006/relationships/image" Target="../media/image2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2.xml"/><Relationship Id="rId5" Type="http://schemas.openxmlformats.org/officeDocument/2006/relationships/slide" Target="slide21.xml"/><Relationship Id="rId4" Type="http://schemas.openxmlformats.org/officeDocument/2006/relationships/slide" Target="slide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slide" Target="slide15.xml"/><Relationship Id="rId4" Type="http://schemas.openxmlformats.org/officeDocument/2006/relationships/image" Target="../media/image4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7" Type="http://schemas.openxmlformats.org/officeDocument/2006/relationships/slide" Target="slide2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slide" Target="slide11.xml"/><Relationship Id="rId4" Type="http://schemas.openxmlformats.org/officeDocument/2006/relationships/slide" Target="slide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50" y="642938"/>
            <a:ext cx="7772400" cy="1957387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Внутренняя среда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Значение крови и ее состав</a:t>
            </a:r>
            <a:r>
              <a:rPr lang="ru-RU" dirty="0" smtClean="0">
                <a:latin typeface="Bookman Old Style" pitchFamily="18" charset="0"/>
              </a:rPr>
              <a:t/>
            </a:r>
            <a:br>
              <a:rPr lang="ru-RU" dirty="0" smtClean="0">
                <a:latin typeface="Bookman Old Style" pitchFamily="18" charset="0"/>
              </a:rPr>
            </a:br>
            <a:endParaRPr lang="ru-RU" dirty="0">
              <a:latin typeface="Bookman Old Style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3414" y="2996952"/>
            <a:ext cx="3885196" cy="3264148"/>
          </a:xfrm>
          <a:prstGeom prst="rect">
            <a:avLst/>
          </a:prstGeom>
          <a:noFill/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716016" y="5157192"/>
            <a:ext cx="4320480" cy="1224136"/>
          </a:xfrm>
        </p:spPr>
        <p:txBody>
          <a:bodyPr/>
          <a:lstStyle/>
          <a:p>
            <a:r>
              <a:rPr lang="ru-RU" sz="2400" dirty="0" smtClean="0"/>
              <a:t>Учитель биологии МАОУ </a:t>
            </a:r>
            <a:r>
              <a:rPr lang="ru-RU" sz="2400" dirty="0" smtClean="0"/>
              <a:t>«СОШ №18» </a:t>
            </a:r>
            <a:r>
              <a:rPr lang="ru-RU" sz="2400" dirty="0" smtClean="0"/>
              <a:t>г. Сыктывкара </a:t>
            </a:r>
            <a:endParaRPr lang="ru-RU" sz="2400" dirty="0" smtClean="0"/>
          </a:p>
          <a:p>
            <a:r>
              <a:rPr lang="ru-RU" sz="2400" dirty="0" smtClean="0"/>
              <a:t>Е.А</a:t>
            </a:r>
            <a:r>
              <a:rPr lang="ru-RU" sz="2400" dirty="0" smtClean="0"/>
              <a:t>. </a:t>
            </a:r>
            <a:r>
              <a:rPr lang="ru-RU" sz="2400" dirty="0" smtClean="0"/>
              <a:t>Петухова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50" y="1285875"/>
            <a:ext cx="8429625" cy="4000500"/>
          </a:xfrm>
          <a:solidFill>
            <a:schemeClr val="bg1"/>
          </a:solidFill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 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sz="4400" dirty="0" smtClean="0">
                <a:solidFill>
                  <a:srgbClr val="FF0000"/>
                </a:solidFill>
                <a:latin typeface="Bookman Old Style" pitchFamily="18" charset="0"/>
              </a:rPr>
              <a:t>Иммунитетом </a:t>
            </a:r>
            <a:r>
              <a:rPr lang="ru-RU" sz="4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</a:rPr>
              <a:t>называют способность организма устранять антигены – чужеродные тела и вещества – в ходе иммунной реакции.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3600" dirty="0">
              <a:latin typeface="Bookman Old Style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2971792" cy="923330"/>
          </a:xfrm>
        </p:spPr>
        <p:txBody>
          <a:bodyPr rtlCol="0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Словарь</a:t>
            </a:r>
            <a:endParaRPr lang="ru-RU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11268" name="Рисунок 4" descr="Photo 034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50" y="4357688"/>
            <a:ext cx="2214563" cy="16875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6" name="Управляющая кнопка: далее 5">
            <a:hlinkClick r:id="rId3" action="ppaction://hlinksldjump" highlightClick="1"/>
          </p:cNvPr>
          <p:cNvSpPr/>
          <p:nvPr/>
        </p:nvSpPr>
        <p:spPr>
          <a:xfrm>
            <a:off x="8429625" y="6286500"/>
            <a:ext cx="714375" cy="5715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Гомеостатическая функция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12293" name="Содержимое 2"/>
          <p:cNvSpPr>
            <a:spLocks noGrp="1"/>
          </p:cNvSpPr>
          <p:nvPr>
            <p:ph idx="1"/>
          </p:nvPr>
        </p:nvSpPr>
        <p:spPr>
          <a:xfrm>
            <a:off x="4500563" y="1600200"/>
            <a:ext cx="4186237" cy="45259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mtClean="0"/>
              <a:t>   </a:t>
            </a:r>
            <a:r>
              <a:rPr lang="ru-RU" smtClean="0">
                <a:latin typeface="Bookman Old Style" pitchFamily="18" charset="0"/>
              </a:rPr>
              <a:t>Кровь участвует в поддержании постоянства внутренней среды организма (например, ионного состава, рН, состава белков и др.).</a:t>
            </a:r>
          </a:p>
          <a:p>
            <a:endParaRPr lang="ru-RU" smtClean="0"/>
          </a:p>
        </p:txBody>
      </p:sp>
      <p:pic>
        <p:nvPicPr>
          <p:cNvPr id="12294" name="Рисунок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1928813"/>
            <a:ext cx="3857625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Управляющая кнопка: далее 4">
            <a:hlinkClick r:id="rId3" action="ppaction://hlinksldjump" highlightClick="1"/>
          </p:cNvPr>
          <p:cNvSpPr/>
          <p:nvPr/>
        </p:nvSpPr>
        <p:spPr>
          <a:xfrm>
            <a:off x="8429625" y="6286500"/>
            <a:ext cx="714375" cy="5715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50" y="1357313"/>
            <a:ext cx="8401050" cy="4286250"/>
          </a:xfrm>
          <a:solidFill>
            <a:schemeClr val="bg1"/>
          </a:solidFill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rgbClr val="FF0000"/>
                </a:solidFill>
                <a:latin typeface="Bookman Old Style" pitchFamily="18" charset="0"/>
              </a:rPr>
              <a:t>  </a:t>
            </a:r>
            <a:r>
              <a:rPr lang="ru-RU" sz="4800" dirty="0" smtClean="0">
                <a:solidFill>
                  <a:srgbClr val="FF0000"/>
                </a:solidFill>
                <a:latin typeface="Bookman Old Style" pitchFamily="18" charset="0"/>
              </a:rPr>
              <a:t>Кровь – </a:t>
            </a:r>
            <a:r>
              <a:rPr lang="en-US" sz="4800" dirty="0" smtClean="0">
                <a:solidFill>
                  <a:srgbClr val="FF0000"/>
                </a:solidFill>
                <a:latin typeface="Bookman Old Style" pitchFamily="18" charset="0"/>
              </a:rPr>
              <a:t/>
            </a:r>
            <a:br>
              <a:rPr lang="en-US" sz="4800" dirty="0" smtClean="0">
                <a:solidFill>
                  <a:srgbClr val="FF0000"/>
                </a:solidFill>
                <a:latin typeface="Bookman Old Style" pitchFamily="18" charset="0"/>
              </a:rPr>
            </a:br>
            <a:r>
              <a:rPr lang="ru-RU" sz="4800" dirty="0" smtClean="0">
                <a:solidFill>
                  <a:schemeClr val="bg1">
                    <a:lumMod val="50000"/>
                  </a:schemeClr>
                </a:solidFill>
                <a:latin typeface="Bookman Old Style" pitchFamily="18" charset="0"/>
              </a:rPr>
              <a:t>жидкая соединительная ткань</a:t>
            </a:r>
            <a:r>
              <a:rPr lang="ru-RU" sz="4800" dirty="0" smtClean="0">
                <a:solidFill>
                  <a:schemeClr val="bg1">
                    <a:lumMod val="50000"/>
                  </a:schemeClr>
                </a:solidFill>
                <a:latin typeface="Constantia" pitchFamily="18" charset="0"/>
              </a:rPr>
              <a:t>, которая циркулирует в замкнутой системе кровеносных сосудов</a:t>
            </a:r>
            <a:endParaRPr lang="ru-RU" sz="48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Заголовок 3"/>
          <p:cNvPicPr>
            <a:picLocks noGrp="1" noChangeArrowheads="1"/>
          </p:cNvPicPr>
          <p:nvPr>
            <p:ph type="title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92100" y="-19050"/>
            <a:ext cx="3651250" cy="1366838"/>
          </a:xfrm>
        </p:spPr>
      </p:pic>
      <p:pic>
        <p:nvPicPr>
          <p:cNvPr id="13316" name="Picture 2" descr="C:\Documents and Settings\Admin\Мои документы\Мои рисунки\Photo 03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563" y="4929188"/>
            <a:ext cx="2143125" cy="163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500438" y="500063"/>
            <a:ext cx="1785937" cy="78581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/>
              <a:t>Кровь</a:t>
            </a:r>
          </a:p>
        </p:txBody>
      </p:sp>
      <p:sp>
        <p:nvSpPr>
          <p:cNvPr id="5" name="Прямоугольник с двумя скругленными соседними углами 4"/>
          <p:cNvSpPr/>
          <p:nvPr/>
        </p:nvSpPr>
        <p:spPr>
          <a:xfrm>
            <a:off x="642938" y="1785938"/>
            <a:ext cx="2143125" cy="928687"/>
          </a:xfrm>
          <a:prstGeom prst="round2Same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/>
              <a:t>Плазма</a:t>
            </a:r>
          </a:p>
        </p:txBody>
      </p:sp>
      <p:sp>
        <p:nvSpPr>
          <p:cNvPr id="6" name="Прямоугольник с двумя скругленными соседними углами 5"/>
          <p:cNvSpPr/>
          <p:nvPr/>
        </p:nvSpPr>
        <p:spPr>
          <a:xfrm>
            <a:off x="4572000" y="1714500"/>
            <a:ext cx="3000375" cy="928688"/>
          </a:xfrm>
          <a:prstGeom prst="round2Same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/>
              <a:t>Форменные</a:t>
            </a:r>
            <a:r>
              <a:rPr lang="ru-RU" dirty="0"/>
              <a:t> </a:t>
            </a:r>
            <a:r>
              <a:rPr lang="ru-RU" sz="3200" dirty="0"/>
              <a:t>элементы</a:t>
            </a:r>
          </a:p>
        </p:txBody>
      </p:sp>
      <p:sp>
        <p:nvSpPr>
          <p:cNvPr id="7" name="Прямоугольник с двумя вырезанными соседними углами 6"/>
          <p:cNvSpPr/>
          <p:nvPr/>
        </p:nvSpPr>
        <p:spPr>
          <a:xfrm>
            <a:off x="2714625" y="3857625"/>
            <a:ext cx="2428875" cy="714375"/>
          </a:xfrm>
          <a:prstGeom prst="snip2Same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/>
              <a:t>Эритроциты</a:t>
            </a:r>
          </a:p>
        </p:txBody>
      </p:sp>
      <p:sp>
        <p:nvSpPr>
          <p:cNvPr id="8" name="Прямоугольник с двумя вырезанными соседними углами 7"/>
          <p:cNvSpPr/>
          <p:nvPr/>
        </p:nvSpPr>
        <p:spPr>
          <a:xfrm>
            <a:off x="4929188" y="5072063"/>
            <a:ext cx="2000250" cy="714375"/>
          </a:xfrm>
          <a:prstGeom prst="snip2Same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/>
              <a:t>Лейкоциты</a:t>
            </a:r>
          </a:p>
        </p:txBody>
      </p:sp>
      <p:sp>
        <p:nvSpPr>
          <p:cNvPr id="9" name="Прямоугольник с двумя вырезанными соседними углами 8"/>
          <p:cNvSpPr/>
          <p:nvPr/>
        </p:nvSpPr>
        <p:spPr>
          <a:xfrm>
            <a:off x="6643688" y="3857625"/>
            <a:ext cx="2286000" cy="714375"/>
          </a:xfrm>
          <a:prstGeom prst="snip2Same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/>
              <a:t>Тромбоциты </a:t>
            </a:r>
          </a:p>
        </p:txBody>
      </p:sp>
      <p:grpSp>
        <p:nvGrpSpPr>
          <p:cNvPr id="10" name="Стрелка вниз 9"/>
          <p:cNvGrpSpPr>
            <a:grpSpLocks/>
          </p:cNvGrpSpPr>
          <p:nvPr/>
        </p:nvGrpSpPr>
        <p:grpSpPr bwMode="auto">
          <a:xfrm>
            <a:off x="5657850" y="3176588"/>
            <a:ext cx="614363" cy="1541462"/>
            <a:chOff x="3564" y="2001"/>
            <a:chExt cx="387" cy="971"/>
          </a:xfrm>
        </p:grpSpPr>
        <p:pic>
          <p:nvPicPr>
            <p:cNvPr id="14344" name="Стрелка вниз 9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564" y="2001"/>
              <a:ext cx="387" cy="971"/>
            </a:xfrm>
            <a:prstGeom prst="rect">
              <a:avLst/>
            </a:prstGeom>
            <a:noFill/>
          </p:spPr>
        </p:pic>
        <p:sp>
          <p:nvSpPr>
            <p:cNvPr id="14345" name="Text Box 9"/>
            <p:cNvSpPr txBox="1">
              <a:spLocks noChangeArrowheads="1"/>
            </p:cNvSpPr>
            <p:nvPr/>
          </p:nvSpPr>
          <p:spPr bwMode="auto">
            <a:xfrm>
              <a:off x="3679" y="2025"/>
              <a:ext cx="157" cy="8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grpSp>
        <p:nvGrpSpPr>
          <p:cNvPr id="11" name="Стрелка вниз 10"/>
          <p:cNvGrpSpPr>
            <a:grpSpLocks/>
          </p:cNvGrpSpPr>
          <p:nvPr/>
        </p:nvGrpSpPr>
        <p:grpSpPr bwMode="auto">
          <a:xfrm>
            <a:off x="4206875" y="2706688"/>
            <a:ext cx="871538" cy="987425"/>
            <a:chOff x="2650" y="1705"/>
            <a:chExt cx="549" cy="622"/>
          </a:xfrm>
        </p:grpSpPr>
        <p:pic>
          <p:nvPicPr>
            <p:cNvPr id="14347" name="Стрелка вниз 10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650" y="1705"/>
              <a:ext cx="549" cy="622"/>
            </a:xfrm>
            <a:prstGeom prst="rect">
              <a:avLst/>
            </a:prstGeom>
            <a:noFill/>
          </p:spPr>
        </p:pic>
        <p:sp>
          <p:nvSpPr>
            <p:cNvPr id="14348" name="Text Box 12"/>
            <p:cNvSpPr txBox="1">
              <a:spLocks noChangeArrowheads="1"/>
            </p:cNvSpPr>
            <p:nvPr/>
          </p:nvSpPr>
          <p:spPr bwMode="auto">
            <a:xfrm rot="1990420">
              <a:off x="2832" y="1750"/>
              <a:ext cx="225" cy="4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grpSp>
        <p:nvGrpSpPr>
          <p:cNvPr id="12" name="Стрелка вниз 11"/>
          <p:cNvGrpSpPr>
            <a:grpSpLocks/>
          </p:cNvGrpSpPr>
          <p:nvPr/>
        </p:nvGrpSpPr>
        <p:grpSpPr bwMode="auto">
          <a:xfrm>
            <a:off x="6705600" y="2852738"/>
            <a:ext cx="871538" cy="920750"/>
            <a:chOff x="4224" y="1797"/>
            <a:chExt cx="549" cy="580"/>
          </a:xfrm>
        </p:grpSpPr>
        <p:pic>
          <p:nvPicPr>
            <p:cNvPr id="14350" name="Стрелка вниз 11"/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224" y="1797"/>
              <a:ext cx="549" cy="580"/>
            </a:xfrm>
            <a:prstGeom prst="rect">
              <a:avLst/>
            </a:prstGeom>
            <a:noFill/>
          </p:spPr>
        </p:pic>
        <p:sp>
          <p:nvSpPr>
            <p:cNvPr id="14351" name="Text Box 15"/>
            <p:cNvSpPr txBox="1">
              <a:spLocks noChangeArrowheads="1"/>
            </p:cNvSpPr>
            <p:nvPr/>
          </p:nvSpPr>
          <p:spPr bwMode="auto">
            <a:xfrm rot="19157803">
              <a:off x="4395" y="1829"/>
              <a:ext cx="203" cy="4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grpSp>
        <p:nvGrpSpPr>
          <p:cNvPr id="15" name="Стрелка углом вверх 14"/>
          <p:cNvGrpSpPr>
            <a:grpSpLocks/>
          </p:cNvGrpSpPr>
          <p:nvPr/>
        </p:nvGrpSpPr>
        <p:grpSpPr bwMode="auto">
          <a:xfrm>
            <a:off x="1511300" y="822325"/>
            <a:ext cx="1543050" cy="677863"/>
            <a:chOff x="952" y="518"/>
            <a:chExt cx="972" cy="427"/>
          </a:xfrm>
        </p:grpSpPr>
        <p:pic>
          <p:nvPicPr>
            <p:cNvPr id="14353" name="Стрелка углом вверх 14"/>
            <p:cNvPicPr>
              <a:picLocks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952" y="518"/>
              <a:ext cx="972" cy="427"/>
            </a:xfrm>
            <a:prstGeom prst="rect">
              <a:avLst/>
            </a:prstGeom>
            <a:noFill/>
          </p:spPr>
        </p:pic>
        <p:sp>
          <p:nvSpPr>
            <p:cNvPr id="14354" name="Text Box 18"/>
            <p:cNvSpPr txBox="1">
              <a:spLocks noChangeArrowheads="1"/>
            </p:cNvSpPr>
            <p:nvPr/>
          </p:nvSpPr>
          <p:spPr bwMode="auto">
            <a:xfrm rot="10800000">
              <a:off x="1035" y="540"/>
              <a:ext cx="855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grpSp>
        <p:nvGrpSpPr>
          <p:cNvPr id="16" name="Стрелка углом вверх 15"/>
          <p:cNvGrpSpPr>
            <a:grpSpLocks/>
          </p:cNvGrpSpPr>
          <p:nvPr/>
        </p:nvGrpSpPr>
        <p:grpSpPr bwMode="auto">
          <a:xfrm>
            <a:off x="5724525" y="890588"/>
            <a:ext cx="1474788" cy="682625"/>
            <a:chOff x="3606" y="561"/>
            <a:chExt cx="929" cy="430"/>
          </a:xfrm>
        </p:grpSpPr>
        <p:pic>
          <p:nvPicPr>
            <p:cNvPr id="14356" name="Стрелка углом вверх 15"/>
            <p:cNvPicPr>
              <a:picLocks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606" y="561"/>
              <a:ext cx="929" cy="430"/>
            </a:xfrm>
            <a:prstGeom prst="rect">
              <a:avLst/>
            </a:prstGeom>
            <a:noFill/>
          </p:spPr>
        </p:pic>
        <p:sp>
          <p:nvSpPr>
            <p:cNvPr id="14357" name="Text Box 21"/>
            <p:cNvSpPr txBox="1">
              <a:spLocks noChangeArrowheads="1"/>
            </p:cNvSpPr>
            <p:nvPr/>
          </p:nvSpPr>
          <p:spPr bwMode="auto">
            <a:xfrm rot="10800000">
              <a:off x="3645" y="585"/>
              <a:ext cx="810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17" name="Управляющая кнопка: далее 16">
            <a:hlinkClick r:id="" action="ppaction://hlinkshowjump?jump=nextslide" highlightClick="1"/>
          </p:cNvPr>
          <p:cNvSpPr/>
          <p:nvPr/>
        </p:nvSpPr>
        <p:spPr>
          <a:xfrm>
            <a:off x="8429625" y="6286500"/>
            <a:ext cx="714375" cy="5715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900488" cy="114300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Плазма крови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Times New Roman" pitchFamily="18" charset="0"/>
            </a:endParaRPr>
          </a:p>
        </p:txBody>
      </p:sp>
      <p:pic>
        <p:nvPicPr>
          <p:cNvPr id="1536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71500" y="2071688"/>
            <a:ext cx="3838575" cy="3314700"/>
          </a:xfrm>
        </p:spPr>
      </p:pic>
      <p:sp>
        <p:nvSpPr>
          <p:cNvPr id="5" name="TextBox 4"/>
          <p:cNvSpPr txBox="1"/>
          <p:nvPr/>
        </p:nvSpPr>
        <p:spPr>
          <a:xfrm>
            <a:off x="5000625" y="2000250"/>
            <a:ext cx="3571875" cy="4524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Состав: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600" dirty="0">
                <a:latin typeface="Bookman Old Style" pitchFamily="18" charset="0"/>
              </a:rPr>
              <a:t>Вода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600" dirty="0">
                <a:latin typeface="Bookman Old Style" pitchFamily="18" charset="0"/>
              </a:rPr>
              <a:t>Белки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600" dirty="0">
                <a:latin typeface="Bookman Old Style" pitchFamily="18" charset="0"/>
              </a:rPr>
              <a:t>Жиры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600" dirty="0">
                <a:latin typeface="Bookman Old Style" pitchFamily="18" charset="0"/>
              </a:rPr>
              <a:t>Глюкоза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600" dirty="0">
                <a:latin typeface="Bookman Old Style" pitchFamily="18" charset="0"/>
              </a:rPr>
              <a:t>Мочевина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600" dirty="0">
                <a:latin typeface="Bookman Old Style" pitchFamily="18" charset="0"/>
              </a:rPr>
              <a:t>Минеральные соли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357813" y="428625"/>
            <a:ext cx="2643187" cy="12144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Constantia" pitchFamily="18" charset="0"/>
              </a:rPr>
              <a:t>50-60% </a:t>
            </a:r>
            <a:endParaRPr lang="en-US" sz="2800" dirty="0">
              <a:latin typeface="Constantia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Constantia" pitchFamily="18" charset="0"/>
              </a:rPr>
              <a:t>от объема</a:t>
            </a:r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643938" y="6429375"/>
            <a:ext cx="500062" cy="42862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Заголовок 1"/>
          <p:cNvGrpSpPr>
            <a:grpSpLocks noGrp="1"/>
          </p:cNvGrpSpPr>
          <p:nvPr/>
        </p:nvGrpSpPr>
        <p:grpSpPr bwMode="auto">
          <a:xfrm>
            <a:off x="396875" y="238125"/>
            <a:ext cx="8345488" cy="1255713"/>
            <a:chOff x="250" y="150"/>
            <a:chExt cx="5257" cy="791"/>
          </a:xfrm>
        </p:grpSpPr>
        <p:pic>
          <p:nvPicPr>
            <p:cNvPr id="16386" name="Заголовок 1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50" y="150"/>
              <a:ext cx="5257" cy="791"/>
            </a:xfrm>
            <a:prstGeom prst="rect">
              <a:avLst/>
            </a:prstGeom>
            <a:noFill/>
          </p:spPr>
        </p:pic>
        <p:sp>
          <p:nvSpPr>
            <p:cNvPr id="16387" name="Text Box 3"/>
            <p:cNvSpPr txBox="1">
              <a:spLocks noChangeArrowheads="1"/>
            </p:cNvSpPr>
            <p:nvPr/>
          </p:nvSpPr>
          <p:spPr bwMode="auto">
            <a:xfrm>
              <a:off x="288" y="173"/>
              <a:ext cx="5184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sz="4400">
                  <a:solidFill>
                    <a:srgbClr val="FFFFFF"/>
                  </a:solidFill>
                  <a:latin typeface="Calibri" pitchFamily="34" charset="0"/>
                </a:rPr>
                <a:t>Форменные элементы крови</a:t>
              </a:r>
            </a:p>
          </p:txBody>
        </p:sp>
      </p:grp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51006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1243018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Название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Количество в единице объема 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Строение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Функция</a:t>
                      </a:r>
                      <a:endParaRPr lang="ru-RU" sz="2800" dirty="0"/>
                    </a:p>
                  </a:txBody>
                  <a:tcPr/>
                </a:tc>
              </a:tr>
              <a:tr h="1243018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  <a:hlinkClick r:id="rId3" action="ppaction://hlinksldjump"/>
                        </a:rPr>
                        <a:t>Эритроциты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43018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  <a:hlinkClick r:id="rId4" action="ppaction://hlinksldjump"/>
                        </a:rPr>
                        <a:t>Лейкоциты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43018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  <a:hlinkClick r:id="rId5" action="ppaction://hlinksldjump"/>
                        </a:rPr>
                        <a:t>Тромбоциты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Управляющая кнопка: домой 4">
            <a:hlinkClick r:id="rId6" action="ppaction://hlinksldjump" highlightClick="1"/>
          </p:cNvPr>
          <p:cNvSpPr/>
          <p:nvPr/>
        </p:nvSpPr>
        <p:spPr>
          <a:xfrm>
            <a:off x="8215313" y="6000750"/>
            <a:ext cx="928687" cy="8572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214313"/>
            <a:ext cx="3114675" cy="1082675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Эритроциты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429125" y="1214438"/>
            <a:ext cx="4500563" cy="2071687"/>
          </a:xfrm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ru-RU" sz="2800" dirty="0" smtClean="0">
                <a:solidFill>
                  <a:srgbClr val="FF0000"/>
                </a:solidFill>
                <a:latin typeface="Bookman Old Style" pitchFamily="18" charset="0"/>
              </a:rPr>
              <a:t>Красные безъядерные клетки двояковогнутой формы, содержащие белок </a:t>
            </a:r>
            <a:r>
              <a:rPr lang="en-US" sz="2800" dirty="0" err="1" smtClean="0">
                <a:solidFill>
                  <a:srgbClr val="FF0000"/>
                </a:solidFill>
                <a:latin typeface="Bookman Old Style" pitchFamily="18" charset="0"/>
              </a:rPr>
              <a:t>Hb</a:t>
            </a:r>
            <a:r>
              <a:rPr lang="en-US" sz="2800" dirty="0" smtClean="0">
                <a:solidFill>
                  <a:srgbClr val="FF0000"/>
                </a:solidFill>
                <a:latin typeface="Bookman Old Style" pitchFamily="18" charset="0"/>
              </a:rPr>
              <a:t> (</a:t>
            </a:r>
            <a:r>
              <a:rPr lang="ru-RU" sz="2800" dirty="0" smtClean="0">
                <a:solidFill>
                  <a:srgbClr val="FF0000"/>
                </a:solidFill>
                <a:latin typeface="Bookman Old Style" pitchFamily="18" charset="0"/>
              </a:rPr>
              <a:t>гемоглобин</a:t>
            </a:r>
            <a:r>
              <a:rPr lang="ru-RU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ru-RU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7" name="Скругленный прямоугольник 6"/>
          <p:cNvGrpSpPr>
            <a:grpSpLocks/>
          </p:cNvGrpSpPr>
          <p:nvPr/>
        </p:nvGrpSpPr>
        <p:grpSpPr bwMode="auto">
          <a:xfrm>
            <a:off x="5346700" y="238125"/>
            <a:ext cx="2505075" cy="835025"/>
            <a:chOff x="3368" y="150"/>
            <a:chExt cx="1578" cy="526"/>
          </a:xfrm>
        </p:grpSpPr>
        <p:pic>
          <p:nvPicPr>
            <p:cNvPr id="17412" name="Скругленный прямоугольник 6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368" y="150"/>
              <a:ext cx="1578" cy="526"/>
            </a:xfrm>
            <a:prstGeom prst="rect">
              <a:avLst/>
            </a:prstGeom>
            <a:noFill/>
          </p:spPr>
        </p:pic>
        <p:sp>
          <p:nvSpPr>
            <p:cNvPr id="17413" name="Text Box 5"/>
            <p:cNvSpPr txBox="1">
              <a:spLocks noChangeArrowheads="1"/>
            </p:cNvSpPr>
            <p:nvPr/>
          </p:nvSpPr>
          <p:spPr bwMode="auto">
            <a:xfrm>
              <a:off x="3440" y="245"/>
              <a:ext cx="1445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sz="3600">
                  <a:solidFill>
                    <a:srgbClr val="FFFFFF"/>
                  </a:solidFill>
                  <a:latin typeface="Calibri" pitchFamily="34" charset="0"/>
                </a:rPr>
                <a:t>Строение</a:t>
              </a:r>
              <a:r>
                <a:rPr lang="en-US" sz="3600">
                  <a:solidFill>
                    <a:srgbClr val="FFFFFF"/>
                  </a:solidFill>
                  <a:latin typeface="Calibri" pitchFamily="34" charset="0"/>
                </a:rPr>
                <a:t> </a:t>
              </a:r>
              <a:endParaRPr lang="ru-RU" sz="3600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grpSp>
        <p:nvGrpSpPr>
          <p:cNvPr id="8" name="Прямоугольник с двумя скругленными соседними углами 7"/>
          <p:cNvGrpSpPr>
            <a:grpSpLocks/>
          </p:cNvGrpSpPr>
          <p:nvPr/>
        </p:nvGrpSpPr>
        <p:grpSpPr bwMode="auto">
          <a:xfrm>
            <a:off x="5224463" y="3382963"/>
            <a:ext cx="3187700" cy="976312"/>
            <a:chOff x="3291" y="2131"/>
            <a:chExt cx="2008" cy="615"/>
          </a:xfrm>
        </p:grpSpPr>
        <p:pic>
          <p:nvPicPr>
            <p:cNvPr id="17415" name="Прямоугольник с двумя скругленными соседними углами 7"/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291" y="2131"/>
              <a:ext cx="2008" cy="615"/>
            </a:xfrm>
            <a:prstGeom prst="rect">
              <a:avLst/>
            </a:prstGeom>
            <a:noFill/>
          </p:spPr>
        </p:pic>
        <p:sp>
          <p:nvSpPr>
            <p:cNvPr id="17416" name="Text Box 8"/>
            <p:cNvSpPr txBox="1">
              <a:spLocks noChangeArrowheads="1"/>
            </p:cNvSpPr>
            <p:nvPr/>
          </p:nvSpPr>
          <p:spPr bwMode="auto">
            <a:xfrm>
              <a:off x="3356" y="2186"/>
              <a:ext cx="1883" cy="5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sz="4000">
                  <a:solidFill>
                    <a:srgbClr val="FFFFFF"/>
                  </a:solidFill>
                  <a:latin typeface="Calibri" pitchFamily="34" charset="0"/>
                </a:rPr>
                <a:t>Функции</a:t>
              </a:r>
            </a:p>
          </p:txBody>
        </p:sp>
      </p:grpSp>
      <p:sp>
        <p:nvSpPr>
          <p:cNvPr id="17418" name="TextBox 8"/>
          <p:cNvSpPr txBox="1">
            <a:spLocks noChangeArrowheads="1"/>
          </p:cNvSpPr>
          <p:nvPr/>
        </p:nvSpPr>
        <p:spPr bwMode="auto">
          <a:xfrm>
            <a:off x="4429125" y="5000625"/>
            <a:ext cx="4500563" cy="18161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latin typeface="Bookman Old Style" pitchFamily="18" charset="0"/>
              </a:rPr>
              <a:t>Перенос кислорода </a:t>
            </a:r>
          </a:p>
          <a:p>
            <a:pPr algn="ctr"/>
            <a:r>
              <a:rPr lang="ru-RU" sz="2800">
                <a:latin typeface="Bookman Old Style" pitchFamily="18" charset="0"/>
              </a:rPr>
              <a:t>из легких в ткани и углекислого газа </a:t>
            </a:r>
          </a:p>
          <a:p>
            <a:pPr algn="ctr"/>
            <a:r>
              <a:rPr lang="ru-RU" sz="2800">
                <a:latin typeface="Bookman Old Style" pitchFamily="18" charset="0"/>
              </a:rPr>
              <a:t>из тканей в легкие</a:t>
            </a:r>
          </a:p>
        </p:txBody>
      </p:sp>
      <p:grpSp>
        <p:nvGrpSpPr>
          <p:cNvPr id="10" name="Стрелка вниз 9"/>
          <p:cNvGrpSpPr>
            <a:grpSpLocks/>
          </p:cNvGrpSpPr>
          <p:nvPr/>
        </p:nvGrpSpPr>
        <p:grpSpPr bwMode="auto">
          <a:xfrm>
            <a:off x="6437313" y="4395788"/>
            <a:ext cx="549275" cy="676275"/>
            <a:chOff x="4055" y="2769"/>
            <a:chExt cx="346" cy="426"/>
          </a:xfrm>
        </p:grpSpPr>
        <p:pic>
          <p:nvPicPr>
            <p:cNvPr id="17419" name="Стрелка вниз 9"/>
            <p:cNvPicPr>
              <a:picLocks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055" y="2769"/>
              <a:ext cx="346" cy="426"/>
            </a:xfrm>
            <a:prstGeom prst="rect">
              <a:avLst/>
            </a:prstGeom>
            <a:noFill/>
          </p:spPr>
        </p:pic>
        <p:sp>
          <p:nvSpPr>
            <p:cNvPr id="17420" name="Text Box 12"/>
            <p:cNvSpPr txBox="1">
              <a:spLocks noChangeArrowheads="1"/>
            </p:cNvSpPr>
            <p:nvPr/>
          </p:nvSpPr>
          <p:spPr bwMode="auto">
            <a:xfrm>
              <a:off x="4163" y="2790"/>
              <a:ext cx="135" cy="2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11" name="Скругленный прямоугольник 10"/>
          <p:cNvSpPr/>
          <p:nvPr/>
        </p:nvSpPr>
        <p:spPr>
          <a:xfrm>
            <a:off x="357188" y="1428750"/>
            <a:ext cx="3857625" cy="714375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/>
              <a:t>4,5-5 млн. в 1 см 3</a:t>
            </a:r>
          </a:p>
        </p:txBody>
      </p:sp>
      <p:sp>
        <p:nvSpPr>
          <p:cNvPr id="13" name="Управляющая кнопка: домой 12">
            <a:hlinkClick r:id="rId6" action="ppaction://hlinksldjump" highlightClick="1"/>
          </p:cNvPr>
          <p:cNvSpPr/>
          <p:nvPr/>
        </p:nvSpPr>
        <p:spPr>
          <a:xfrm>
            <a:off x="8501063" y="6315075"/>
            <a:ext cx="642937" cy="54292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7424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2357438"/>
            <a:ext cx="4554538" cy="364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357188" y="3000375"/>
            <a:ext cx="1857375" cy="571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500313" y="5072063"/>
            <a:ext cx="2071687" cy="9286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257550" cy="114300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Лейкоциты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71938" y="1571625"/>
            <a:ext cx="4857750" cy="1428750"/>
          </a:xfrm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 </a:t>
            </a:r>
            <a:r>
              <a:rPr lang="ru-RU" dirty="0" smtClean="0">
                <a:latin typeface="Bookman Old Style" pitchFamily="18" charset="0"/>
              </a:rPr>
              <a:t>Белые амебообразные клетки с ядром</a:t>
            </a:r>
            <a:endParaRPr lang="ru-RU" dirty="0">
              <a:latin typeface="Bookman Old Style" pitchFamily="18" charset="0"/>
            </a:endParaRPr>
          </a:p>
        </p:txBody>
      </p:sp>
      <p:grpSp>
        <p:nvGrpSpPr>
          <p:cNvPr id="5" name="Прямоугольник с двумя скругленными соседними углами 4"/>
          <p:cNvGrpSpPr>
            <a:grpSpLocks/>
          </p:cNvGrpSpPr>
          <p:nvPr/>
        </p:nvGrpSpPr>
        <p:grpSpPr bwMode="auto">
          <a:xfrm>
            <a:off x="5010150" y="323850"/>
            <a:ext cx="3475038" cy="889000"/>
            <a:chOff x="3156" y="204"/>
            <a:chExt cx="2189" cy="560"/>
          </a:xfrm>
        </p:grpSpPr>
        <p:pic>
          <p:nvPicPr>
            <p:cNvPr id="18436" name="Прямоугольник с двумя скругленными соседними углами 4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156" y="204"/>
              <a:ext cx="2189" cy="560"/>
            </a:xfrm>
            <a:prstGeom prst="rect">
              <a:avLst/>
            </a:prstGeom>
            <a:noFill/>
          </p:spPr>
        </p:pic>
        <p:sp>
          <p:nvSpPr>
            <p:cNvPr id="18437" name="Text Box 5"/>
            <p:cNvSpPr txBox="1">
              <a:spLocks noChangeArrowheads="1"/>
            </p:cNvSpPr>
            <p:nvPr/>
          </p:nvSpPr>
          <p:spPr bwMode="auto">
            <a:xfrm>
              <a:off x="3219" y="249"/>
              <a:ext cx="2067" cy="4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sz="3600">
                  <a:solidFill>
                    <a:srgbClr val="FFFFFF"/>
                  </a:solidFill>
                  <a:latin typeface="Calibri" pitchFamily="34" charset="0"/>
                </a:rPr>
                <a:t>Строение</a:t>
              </a:r>
            </a:p>
          </p:txBody>
        </p:sp>
      </p:grpSp>
      <p:grpSp>
        <p:nvGrpSpPr>
          <p:cNvPr id="6" name="Прямоугольник 5"/>
          <p:cNvGrpSpPr>
            <a:grpSpLocks/>
          </p:cNvGrpSpPr>
          <p:nvPr/>
        </p:nvGrpSpPr>
        <p:grpSpPr bwMode="auto">
          <a:xfrm>
            <a:off x="5010150" y="3114675"/>
            <a:ext cx="3328988" cy="957263"/>
            <a:chOff x="3156" y="1962"/>
            <a:chExt cx="2097" cy="603"/>
          </a:xfrm>
        </p:grpSpPr>
        <p:pic>
          <p:nvPicPr>
            <p:cNvPr id="18439" name="Прямоугольник 5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56" y="1962"/>
              <a:ext cx="2097" cy="603"/>
            </a:xfrm>
            <a:prstGeom prst="rect">
              <a:avLst/>
            </a:prstGeom>
            <a:noFill/>
          </p:spPr>
        </p:pic>
        <p:sp>
          <p:nvSpPr>
            <p:cNvPr id="18440" name="Text Box 8"/>
            <p:cNvSpPr txBox="1">
              <a:spLocks noChangeArrowheads="1"/>
            </p:cNvSpPr>
            <p:nvPr/>
          </p:nvSpPr>
          <p:spPr bwMode="auto">
            <a:xfrm>
              <a:off x="3195" y="2025"/>
              <a:ext cx="2025" cy="4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sz="4000">
                  <a:solidFill>
                    <a:srgbClr val="FFFFFF"/>
                  </a:solidFill>
                  <a:latin typeface="Calibri" pitchFamily="34" charset="0"/>
                </a:rPr>
                <a:t>Функции</a:t>
              </a:r>
            </a:p>
          </p:txBody>
        </p:sp>
      </p:grpSp>
      <p:sp>
        <p:nvSpPr>
          <p:cNvPr id="7" name="Стрелка вниз 6"/>
          <p:cNvSpPr/>
          <p:nvPr/>
        </p:nvSpPr>
        <p:spPr>
          <a:xfrm>
            <a:off x="6429375" y="4286250"/>
            <a:ext cx="571500" cy="8572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072063" y="5143500"/>
            <a:ext cx="3429000" cy="8572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solidFill>
                  <a:srgbClr val="FF0000"/>
                </a:solidFill>
                <a:latin typeface="Bookman Old Style" pitchFamily="18" charset="0"/>
              </a:rPr>
              <a:t>Иммунитет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14313" y="1571625"/>
            <a:ext cx="3643312" cy="785813"/>
          </a:xfrm>
          <a:prstGeom prst="roundRect">
            <a:avLst>
              <a:gd name="adj" fmla="val 0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/>
              <a:t>6-8 тыс. в 1 см 3</a:t>
            </a:r>
          </a:p>
        </p:txBody>
      </p:sp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7963" y="2852738"/>
            <a:ext cx="3943350" cy="36147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9" name="Rectangle 7"/>
          <p:cNvGrpSpPr>
            <a:grpSpLocks/>
          </p:cNvGrpSpPr>
          <p:nvPr/>
        </p:nvGrpSpPr>
        <p:grpSpPr bwMode="auto">
          <a:xfrm>
            <a:off x="4138613" y="207963"/>
            <a:ext cx="4700587" cy="2462212"/>
            <a:chOff x="2607" y="131"/>
            <a:chExt cx="2961" cy="1551"/>
          </a:xfrm>
        </p:grpSpPr>
        <p:pic>
          <p:nvPicPr>
            <p:cNvPr id="19458" name="Rectangle 7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607" y="131"/>
              <a:ext cx="2961" cy="1551"/>
            </a:xfrm>
            <a:prstGeom prst="rect">
              <a:avLst/>
            </a:prstGeom>
            <a:noFill/>
          </p:spPr>
        </p:pic>
        <p:sp>
          <p:nvSpPr>
            <p:cNvPr id="19459" name="Text Box 3"/>
            <p:cNvSpPr txBox="1">
              <a:spLocks noChangeArrowheads="1"/>
            </p:cNvSpPr>
            <p:nvPr/>
          </p:nvSpPr>
          <p:spPr bwMode="auto">
            <a:xfrm>
              <a:off x="2700" y="180"/>
              <a:ext cx="2832" cy="14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>
                  <a:solidFill>
                    <a:schemeClr val="bg1"/>
                  </a:solidFill>
                  <a:latin typeface="Bookman Old Style" pitchFamily="18" charset="0"/>
                </a:rPr>
                <a:t>а</a:t>
              </a:r>
              <a:r>
                <a:rPr lang="ru-RU" sz="2400" b="1">
                  <a:solidFill>
                    <a:schemeClr val="bg1"/>
                  </a:solidFill>
                  <a:latin typeface="Bookman Old Style" pitchFamily="18" charset="0"/>
                </a:rPr>
                <a:t>) Гранулоциты </a:t>
              </a:r>
              <a:r>
                <a:rPr lang="ru-RU" sz="2400">
                  <a:solidFill>
                    <a:schemeClr val="bg1"/>
                  </a:solidFill>
                  <a:latin typeface="Bookman Old Style" pitchFamily="18" charset="0"/>
                </a:rPr>
                <a:t>- лейкоциты, содержащие в цитоплазме зерна (гранулы). Защищают организм от бактерий и токсинов</a:t>
              </a:r>
            </a:p>
          </p:txBody>
        </p:sp>
      </p:grpSp>
      <p:grpSp>
        <p:nvGrpSpPr>
          <p:cNvPr id="13321" name="Text Box 9"/>
          <p:cNvGrpSpPr>
            <a:grpSpLocks/>
          </p:cNvGrpSpPr>
          <p:nvPr/>
        </p:nvGrpSpPr>
        <p:grpSpPr bwMode="auto">
          <a:xfrm>
            <a:off x="152400" y="146050"/>
            <a:ext cx="3925888" cy="1536700"/>
            <a:chOff x="96" y="92"/>
            <a:chExt cx="2473" cy="968"/>
          </a:xfrm>
        </p:grpSpPr>
        <p:pic>
          <p:nvPicPr>
            <p:cNvPr id="19461" name="Text Box 9"/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6" y="92"/>
              <a:ext cx="2473" cy="968"/>
            </a:xfrm>
            <a:prstGeom prst="rect">
              <a:avLst/>
            </a:prstGeom>
            <a:noFill/>
          </p:spPr>
        </p:pic>
        <p:sp>
          <p:nvSpPr>
            <p:cNvPr id="19462" name="Text Box 6"/>
            <p:cNvSpPr txBox="1">
              <a:spLocks noChangeArrowheads="1"/>
            </p:cNvSpPr>
            <p:nvPr/>
          </p:nvSpPr>
          <p:spPr bwMode="auto">
            <a:xfrm>
              <a:off x="135" y="180"/>
              <a:ext cx="2400" cy="8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4000">
                  <a:solidFill>
                    <a:schemeClr val="bg1"/>
                  </a:solidFill>
                  <a:latin typeface="Calibri" pitchFamily="34" charset="0"/>
                </a:rPr>
                <a:t>Виды лейкоцитов</a:t>
              </a:r>
            </a:p>
          </p:txBody>
        </p:sp>
      </p:grpSp>
      <p:pic>
        <p:nvPicPr>
          <p:cNvPr id="19464" name="Picture 10" descr="U20_09"/>
          <p:cNvPicPr>
            <a:picLocks noChangeAspect="1" noChangeArrowheads="1"/>
          </p:cNvPicPr>
          <p:nvPr/>
        </p:nvPicPr>
        <p:blipFill>
          <a:blip r:embed="rId5" cstate="print">
            <a:lum bright="-6000" contrast="14000"/>
          </a:blip>
          <a:srcRect/>
          <a:stretch>
            <a:fillRect/>
          </a:stretch>
        </p:blipFill>
        <p:spPr bwMode="auto">
          <a:xfrm>
            <a:off x="0" y="1857375"/>
            <a:ext cx="3389313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Прямоугольник 4"/>
          <p:cNvGrpSpPr>
            <a:grpSpLocks/>
          </p:cNvGrpSpPr>
          <p:nvPr/>
        </p:nvGrpSpPr>
        <p:grpSpPr bwMode="auto">
          <a:xfrm>
            <a:off x="4065588" y="2706688"/>
            <a:ext cx="4773612" cy="1725612"/>
            <a:chOff x="2561" y="1705"/>
            <a:chExt cx="3007" cy="1087"/>
          </a:xfrm>
        </p:grpSpPr>
        <p:pic>
          <p:nvPicPr>
            <p:cNvPr id="19465" name="Прямоугольник 4"/>
            <p:cNvPicPr>
              <a:picLocks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561" y="1705"/>
              <a:ext cx="3007" cy="1087"/>
            </a:xfrm>
            <a:prstGeom prst="rect">
              <a:avLst/>
            </a:prstGeom>
            <a:noFill/>
          </p:spPr>
        </p:pic>
        <p:sp>
          <p:nvSpPr>
            <p:cNvPr id="19466" name="Text Box 10"/>
            <p:cNvSpPr txBox="1">
              <a:spLocks noChangeArrowheads="1"/>
            </p:cNvSpPr>
            <p:nvPr/>
          </p:nvSpPr>
          <p:spPr bwMode="auto">
            <a:xfrm>
              <a:off x="2655" y="1755"/>
              <a:ext cx="2880" cy="9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400">
                  <a:solidFill>
                    <a:schemeClr val="bg1"/>
                  </a:solidFill>
                  <a:latin typeface="Bookman Old Style" pitchFamily="18" charset="0"/>
                </a:rPr>
                <a:t>б) </a:t>
              </a:r>
              <a:r>
                <a:rPr lang="ru-RU" sz="2400" b="1">
                  <a:solidFill>
                    <a:schemeClr val="bg1"/>
                  </a:solidFill>
                  <a:latin typeface="Bookman Old Style" pitchFamily="18" charset="0"/>
                </a:rPr>
                <a:t>Лимфоциты</a:t>
              </a:r>
              <a:r>
                <a:rPr lang="ru-RU" sz="2400">
                  <a:solidFill>
                    <a:schemeClr val="bg1"/>
                  </a:solidFill>
                  <a:latin typeface="Bookman Old Style" pitchFamily="18" charset="0"/>
                </a:rPr>
                <a:t> - лейкоциты, обеспечивающие иммунитет</a:t>
              </a:r>
            </a:p>
          </p:txBody>
        </p:sp>
      </p:grpSp>
      <p:grpSp>
        <p:nvGrpSpPr>
          <p:cNvPr id="6" name="Прямоугольник 5"/>
          <p:cNvGrpSpPr>
            <a:grpSpLocks/>
          </p:cNvGrpSpPr>
          <p:nvPr/>
        </p:nvGrpSpPr>
        <p:grpSpPr bwMode="auto">
          <a:xfrm>
            <a:off x="4065588" y="4632325"/>
            <a:ext cx="4773612" cy="2097088"/>
            <a:chOff x="2561" y="2918"/>
            <a:chExt cx="3007" cy="1321"/>
          </a:xfrm>
        </p:grpSpPr>
        <p:pic>
          <p:nvPicPr>
            <p:cNvPr id="19468" name="Прямоугольник 5"/>
            <p:cNvPicPr>
              <a:picLocks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561" y="2918"/>
              <a:ext cx="3007" cy="1321"/>
            </a:xfrm>
            <a:prstGeom prst="rect">
              <a:avLst/>
            </a:prstGeom>
            <a:noFill/>
          </p:spPr>
        </p:pic>
        <p:sp>
          <p:nvSpPr>
            <p:cNvPr id="19469" name="Text Box 13"/>
            <p:cNvSpPr txBox="1">
              <a:spLocks noChangeArrowheads="1"/>
            </p:cNvSpPr>
            <p:nvPr/>
          </p:nvSpPr>
          <p:spPr bwMode="auto">
            <a:xfrm>
              <a:off x="2655" y="2970"/>
              <a:ext cx="2880" cy="1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400">
                  <a:solidFill>
                    <a:schemeClr val="bg1"/>
                  </a:solidFill>
                  <a:latin typeface="Bookman Old Style" pitchFamily="18" charset="0"/>
                </a:rPr>
                <a:t>в</a:t>
              </a:r>
              <a:r>
                <a:rPr lang="ru-RU" sz="2400">
                  <a:solidFill>
                    <a:schemeClr val="bg1"/>
                  </a:solidFill>
                  <a:latin typeface="Bookman Old Style" pitchFamily="18" charset="0"/>
                  <a:hlinkClick r:id="rId8" action="ppaction://hlinksldjump"/>
                </a:rPr>
                <a:t>) </a:t>
              </a:r>
              <a:r>
                <a:rPr lang="ru-RU" sz="2400" b="1">
                  <a:solidFill>
                    <a:srgbClr val="FF0000"/>
                  </a:solidFill>
                  <a:latin typeface="Bookman Old Style" pitchFamily="18" charset="0"/>
                  <a:hlinkClick r:id="rId8" action="ppaction://hlinksldjump"/>
                </a:rPr>
                <a:t>Моноциты</a:t>
              </a:r>
              <a:r>
                <a:rPr lang="ru-RU" sz="2400">
                  <a:solidFill>
                    <a:srgbClr val="FF0000"/>
                  </a:solidFill>
                  <a:latin typeface="Bookman Old Style" pitchFamily="18" charset="0"/>
                  <a:hlinkClick r:id="rId8" action="ppaction://hlinksldjump"/>
                </a:rPr>
                <a:t> (фагоциты)</a:t>
              </a:r>
              <a:r>
                <a:rPr lang="en-US" sz="2400">
                  <a:solidFill>
                    <a:schemeClr val="bg1"/>
                  </a:solidFill>
                  <a:latin typeface="Bookman Old Style" pitchFamily="18" charset="0"/>
                </a:rPr>
                <a:t>-</a:t>
              </a:r>
              <a:r>
                <a:rPr lang="ru-RU" sz="2400">
                  <a:solidFill>
                    <a:schemeClr val="bg1"/>
                  </a:solidFill>
                  <a:latin typeface="Bookman Old Style" pitchFamily="18" charset="0"/>
                </a:rPr>
                <a:t> захватывают инородные тела с помощью ложноножек и пожирают их</a:t>
              </a:r>
            </a:p>
          </p:txBody>
        </p:sp>
      </p:grpSp>
      <p:grpSp>
        <p:nvGrpSpPr>
          <p:cNvPr id="7" name="Стрелка вправо 6"/>
          <p:cNvGrpSpPr>
            <a:grpSpLocks/>
          </p:cNvGrpSpPr>
          <p:nvPr/>
        </p:nvGrpSpPr>
        <p:grpSpPr bwMode="auto">
          <a:xfrm>
            <a:off x="3438525" y="1749425"/>
            <a:ext cx="688975" cy="749300"/>
            <a:chOff x="2166" y="1102"/>
            <a:chExt cx="434" cy="472"/>
          </a:xfrm>
        </p:grpSpPr>
        <p:pic>
          <p:nvPicPr>
            <p:cNvPr id="19471" name="Стрелка вправо 6"/>
            <p:cNvPicPr>
              <a:picLocks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166" y="1102"/>
              <a:ext cx="434" cy="472"/>
            </a:xfrm>
            <a:prstGeom prst="rect">
              <a:avLst/>
            </a:prstGeom>
            <a:noFill/>
          </p:spPr>
        </p:pic>
        <p:sp>
          <p:nvSpPr>
            <p:cNvPr id="19472" name="Text Box 16"/>
            <p:cNvSpPr txBox="1">
              <a:spLocks noChangeArrowheads="1"/>
            </p:cNvSpPr>
            <p:nvPr/>
          </p:nvSpPr>
          <p:spPr bwMode="auto">
            <a:xfrm>
              <a:off x="2205" y="1226"/>
              <a:ext cx="270" cy="2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grpSp>
        <p:nvGrpSpPr>
          <p:cNvPr id="8" name="Стрелка вправо 7"/>
          <p:cNvGrpSpPr>
            <a:grpSpLocks/>
          </p:cNvGrpSpPr>
          <p:nvPr/>
        </p:nvGrpSpPr>
        <p:grpSpPr bwMode="auto">
          <a:xfrm>
            <a:off x="3438525" y="3176588"/>
            <a:ext cx="688975" cy="682625"/>
            <a:chOff x="2166" y="2001"/>
            <a:chExt cx="434" cy="430"/>
          </a:xfrm>
        </p:grpSpPr>
        <p:pic>
          <p:nvPicPr>
            <p:cNvPr id="19474" name="Стрелка вправо 7"/>
            <p:cNvPicPr>
              <a:picLocks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166" y="2001"/>
              <a:ext cx="434" cy="430"/>
            </a:xfrm>
            <a:prstGeom prst="rect">
              <a:avLst/>
            </a:prstGeom>
            <a:noFill/>
          </p:spPr>
        </p:pic>
        <p:sp>
          <p:nvSpPr>
            <p:cNvPr id="19475" name="Text Box 19"/>
            <p:cNvSpPr txBox="1">
              <a:spLocks noChangeArrowheads="1"/>
            </p:cNvSpPr>
            <p:nvPr/>
          </p:nvSpPr>
          <p:spPr bwMode="auto">
            <a:xfrm>
              <a:off x="2205" y="2115"/>
              <a:ext cx="270" cy="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grpSp>
        <p:nvGrpSpPr>
          <p:cNvPr id="9" name="Стрелка вправо 8"/>
          <p:cNvGrpSpPr>
            <a:grpSpLocks/>
          </p:cNvGrpSpPr>
          <p:nvPr/>
        </p:nvGrpSpPr>
        <p:grpSpPr bwMode="auto">
          <a:xfrm>
            <a:off x="3438525" y="5175250"/>
            <a:ext cx="706438" cy="682625"/>
            <a:chOff x="2166" y="3260"/>
            <a:chExt cx="445" cy="430"/>
          </a:xfrm>
        </p:grpSpPr>
        <p:pic>
          <p:nvPicPr>
            <p:cNvPr id="19477" name="Стрелка вправо 8"/>
            <p:cNvPicPr>
              <a:picLocks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2166" y="3260"/>
              <a:ext cx="445" cy="430"/>
            </a:xfrm>
            <a:prstGeom prst="rect">
              <a:avLst/>
            </a:prstGeom>
            <a:noFill/>
          </p:spPr>
        </p:pic>
        <p:sp>
          <p:nvSpPr>
            <p:cNvPr id="19478" name="Text Box 22"/>
            <p:cNvSpPr txBox="1">
              <a:spLocks noChangeArrowheads="1"/>
            </p:cNvSpPr>
            <p:nvPr/>
          </p:nvSpPr>
          <p:spPr bwMode="auto">
            <a:xfrm>
              <a:off x="2205" y="3375"/>
              <a:ext cx="282" cy="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50"/>
            <a:ext cx="2686050" cy="714375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Фагоцитоз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313" y="1214438"/>
            <a:ext cx="5000625" cy="5643562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800" smtClean="0">
                <a:latin typeface="Bookman Old Style" pitchFamily="18" charset="0"/>
                <a:cs typeface="Times New Roman" pitchFamily="18" charset="0"/>
              </a:rPr>
              <a:t>Однажды, когда Мечников наблюдал под микроскопом за подвижными клетками (амебоцитами) личинки морской звезды, ему пришла в голову мысль, что эти клетки ….. </a:t>
            </a:r>
          </a:p>
          <a:p>
            <a:pPr>
              <a:buFont typeface="Arial" charset="0"/>
              <a:buNone/>
            </a:pPr>
            <a:endParaRPr lang="ru-RU" sz="1800" smtClean="0">
              <a:latin typeface="Bookman Old Style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</a:pPr>
            <a:endParaRPr lang="ru-RU" sz="1800" smtClean="0">
              <a:latin typeface="Bookman Old Style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</a:pPr>
            <a:endParaRPr lang="ru-RU" sz="1800" smtClean="0">
              <a:latin typeface="Bookman Old Style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</a:pPr>
            <a:endParaRPr lang="ru-RU" sz="1800" smtClean="0">
              <a:latin typeface="Bookman Old Style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</a:pPr>
            <a:endParaRPr lang="ru-RU" sz="1800" smtClean="0">
              <a:latin typeface="Bookman Old Style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</a:pPr>
            <a:endParaRPr lang="ru-RU" sz="1800" smtClean="0">
              <a:latin typeface="Bookman Old Style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</a:pPr>
            <a:endParaRPr lang="ru-RU" sz="1800" smtClean="0">
              <a:latin typeface="Bookman Old Style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</a:pPr>
            <a:r>
              <a:rPr lang="ru-RU" sz="1800" smtClean="0">
                <a:latin typeface="Bookman Old Style" pitchFamily="18" charset="0"/>
                <a:cs typeface="Times New Roman" pitchFamily="18" charset="0"/>
              </a:rPr>
              <a:t>Клетки, которые либо поглощали, либо обволакивали инородные тела («вредных деятелей»), попавшие в организм, Мечников назвал фагоцитами, а само явление — </a:t>
            </a:r>
            <a:r>
              <a:rPr lang="ru-RU" sz="180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фагоцитозом.</a:t>
            </a: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3" y="214313"/>
            <a:ext cx="3328987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TextBox 4"/>
          <p:cNvGrpSpPr>
            <a:grpSpLocks/>
          </p:cNvGrpSpPr>
          <p:nvPr/>
        </p:nvGrpSpPr>
        <p:grpSpPr bwMode="auto">
          <a:xfrm>
            <a:off x="5297488" y="3840163"/>
            <a:ext cx="3475037" cy="1549400"/>
            <a:chOff x="3337" y="2419"/>
            <a:chExt cx="2189" cy="976"/>
          </a:xfrm>
        </p:grpSpPr>
        <p:pic>
          <p:nvPicPr>
            <p:cNvPr id="20485" name="TextBox 4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337" y="2419"/>
              <a:ext cx="2189" cy="976"/>
            </a:xfrm>
            <a:prstGeom prst="rect">
              <a:avLst/>
            </a:prstGeom>
            <a:noFill/>
          </p:spPr>
        </p:pic>
        <p:sp>
          <p:nvSpPr>
            <p:cNvPr id="20486" name="Text Box 6"/>
            <p:cNvSpPr txBox="1">
              <a:spLocks noChangeArrowheads="1"/>
            </p:cNvSpPr>
            <p:nvPr/>
          </p:nvSpPr>
          <p:spPr bwMode="auto">
            <a:xfrm>
              <a:off x="3375" y="2475"/>
              <a:ext cx="2115" cy="8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2800">
                  <a:solidFill>
                    <a:srgbClr val="FFFFFF"/>
                  </a:solidFill>
                  <a:latin typeface="Calibri" pitchFamily="34" charset="0"/>
                </a:rPr>
                <a:t>Мечников </a:t>
              </a:r>
            </a:p>
            <a:p>
              <a:pPr algn="ctr"/>
              <a:r>
                <a:rPr lang="ru-RU" sz="2800">
                  <a:solidFill>
                    <a:srgbClr val="FFFFFF"/>
                  </a:solidFill>
                  <a:latin typeface="Calibri" pitchFamily="34" charset="0"/>
                </a:rPr>
                <a:t>Илья Ильич</a:t>
              </a:r>
            </a:p>
            <a:p>
              <a:pPr algn="ctr"/>
              <a:r>
                <a:rPr lang="ru-RU" sz="2800">
                  <a:solidFill>
                    <a:srgbClr val="FFFFFF"/>
                  </a:solidFill>
                  <a:latin typeface="Calibri" pitchFamily="34" charset="0"/>
                </a:rPr>
                <a:t>(1845-1916)</a:t>
              </a:r>
            </a:p>
          </p:txBody>
        </p:sp>
      </p:grpSp>
      <p:grpSp>
        <p:nvGrpSpPr>
          <p:cNvPr id="6" name="Прямоугольник 5"/>
          <p:cNvGrpSpPr>
            <a:grpSpLocks/>
          </p:cNvGrpSpPr>
          <p:nvPr/>
        </p:nvGrpSpPr>
        <p:grpSpPr bwMode="auto">
          <a:xfrm>
            <a:off x="5121275" y="5357813"/>
            <a:ext cx="3821113" cy="1304925"/>
            <a:chOff x="3226" y="3375"/>
            <a:chExt cx="2407" cy="822"/>
          </a:xfrm>
        </p:grpSpPr>
        <p:pic>
          <p:nvPicPr>
            <p:cNvPr id="20488" name="Прямоугольник 5"/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226" y="3375"/>
              <a:ext cx="2407" cy="822"/>
            </a:xfrm>
            <a:prstGeom prst="rect">
              <a:avLst/>
            </a:prstGeom>
            <a:noFill/>
          </p:spPr>
        </p:pic>
        <p:sp>
          <p:nvSpPr>
            <p:cNvPr id="20489" name="Text Box 9"/>
            <p:cNvSpPr txBox="1">
              <a:spLocks noChangeArrowheads="1"/>
            </p:cNvSpPr>
            <p:nvPr/>
          </p:nvSpPr>
          <p:spPr bwMode="auto">
            <a:xfrm>
              <a:off x="3285" y="3465"/>
              <a:ext cx="2250" cy="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sz="2400">
                  <a:solidFill>
                    <a:srgbClr val="FFFFFF"/>
                  </a:solidFill>
                  <a:latin typeface="Calibri" pitchFamily="34" charset="0"/>
                </a:rPr>
                <a:t>великий русский ученый, лауреат </a:t>
              </a:r>
            </a:p>
            <a:p>
              <a:pPr algn="ctr"/>
              <a:r>
                <a:rPr lang="ru-RU" sz="2400">
                  <a:solidFill>
                    <a:srgbClr val="FFFFFF"/>
                  </a:solidFill>
                  <a:latin typeface="Calibri" pitchFamily="34" charset="0"/>
                </a:rPr>
                <a:t>Нобелевской премии.</a:t>
              </a:r>
            </a:p>
          </p:txBody>
        </p:sp>
      </p:grpSp>
      <p:sp>
        <p:nvSpPr>
          <p:cNvPr id="8" name="Управляющая кнопка: домой 7">
            <a:hlinkClick r:id="rId5" action="ppaction://hlinksldjump" highlightClick="1"/>
          </p:cNvPr>
          <p:cNvSpPr/>
          <p:nvPr/>
        </p:nvSpPr>
        <p:spPr>
          <a:xfrm>
            <a:off x="8358188" y="6100763"/>
            <a:ext cx="785812" cy="757237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0492" name="Picture 6" descr="Копия Scan0002"/>
          <p:cNvPicPr>
            <a:picLocks noChangeAspect="1" noChangeArrowheads="1"/>
          </p:cNvPicPr>
          <p:nvPr/>
        </p:nvPicPr>
        <p:blipFill>
          <a:blip r:embed="rId6" cstate="print">
            <a:lum bright="-10000" contrast="18000"/>
          </a:blip>
          <a:srcRect/>
          <a:stretch>
            <a:fillRect/>
          </a:stretch>
        </p:blipFill>
        <p:spPr bwMode="auto">
          <a:xfrm>
            <a:off x="500063" y="2786063"/>
            <a:ext cx="3000375" cy="215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86063" y="428625"/>
            <a:ext cx="3257550" cy="1143000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План урока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Calibri" pitchFamily="34" charset="0"/>
              <a:buAutoNum type="arabicPeriod"/>
            </a:pPr>
            <a:r>
              <a:rPr lang="ru-RU" dirty="0" smtClean="0">
                <a:latin typeface="Bookman Old Style" pitchFamily="18" charset="0"/>
                <a:hlinkClick r:id="rId2" action="ppaction://hlinksldjump"/>
              </a:rPr>
              <a:t>Внутренняя среда организма, ее состав и взаимосвязь компонентов</a:t>
            </a:r>
            <a:endParaRPr lang="en-US" dirty="0" smtClean="0">
              <a:latin typeface="Bookman Old Style" pitchFamily="18" charset="0"/>
            </a:endParaRPr>
          </a:p>
          <a:p>
            <a:pPr marL="514350" indent="-514350">
              <a:buFont typeface="Calibri" pitchFamily="34" charset="0"/>
              <a:buAutoNum type="arabicPeriod"/>
            </a:pPr>
            <a:r>
              <a:rPr lang="ru-RU" dirty="0" smtClean="0">
                <a:latin typeface="Bookman Old Style" pitchFamily="18" charset="0"/>
                <a:hlinkClick r:id="rId3" action="ppaction://hlinksldjump"/>
              </a:rPr>
              <a:t>Функции крови</a:t>
            </a:r>
            <a:endParaRPr lang="ru-RU" dirty="0" smtClean="0">
              <a:latin typeface="Bookman Old Style" pitchFamily="18" charset="0"/>
            </a:endParaRPr>
          </a:p>
          <a:p>
            <a:pPr marL="514350" indent="-514350">
              <a:buFont typeface="Calibri" pitchFamily="34" charset="0"/>
              <a:buAutoNum type="arabicPeriod"/>
            </a:pPr>
            <a:r>
              <a:rPr lang="ru-RU" dirty="0" smtClean="0">
                <a:latin typeface="Bookman Old Style" pitchFamily="18" charset="0"/>
                <a:hlinkClick r:id="rId4" action="ppaction://hlinksldjump"/>
              </a:rPr>
              <a:t>Строение, состав  и функции крови</a:t>
            </a:r>
            <a:endParaRPr lang="ru-RU" dirty="0" smtClean="0">
              <a:latin typeface="Bookman Old Style" pitchFamily="18" charset="0"/>
            </a:endParaRPr>
          </a:p>
          <a:p>
            <a:pPr marL="514350" indent="-514350">
              <a:buFont typeface="Calibri" pitchFamily="34" charset="0"/>
              <a:buAutoNum type="arabicPeriod"/>
            </a:pPr>
            <a:r>
              <a:rPr lang="ru-RU" dirty="0" smtClean="0">
                <a:latin typeface="Bookman Old Style" pitchFamily="18" charset="0"/>
                <a:hlinkClick r:id="rId5" action="ppaction://hlinksldjump"/>
              </a:rPr>
              <a:t>Свертывание крови</a:t>
            </a:r>
            <a:endParaRPr lang="ru-RU" dirty="0" smtClean="0">
              <a:latin typeface="Bookman Old Style" pitchFamily="18" charset="0"/>
            </a:endParaRPr>
          </a:p>
          <a:p>
            <a:pPr marL="514350" indent="-514350">
              <a:buFont typeface="Calibri" pitchFamily="34" charset="0"/>
              <a:buAutoNum type="arabicPeriod"/>
            </a:pPr>
            <a:r>
              <a:rPr lang="ru-RU" dirty="0" smtClean="0">
                <a:latin typeface="Bookman Old Style" pitchFamily="18" charset="0"/>
                <a:hlinkClick r:id="rId6" action="ppaction://hlinksldjump"/>
              </a:rPr>
              <a:t>Лабораторная работа</a:t>
            </a:r>
            <a:endParaRPr lang="ru-RU" dirty="0" smtClean="0">
              <a:latin typeface="Bookman Old Style" pitchFamily="18" charset="0"/>
            </a:endParaRPr>
          </a:p>
        </p:txBody>
      </p:sp>
      <p:pic>
        <p:nvPicPr>
          <p:cNvPr id="3076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72125" y="3929063"/>
            <a:ext cx="3190875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328988" cy="114300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Тромбоциты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57625" y="1571625"/>
            <a:ext cx="4972050" cy="107156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>
            <a:normAutofit lnSpcReduction="10000"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latin typeface="Bookman Old Style" pitchFamily="18" charset="0"/>
              </a:rPr>
              <a:t>Кровяные тельца 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latin typeface="Bookman Old Style" pitchFamily="18" charset="0"/>
              </a:rPr>
              <a:t>без ядра</a:t>
            </a:r>
            <a:endParaRPr lang="ru-RU" dirty="0">
              <a:latin typeface="Bookman Old Style" pitchFamily="18" charset="0"/>
            </a:endParaRPr>
          </a:p>
        </p:txBody>
      </p:sp>
      <p:grpSp>
        <p:nvGrpSpPr>
          <p:cNvPr id="5" name="Скругленный прямоугольник 4"/>
          <p:cNvGrpSpPr>
            <a:grpSpLocks/>
          </p:cNvGrpSpPr>
          <p:nvPr/>
        </p:nvGrpSpPr>
        <p:grpSpPr bwMode="auto">
          <a:xfrm>
            <a:off x="4870450" y="328613"/>
            <a:ext cx="3255963" cy="957262"/>
            <a:chOff x="3068" y="207"/>
            <a:chExt cx="2051" cy="603"/>
          </a:xfrm>
        </p:grpSpPr>
        <p:pic>
          <p:nvPicPr>
            <p:cNvPr id="21508" name="Скругленный прямоугольник 4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068" y="207"/>
              <a:ext cx="2051" cy="603"/>
            </a:xfrm>
            <a:prstGeom prst="rect">
              <a:avLst/>
            </a:prstGeom>
            <a:noFill/>
          </p:spPr>
        </p:pic>
        <p:sp>
          <p:nvSpPr>
            <p:cNvPr id="21509" name="Text Box 5"/>
            <p:cNvSpPr txBox="1">
              <a:spLocks noChangeArrowheads="1"/>
            </p:cNvSpPr>
            <p:nvPr/>
          </p:nvSpPr>
          <p:spPr bwMode="auto">
            <a:xfrm>
              <a:off x="3129" y="294"/>
              <a:ext cx="1932" cy="4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sz="4000">
                  <a:solidFill>
                    <a:srgbClr val="FFFFFF"/>
                  </a:solidFill>
                  <a:latin typeface="Calibri" pitchFamily="34" charset="0"/>
                </a:rPr>
                <a:t>Строение</a:t>
              </a:r>
            </a:p>
          </p:txBody>
        </p:sp>
      </p:grpSp>
      <p:grpSp>
        <p:nvGrpSpPr>
          <p:cNvPr id="6" name="Скругленный прямоугольник 5"/>
          <p:cNvGrpSpPr>
            <a:grpSpLocks/>
          </p:cNvGrpSpPr>
          <p:nvPr/>
        </p:nvGrpSpPr>
        <p:grpSpPr bwMode="auto">
          <a:xfrm>
            <a:off x="4651375" y="3041650"/>
            <a:ext cx="3260725" cy="963613"/>
            <a:chOff x="2930" y="1916"/>
            <a:chExt cx="2054" cy="607"/>
          </a:xfrm>
        </p:grpSpPr>
        <p:pic>
          <p:nvPicPr>
            <p:cNvPr id="21511" name="Скругленный прямоугольник 5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930" y="1916"/>
              <a:ext cx="2054" cy="607"/>
            </a:xfrm>
            <a:prstGeom prst="rect">
              <a:avLst/>
            </a:prstGeom>
            <a:noFill/>
          </p:spPr>
        </p:pic>
        <p:sp>
          <p:nvSpPr>
            <p:cNvPr id="21512" name="Text Box 8"/>
            <p:cNvSpPr txBox="1">
              <a:spLocks noChangeArrowheads="1"/>
            </p:cNvSpPr>
            <p:nvPr/>
          </p:nvSpPr>
          <p:spPr bwMode="auto">
            <a:xfrm>
              <a:off x="2994" y="2004"/>
              <a:ext cx="1932" cy="4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sz="4000">
                  <a:solidFill>
                    <a:srgbClr val="FFFFFF"/>
                  </a:solidFill>
                  <a:latin typeface="Calibri" pitchFamily="34" charset="0"/>
                </a:rPr>
                <a:t>Функция</a:t>
              </a:r>
            </a:p>
          </p:txBody>
        </p:sp>
      </p:grpSp>
      <p:grpSp>
        <p:nvGrpSpPr>
          <p:cNvPr id="7" name="Штриховая стрелка вправо 6"/>
          <p:cNvGrpSpPr>
            <a:grpSpLocks/>
          </p:cNvGrpSpPr>
          <p:nvPr/>
        </p:nvGrpSpPr>
        <p:grpSpPr bwMode="auto">
          <a:xfrm>
            <a:off x="5797550" y="3962400"/>
            <a:ext cx="828675" cy="1109663"/>
            <a:chOff x="3652" y="2496"/>
            <a:chExt cx="522" cy="699"/>
          </a:xfrm>
        </p:grpSpPr>
        <p:pic>
          <p:nvPicPr>
            <p:cNvPr id="21514" name="Штриховая стрелка вправо 6"/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652" y="2496"/>
              <a:ext cx="522" cy="699"/>
            </a:xfrm>
            <a:prstGeom prst="rect">
              <a:avLst/>
            </a:prstGeom>
            <a:noFill/>
          </p:spPr>
        </p:pic>
        <p:sp>
          <p:nvSpPr>
            <p:cNvPr id="21515" name="Text Box 11"/>
            <p:cNvSpPr txBox="1">
              <a:spLocks noChangeArrowheads="1"/>
            </p:cNvSpPr>
            <p:nvPr/>
          </p:nvSpPr>
          <p:spPr bwMode="auto">
            <a:xfrm rot="5400000">
              <a:off x="3691" y="2701"/>
              <a:ext cx="448" cy="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4572000" y="5214938"/>
            <a:ext cx="3357563" cy="121443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rgbClr val="FF0000"/>
                </a:solidFill>
                <a:latin typeface="Bookman Old Style" pitchFamily="18" charset="0"/>
              </a:rPr>
              <a:t>Свертывание крови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14313" y="1643063"/>
            <a:ext cx="3500437" cy="78581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/>
              <a:t>300-400 тыс. 1 см 3</a:t>
            </a:r>
          </a:p>
        </p:txBody>
      </p:sp>
      <p:sp>
        <p:nvSpPr>
          <p:cNvPr id="13" name="Управляющая кнопка: домой 12">
            <a:hlinkClick r:id="rId5" action="ppaction://hlinksldjump" highlightClick="1"/>
          </p:cNvPr>
          <p:cNvSpPr/>
          <p:nvPr/>
        </p:nvSpPr>
        <p:spPr>
          <a:xfrm>
            <a:off x="8101013" y="5815013"/>
            <a:ext cx="1042987" cy="1042987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1520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50" y="2643188"/>
            <a:ext cx="3648075" cy="364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7625" y="214313"/>
            <a:ext cx="5043488" cy="939800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Свертывание крови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419850" y="2857500"/>
            <a:ext cx="2724150" cy="2043113"/>
          </a:xfrm>
        </p:spPr>
      </p:pic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214313"/>
            <a:ext cx="3429000" cy="303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357188" y="4000500"/>
            <a:ext cx="2214562" cy="7143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/>
              <a:t>тромбоциты</a:t>
            </a:r>
          </a:p>
        </p:txBody>
      </p:sp>
      <p:sp>
        <p:nvSpPr>
          <p:cNvPr id="22534" name="Прямоугольник 13"/>
          <p:cNvSpPr>
            <a:spLocks noChangeArrowheads="1"/>
          </p:cNvSpPr>
          <p:nvPr/>
        </p:nvSpPr>
        <p:spPr bwMode="auto">
          <a:xfrm>
            <a:off x="357188" y="5072063"/>
            <a:ext cx="17430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тромбопластин</a:t>
            </a:r>
            <a:endParaRPr lang="ru-RU">
              <a:latin typeface="Calibri" pitchFamily="34" charset="0"/>
            </a:endParaRPr>
          </a:p>
        </p:txBody>
      </p:sp>
      <p:sp>
        <p:nvSpPr>
          <p:cNvPr id="22535" name="Прямоугольник 14"/>
          <p:cNvSpPr>
            <a:spLocks noChangeArrowheads="1"/>
          </p:cNvSpPr>
          <p:nvPr/>
        </p:nvSpPr>
        <p:spPr bwMode="auto">
          <a:xfrm>
            <a:off x="2071688" y="5072063"/>
            <a:ext cx="13906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 кальций </a:t>
            </a:r>
            <a:endParaRPr lang="ru-RU">
              <a:latin typeface="Calibri" pitchFamily="34" charset="0"/>
            </a:endParaRPr>
          </a:p>
        </p:txBody>
      </p:sp>
      <p:sp>
        <p:nvSpPr>
          <p:cNvPr id="22536" name="Прямоугольник 15"/>
          <p:cNvSpPr>
            <a:spLocks noChangeArrowheads="1"/>
          </p:cNvSpPr>
          <p:nvPr/>
        </p:nvSpPr>
        <p:spPr bwMode="auto">
          <a:xfrm>
            <a:off x="3357563" y="5072063"/>
            <a:ext cx="12271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витамин К</a:t>
            </a:r>
            <a:endParaRPr lang="ru-RU">
              <a:latin typeface="Calibri" pitchFamily="34" charset="0"/>
            </a:endParaRPr>
          </a:p>
        </p:txBody>
      </p:sp>
      <p:sp>
        <p:nvSpPr>
          <p:cNvPr id="22537" name="Прямоугольник 16"/>
          <p:cNvSpPr>
            <a:spLocks noChangeArrowheads="1"/>
          </p:cNvSpPr>
          <p:nvPr/>
        </p:nvSpPr>
        <p:spPr bwMode="auto">
          <a:xfrm>
            <a:off x="4786313" y="5072063"/>
            <a:ext cx="13763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протромбин</a:t>
            </a:r>
            <a:endParaRPr lang="ru-RU">
              <a:latin typeface="Calibri" pitchFamily="34" charset="0"/>
            </a:endParaRPr>
          </a:p>
        </p:txBody>
      </p:sp>
      <p:sp>
        <p:nvSpPr>
          <p:cNvPr id="18" name="Правая фигурная скобка 17"/>
          <p:cNvSpPr/>
          <p:nvPr/>
        </p:nvSpPr>
        <p:spPr>
          <a:xfrm rot="5400000">
            <a:off x="2953544" y="2547144"/>
            <a:ext cx="665162" cy="600075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539" name="TextBox 18"/>
          <p:cNvSpPr txBox="1">
            <a:spLocks noChangeArrowheads="1"/>
          </p:cNvSpPr>
          <p:nvPr/>
        </p:nvSpPr>
        <p:spPr bwMode="auto">
          <a:xfrm>
            <a:off x="1928813" y="5072063"/>
            <a:ext cx="2857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+</a:t>
            </a:r>
          </a:p>
        </p:txBody>
      </p:sp>
      <p:sp>
        <p:nvSpPr>
          <p:cNvPr id="22540" name="TextBox 21"/>
          <p:cNvSpPr txBox="1">
            <a:spLocks noChangeArrowheads="1"/>
          </p:cNvSpPr>
          <p:nvPr/>
        </p:nvSpPr>
        <p:spPr bwMode="auto">
          <a:xfrm flipH="1">
            <a:off x="3071813" y="5072063"/>
            <a:ext cx="2857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+</a:t>
            </a:r>
          </a:p>
        </p:txBody>
      </p:sp>
      <p:sp>
        <p:nvSpPr>
          <p:cNvPr id="22541" name="TextBox 22"/>
          <p:cNvSpPr txBox="1">
            <a:spLocks noChangeArrowheads="1"/>
          </p:cNvSpPr>
          <p:nvPr/>
        </p:nvSpPr>
        <p:spPr bwMode="auto">
          <a:xfrm>
            <a:off x="4500563" y="5072063"/>
            <a:ext cx="2857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+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214313" y="5786438"/>
            <a:ext cx="2357437" cy="50006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Фибриноген</a:t>
            </a:r>
          </a:p>
        </p:txBody>
      </p:sp>
      <p:grpSp>
        <p:nvGrpSpPr>
          <p:cNvPr id="25" name="Овал 24"/>
          <p:cNvGrpSpPr>
            <a:grpSpLocks/>
          </p:cNvGrpSpPr>
          <p:nvPr/>
        </p:nvGrpSpPr>
        <p:grpSpPr bwMode="auto">
          <a:xfrm>
            <a:off x="3365500" y="5681663"/>
            <a:ext cx="1901825" cy="822325"/>
            <a:chOff x="2120" y="3579"/>
            <a:chExt cx="1198" cy="518"/>
          </a:xfrm>
        </p:grpSpPr>
        <p:pic>
          <p:nvPicPr>
            <p:cNvPr id="22543" name="Овал 24"/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120" y="3579"/>
              <a:ext cx="1198" cy="518"/>
            </a:xfrm>
            <a:prstGeom prst="rect">
              <a:avLst/>
            </a:prstGeom>
            <a:noFill/>
          </p:spPr>
        </p:pic>
        <p:sp>
          <p:nvSpPr>
            <p:cNvPr id="22544" name="Text Box 16"/>
            <p:cNvSpPr txBox="1">
              <a:spLocks noChangeArrowheads="1"/>
            </p:cNvSpPr>
            <p:nvPr/>
          </p:nvSpPr>
          <p:spPr bwMode="auto">
            <a:xfrm>
              <a:off x="2325" y="3666"/>
              <a:ext cx="795" cy="3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sz="2400">
                  <a:solidFill>
                    <a:srgbClr val="FFFFFF"/>
                  </a:solidFill>
                  <a:latin typeface="Calibri" pitchFamily="34" charset="0"/>
                </a:rPr>
                <a:t>Фибрин</a:t>
              </a:r>
            </a:p>
          </p:txBody>
        </p:sp>
      </p:grpSp>
      <p:sp>
        <p:nvSpPr>
          <p:cNvPr id="26" name="Нашивка 25"/>
          <p:cNvSpPr/>
          <p:nvPr/>
        </p:nvSpPr>
        <p:spPr>
          <a:xfrm>
            <a:off x="5143500" y="5857875"/>
            <a:ext cx="714375" cy="428625"/>
          </a:xfrm>
          <a:prstGeom prst="chevron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7" name="Нашивка 26"/>
          <p:cNvSpPr/>
          <p:nvPr/>
        </p:nvSpPr>
        <p:spPr>
          <a:xfrm>
            <a:off x="2714625" y="5857875"/>
            <a:ext cx="642938" cy="428625"/>
          </a:xfrm>
          <a:prstGeom prst="chevron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28" name="Пятно 2 27"/>
          <p:cNvGrpSpPr>
            <a:grpSpLocks/>
          </p:cNvGrpSpPr>
          <p:nvPr/>
        </p:nvGrpSpPr>
        <p:grpSpPr bwMode="auto">
          <a:xfrm>
            <a:off x="5797550" y="5535613"/>
            <a:ext cx="2614613" cy="1395412"/>
            <a:chOff x="3652" y="3487"/>
            <a:chExt cx="1647" cy="879"/>
          </a:xfrm>
        </p:grpSpPr>
        <p:pic>
          <p:nvPicPr>
            <p:cNvPr id="22548" name="Пятно 2 27"/>
            <p:cNvPicPr>
              <a:picLocks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652" y="3487"/>
              <a:ext cx="1647" cy="879"/>
            </a:xfrm>
            <a:prstGeom prst="rect">
              <a:avLst/>
            </a:prstGeom>
            <a:noFill/>
          </p:spPr>
        </p:pic>
        <p:sp>
          <p:nvSpPr>
            <p:cNvPr id="22549" name="Text Box 21"/>
            <p:cNvSpPr txBox="1">
              <a:spLocks noChangeArrowheads="1"/>
            </p:cNvSpPr>
            <p:nvPr/>
          </p:nvSpPr>
          <p:spPr bwMode="auto">
            <a:xfrm>
              <a:off x="4082" y="3749"/>
              <a:ext cx="676" cy="3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sz="2400">
                  <a:solidFill>
                    <a:srgbClr val="FFFFFF"/>
                  </a:solidFill>
                  <a:latin typeface="Calibri" pitchFamily="34" charset="0"/>
                </a:rPr>
                <a:t>Тромб</a:t>
              </a:r>
            </a:p>
          </p:txBody>
        </p:sp>
      </p:grpSp>
      <p:sp>
        <p:nvSpPr>
          <p:cNvPr id="22551" name="Прямоугольник 29"/>
          <p:cNvSpPr>
            <a:spLocks noChangeArrowheads="1"/>
          </p:cNvSpPr>
          <p:nvPr/>
        </p:nvSpPr>
        <p:spPr bwMode="auto">
          <a:xfrm>
            <a:off x="4357688" y="1214438"/>
            <a:ext cx="371475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latin typeface="Times New Roman" pitchFamily="18" charset="0"/>
                <a:cs typeface="Times New Roman" pitchFamily="18" charset="0"/>
              </a:rPr>
              <a:t>Коагуляция — процесс свёртывания крови. </a:t>
            </a:r>
            <a:endParaRPr lang="ru-RU" sz="3200">
              <a:latin typeface="Calibri" pitchFamily="34" charset="0"/>
            </a:endParaRPr>
          </a:p>
        </p:txBody>
      </p:sp>
      <p:sp>
        <p:nvSpPr>
          <p:cNvPr id="31" name="Стрелка вверх 30"/>
          <p:cNvSpPr/>
          <p:nvPr/>
        </p:nvSpPr>
        <p:spPr>
          <a:xfrm>
            <a:off x="6929438" y="4929188"/>
            <a:ext cx="428625" cy="500062"/>
          </a:xfrm>
          <a:prstGeom prst="up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2" name="Стрелка вниз 31"/>
          <p:cNvSpPr/>
          <p:nvPr/>
        </p:nvSpPr>
        <p:spPr>
          <a:xfrm>
            <a:off x="1143000" y="4786313"/>
            <a:ext cx="428625" cy="357187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" name="Управляющая кнопка: домой 28">
            <a:hlinkClick r:id="rId6" action="ppaction://hlinksldjump" highlightClick="1"/>
          </p:cNvPr>
          <p:cNvSpPr/>
          <p:nvPr/>
        </p:nvSpPr>
        <p:spPr>
          <a:xfrm>
            <a:off x="8358188" y="6000750"/>
            <a:ext cx="785812" cy="8572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Заголовок 1"/>
          <p:cNvGrpSpPr>
            <a:grpSpLocks noGrp="1"/>
          </p:cNvGrpSpPr>
          <p:nvPr/>
        </p:nvGrpSpPr>
        <p:grpSpPr bwMode="auto">
          <a:xfrm>
            <a:off x="396875" y="103188"/>
            <a:ext cx="8345488" cy="1682750"/>
            <a:chOff x="250" y="65"/>
            <a:chExt cx="5257" cy="1060"/>
          </a:xfrm>
        </p:grpSpPr>
        <p:pic>
          <p:nvPicPr>
            <p:cNvPr id="23554" name="Заголовок 1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50" y="65"/>
              <a:ext cx="5257" cy="1060"/>
            </a:xfrm>
            <a:prstGeom prst="rect">
              <a:avLst/>
            </a:prstGeom>
            <a:noFill/>
          </p:spPr>
        </p:pic>
        <p:sp>
          <p:nvSpPr>
            <p:cNvPr id="23555" name="Text Box 3"/>
            <p:cNvSpPr txBox="1">
              <a:spLocks noChangeArrowheads="1"/>
            </p:cNvSpPr>
            <p:nvPr/>
          </p:nvSpPr>
          <p:spPr bwMode="auto">
            <a:xfrm>
              <a:off x="288" y="90"/>
              <a:ext cx="5184" cy="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sz="2400">
                  <a:solidFill>
                    <a:srgbClr val="FFFFFF"/>
                  </a:solidFill>
                  <a:latin typeface="Calibri" pitchFamily="34" charset="0"/>
                </a:rPr>
                <a:t>Лабораторная работа</a:t>
              </a:r>
              <a:r>
                <a:rPr lang="ru-RU" sz="3200">
                  <a:solidFill>
                    <a:srgbClr val="FFFFFF"/>
                  </a:solidFill>
                  <a:latin typeface="Calibri" pitchFamily="34" charset="0"/>
                </a:rPr>
                <a:t/>
              </a:r>
              <a:br>
                <a:rPr lang="ru-RU" sz="3200">
                  <a:solidFill>
                    <a:srgbClr val="FFFFFF"/>
                  </a:solidFill>
                  <a:latin typeface="Calibri" pitchFamily="34" charset="0"/>
                </a:rPr>
              </a:br>
              <a:r>
                <a:rPr lang="ru-RU" sz="3200">
                  <a:solidFill>
                    <a:srgbClr val="FFFFFF"/>
                  </a:solidFill>
                  <a:latin typeface="Calibri" pitchFamily="34" charset="0"/>
                </a:rPr>
                <a:t>Сравнение эритроцитов крови </a:t>
              </a:r>
              <a:br>
                <a:rPr lang="ru-RU" sz="3200">
                  <a:solidFill>
                    <a:srgbClr val="FFFFFF"/>
                  </a:solidFill>
                  <a:latin typeface="Calibri" pitchFamily="34" charset="0"/>
                </a:rPr>
              </a:br>
              <a:r>
                <a:rPr lang="ru-RU" sz="3200">
                  <a:solidFill>
                    <a:srgbClr val="FFFFFF"/>
                  </a:solidFill>
                  <a:latin typeface="Calibri" pitchFamily="34" charset="0"/>
                </a:rPr>
                <a:t>человека и лягушки</a:t>
              </a:r>
            </a:p>
          </p:txBody>
        </p:sp>
      </p:grpSp>
      <p:grpSp>
        <p:nvGrpSpPr>
          <p:cNvPr id="6" name="Прямоугольник 5"/>
          <p:cNvGrpSpPr>
            <a:grpSpLocks/>
          </p:cNvGrpSpPr>
          <p:nvPr/>
        </p:nvGrpSpPr>
        <p:grpSpPr bwMode="auto">
          <a:xfrm>
            <a:off x="938213" y="2462213"/>
            <a:ext cx="1901825" cy="969962"/>
            <a:chOff x="591" y="1551"/>
            <a:chExt cx="1198" cy="611"/>
          </a:xfrm>
        </p:grpSpPr>
        <p:pic>
          <p:nvPicPr>
            <p:cNvPr id="23557" name="Прямоугольник 5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91" y="1551"/>
              <a:ext cx="1198" cy="611"/>
            </a:xfrm>
            <a:prstGeom prst="rect">
              <a:avLst/>
            </a:prstGeom>
            <a:noFill/>
          </p:spPr>
        </p:pic>
        <p:sp>
          <p:nvSpPr>
            <p:cNvPr id="23558" name="Text Box 6"/>
            <p:cNvSpPr txBox="1">
              <a:spLocks noChangeArrowheads="1"/>
            </p:cNvSpPr>
            <p:nvPr/>
          </p:nvSpPr>
          <p:spPr bwMode="auto">
            <a:xfrm>
              <a:off x="630" y="1575"/>
              <a:ext cx="1125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sz="3600">
                  <a:solidFill>
                    <a:srgbClr val="FFFFFF"/>
                  </a:solidFill>
                  <a:latin typeface="Calibri" pitchFamily="34" charset="0"/>
                </a:rPr>
                <a:t>Цель</a:t>
              </a:r>
            </a:p>
          </p:txBody>
        </p:sp>
      </p:grpSp>
      <p:grpSp>
        <p:nvGrpSpPr>
          <p:cNvPr id="7" name="Прямоугольник 6"/>
          <p:cNvGrpSpPr>
            <a:grpSpLocks/>
          </p:cNvGrpSpPr>
          <p:nvPr/>
        </p:nvGrpSpPr>
        <p:grpSpPr bwMode="auto">
          <a:xfrm>
            <a:off x="481013" y="4248150"/>
            <a:ext cx="3614737" cy="969963"/>
            <a:chOff x="303" y="2676"/>
            <a:chExt cx="2277" cy="611"/>
          </a:xfrm>
        </p:grpSpPr>
        <p:pic>
          <p:nvPicPr>
            <p:cNvPr id="23560" name="Прямоугольник 6"/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03" y="2676"/>
              <a:ext cx="2277" cy="611"/>
            </a:xfrm>
            <a:prstGeom prst="rect">
              <a:avLst/>
            </a:prstGeom>
            <a:noFill/>
          </p:spPr>
        </p:pic>
        <p:sp>
          <p:nvSpPr>
            <p:cNvPr id="23561" name="Text Box 9"/>
            <p:cNvSpPr txBox="1">
              <a:spLocks noChangeArrowheads="1"/>
            </p:cNvSpPr>
            <p:nvPr/>
          </p:nvSpPr>
          <p:spPr bwMode="auto">
            <a:xfrm>
              <a:off x="360" y="2700"/>
              <a:ext cx="2115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sz="3600">
                  <a:solidFill>
                    <a:srgbClr val="FFFFFF"/>
                  </a:solidFill>
                  <a:latin typeface="Calibri" pitchFamily="34" charset="0"/>
                </a:rPr>
                <a:t>Оборудование </a:t>
              </a:r>
            </a:p>
          </p:txBody>
        </p:sp>
      </p:grpSp>
      <p:sp>
        <p:nvSpPr>
          <p:cNvPr id="8" name="Скругленный прямоугольник 7"/>
          <p:cNvSpPr/>
          <p:nvPr/>
        </p:nvSpPr>
        <p:spPr>
          <a:xfrm>
            <a:off x="3714750" y="2357438"/>
            <a:ext cx="5214938" cy="9286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Bookman Old Style" pitchFamily="18" charset="0"/>
              </a:rPr>
              <a:t>Раскрыть преимущества эритроцита человека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214813" y="3929063"/>
            <a:ext cx="4714875" cy="1714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Bookman Old Style" pitchFamily="18" charset="0"/>
              </a:rPr>
              <a:t>Микроскоп, постоянные микропрепараты крови лягушки и человека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Содержимое 2"/>
          <p:cNvSpPr>
            <a:spLocks noGrp="1"/>
          </p:cNvSpPr>
          <p:nvPr>
            <p:ph idx="1"/>
          </p:nvPr>
        </p:nvSpPr>
        <p:spPr>
          <a:xfrm>
            <a:off x="142875" y="1500188"/>
            <a:ext cx="4286250" cy="3643312"/>
          </a:xfrm>
        </p:spPr>
        <p:txBody>
          <a:bodyPr/>
          <a:lstStyle/>
          <a:p>
            <a:pPr marL="514350" indent="-514350">
              <a:buFont typeface="Calibri" pitchFamily="34" charset="0"/>
              <a:buAutoNum type="arabicPeriod"/>
            </a:pPr>
            <a:r>
              <a:rPr lang="ru-RU" sz="2800" smtClean="0">
                <a:latin typeface="Bookman Old Style" pitchFamily="18" charset="0"/>
                <a:cs typeface="Times New Roman" pitchFamily="18" charset="0"/>
              </a:rPr>
              <a:t>Рассмотрите кровь лягушки при малом и большом увеличении.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ru-RU" sz="2800" smtClean="0">
                <a:latin typeface="Bookman Old Style" pitchFamily="18" charset="0"/>
                <a:cs typeface="Times New Roman" pitchFamily="18" charset="0"/>
              </a:rPr>
              <a:t>Зарисуйте эритроцит; опишите его форму и форму ядра. Заполните таблицу</a:t>
            </a:r>
            <a:r>
              <a:rPr lang="ru-RU" smtClean="0">
                <a:latin typeface="Bookman Old Style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4" name="Прямоугольник 3"/>
          <p:cNvGrpSpPr>
            <a:grpSpLocks/>
          </p:cNvGrpSpPr>
          <p:nvPr/>
        </p:nvGrpSpPr>
        <p:grpSpPr bwMode="auto">
          <a:xfrm>
            <a:off x="3011488" y="390525"/>
            <a:ext cx="2687637" cy="1109663"/>
            <a:chOff x="1897" y="246"/>
            <a:chExt cx="1693" cy="699"/>
          </a:xfrm>
        </p:grpSpPr>
        <p:pic>
          <p:nvPicPr>
            <p:cNvPr id="24579" name="Прямоугольник 3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897" y="246"/>
              <a:ext cx="1693" cy="699"/>
            </a:xfrm>
            <a:prstGeom prst="rect">
              <a:avLst/>
            </a:prstGeom>
            <a:noFill/>
          </p:spPr>
        </p:pic>
        <p:sp>
          <p:nvSpPr>
            <p:cNvPr id="24580" name="Text Box 4"/>
            <p:cNvSpPr txBox="1">
              <a:spLocks noChangeArrowheads="1"/>
            </p:cNvSpPr>
            <p:nvPr/>
          </p:nvSpPr>
          <p:spPr bwMode="auto">
            <a:xfrm>
              <a:off x="1935" y="270"/>
              <a:ext cx="1620" cy="6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sz="2800" b="1">
                  <a:solidFill>
                    <a:srgbClr val="FFFFFF"/>
                  </a:solidFill>
                  <a:latin typeface="Calibri" pitchFamily="34" charset="0"/>
                </a:rPr>
                <a:t>Ход работы:</a:t>
              </a:r>
            </a:p>
          </p:txBody>
        </p:sp>
      </p:grpSp>
      <p:pic>
        <p:nvPicPr>
          <p:cNvPr id="245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8" y="2428875"/>
            <a:ext cx="4643437" cy="347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Прямая со стрелкой 6"/>
          <p:cNvCxnSpPr/>
          <p:nvPr/>
        </p:nvCxnSpPr>
        <p:spPr>
          <a:xfrm rot="5400000" flipH="1" flipV="1">
            <a:off x="4357688" y="4214813"/>
            <a:ext cx="2286000" cy="17145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rot="5400000" flipH="1" flipV="1">
            <a:off x="7179469" y="5464969"/>
            <a:ext cx="785812" cy="2857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Скругленный прямоугольник 10"/>
          <p:cNvSpPr/>
          <p:nvPr/>
        </p:nvSpPr>
        <p:spPr>
          <a:xfrm>
            <a:off x="6572250" y="6000750"/>
            <a:ext cx="1571625" cy="5715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Ядро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071938" y="6286500"/>
            <a:ext cx="2214562" cy="42862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Эритроцит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215063" y="1857375"/>
            <a:ext cx="2214562" cy="500063"/>
          </a:xfrm>
          <a:prstGeom prst="roundRect">
            <a:avLst>
              <a:gd name="adj" fmla="val 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Лейкоциты </a:t>
            </a:r>
          </a:p>
        </p:txBody>
      </p:sp>
      <p:cxnSp>
        <p:nvCxnSpPr>
          <p:cNvPr id="18" name="Прямая со стрелкой 17"/>
          <p:cNvCxnSpPr/>
          <p:nvPr/>
        </p:nvCxnSpPr>
        <p:spPr>
          <a:xfrm rot="10800000" flipV="1">
            <a:off x="5929313" y="2357438"/>
            <a:ext cx="1428750" cy="107156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Содержимое 2"/>
          <p:cNvSpPr>
            <a:spLocks noGrp="1"/>
          </p:cNvSpPr>
          <p:nvPr>
            <p:ph idx="1"/>
          </p:nvPr>
        </p:nvSpPr>
        <p:spPr>
          <a:xfrm>
            <a:off x="357188" y="642938"/>
            <a:ext cx="8229600" cy="5526087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mtClean="0">
                <a:latin typeface="Bookman Old Style" pitchFamily="18" charset="0"/>
              </a:rPr>
              <a:t>5. Рассмотрите кровь человека на малом увеличении, а затем на большом увеличении. </a:t>
            </a:r>
          </a:p>
          <a:p>
            <a:pPr>
              <a:buFont typeface="Arial" charset="0"/>
              <a:buNone/>
            </a:pPr>
            <a:r>
              <a:rPr lang="ru-RU" smtClean="0">
                <a:latin typeface="Bookman Old Style" pitchFamily="18" charset="0"/>
              </a:rPr>
              <a:t> Зарисуйте один из эритроцитов.</a:t>
            </a:r>
          </a:p>
          <a:p>
            <a:pPr>
              <a:buFont typeface="Arial" charset="0"/>
              <a:buNone/>
            </a:pPr>
            <a:r>
              <a:rPr lang="ru-RU" smtClean="0">
                <a:latin typeface="Bookman Old Style" pitchFamily="18" charset="0"/>
              </a:rPr>
              <a:t> (В  случае затруднения </a:t>
            </a:r>
          </a:p>
          <a:p>
            <a:pPr>
              <a:buFont typeface="Arial" charset="0"/>
              <a:buNone/>
            </a:pPr>
            <a:r>
              <a:rPr lang="ru-RU" smtClean="0">
                <a:latin typeface="Bookman Old Style" pitchFamily="18" charset="0"/>
              </a:rPr>
              <a:t>см. учебник с. 72)</a:t>
            </a:r>
          </a:p>
          <a:p>
            <a:pPr>
              <a:buFont typeface="Arial" charset="0"/>
              <a:buNone/>
            </a:pPr>
            <a:r>
              <a:rPr lang="ru-RU" smtClean="0">
                <a:latin typeface="Bookman Old Style" pitchFamily="18" charset="0"/>
              </a:rPr>
              <a:t>6. Полученные результаты </a:t>
            </a:r>
          </a:p>
          <a:p>
            <a:pPr>
              <a:buFont typeface="Arial" charset="0"/>
              <a:buNone/>
            </a:pPr>
            <a:r>
              <a:rPr lang="ru-RU" smtClean="0">
                <a:latin typeface="Bookman Old Style" pitchFamily="18" charset="0"/>
              </a:rPr>
              <a:t>занеси в таблицу</a:t>
            </a:r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13" y="2714625"/>
            <a:ext cx="3128962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785938" y="5643563"/>
            <a:ext cx="3214687" cy="5715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Эритроцит</a:t>
            </a: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5000625" y="5929313"/>
            <a:ext cx="1071563" cy="15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Заголовок 1"/>
          <p:cNvGrpSpPr>
            <a:grpSpLocks noGrp="1"/>
          </p:cNvGrpSpPr>
          <p:nvPr/>
        </p:nvGrpSpPr>
        <p:grpSpPr bwMode="auto">
          <a:xfrm>
            <a:off x="-212725" y="-36513"/>
            <a:ext cx="9412288" cy="1322388"/>
            <a:chOff x="-134" y="-23"/>
            <a:chExt cx="5929" cy="833"/>
          </a:xfrm>
        </p:grpSpPr>
        <p:pic>
          <p:nvPicPr>
            <p:cNvPr id="26626" name="Заголовок 1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134" y="-23"/>
              <a:ext cx="5929" cy="833"/>
            </a:xfrm>
            <a:prstGeom prst="rect">
              <a:avLst/>
            </a:prstGeom>
            <a:noFill/>
          </p:spPr>
        </p:pic>
        <p:sp>
          <p:nvSpPr>
            <p:cNvPr id="26627" name="Text Box 3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7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sz="4000" b="1" dirty="0">
                  <a:solidFill>
                    <a:srgbClr val="FFFFFF"/>
                  </a:solidFill>
                  <a:latin typeface="Calibri" pitchFamily="34" charset="0"/>
                </a:rPr>
                <a:t> </a:t>
              </a:r>
              <a:r>
                <a:rPr lang="ru-RU" sz="3200" dirty="0">
                  <a:solidFill>
                    <a:srgbClr val="FFFFFF"/>
                  </a:solidFill>
                  <a:latin typeface="Book Antiqua" pitchFamily="18" charset="0"/>
                </a:rPr>
                <a:t>Сравнение эритроцитов человека и эритроцитов лягушки</a:t>
              </a:r>
            </a:p>
          </p:txBody>
        </p:sp>
      </p:grpSp>
      <p:pic>
        <p:nvPicPr>
          <p:cNvPr id="5" name="Таблица 4"/>
          <p:cNvPicPr>
            <a:picLocks noGrp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9700" y="1352550"/>
            <a:ext cx="8791575" cy="53768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Заголовок 1"/>
          <p:cNvGrpSpPr>
            <a:grpSpLocks noGrp="1"/>
          </p:cNvGrpSpPr>
          <p:nvPr/>
        </p:nvGrpSpPr>
        <p:grpSpPr bwMode="auto">
          <a:xfrm>
            <a:off x="2651125" y="176213"/>
            <a:ext cx="3378200" cy="1255712"/>
            <a:chOff x="1670" y="111"/>
            <a:chExt cx="2128" cy="791"/>
          </a:xfrm>
        </p:grpSpPr>
        <p:pic>
          <p:nvPicPr>
            <p:cNvPr id="27650" name="Заголовок 1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670" y="111"/>
              <a:ext cx="2128" cy="791"/>
            </a:xfrm>
            <a:prstGeom prst="rect">
              <a:avLst/>
            </a:prstGeom>
            <a:noFill/>
          </p:spPr>
        </p:pic>
        <p:sp>
          <p:nvSpPr>
            <p:cNvPr id="27651" name="Text Box 3"/>
            <p:cNvSpPr txBox="1">
              <a:spLocks noChangeArrowheads="1"/>
            </p:cNvSpPr>
            <p:nvPr/>
          </p:nvSpPr>
          <p:spPr bwMode="auto">
            <a:xfrm>
              <a:off x="1710" y="135"/>
              <a:ext cx="2052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sz="4400">
                  <a:solidFill>
                    <a:srgbClr val="FFFFFF"/>
                  </a:solidFill>
                  <a:latin typeface="Calibri" pitchFamily="34" charset="0"/>
                </a:rPr>
                <a:t>Вывод</a:t>
              </a:r>
            </a:p>
          </p:txBody>
        </p:sp>
      </p:grp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18598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Укажите чем эритроцит человека отличается от эритроцита лягушки.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Запишите преимущества, которые имеет эритроцит человека.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Скругленный прямоугольник 3"/>
          <p:cNvGrpSpPr>
            <a:grpSpLocks/>
          </p:cNvGrpSpPr>
          <p:nvPr/>
        </p:nvGrpSpPr>
        <p:grpSpPr bwMode="auto">
          <a:xfrm>
            <a:off x="365125" y="1390650"/>
            <a:ext cx="8358188" cy="5040313"/>
            <a:chOff x="230" y="876"/>
            <a:chExt cx="5265" cy="3175"/>
          </a:xfrm>
        </p:grpSpPr>
        <p:pic>
          <p:nvPicPr>
            <p:cNvPr id="27654" name="Скругленный прямоугольник 3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30" y="876"/>
              <a:ext cx="5265" cy="3175"/>
            </a:xfrm>
            <a:prstGeom prst="rect">
              <a:avLst/>
            </a:prstGeom>
            <a:noFill/>
          </p:spPr>
        </p:pic>
        <p:sp>
          <p:nvSpPr>
            <p:cNvPr id="27655" name="Text Box 7"/>
            <p:cNvSpPr txBox="1">
              <a:spLocks noChangeArrowheads="1"/>
            </p:cNvSpPr>
            <p:nvPr/>
          </p:nvSpPr>
          <p:spPr bwMode="auto">
            <a:xfrm>
              <a:off x="422" y="1052"/>
              <a:ext cx="4871" cy="28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sz="360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Эритроциты человека более мелкие,  не имеют ядра, и их больше в единице объема, поэтому могут перенести кислорода больше, чем эритроциты лягушки, которые имеют крупное ядро.</a:t>
              </a:r>
            </a:p>
          </p:txBody>
        </p:sp>
      </p:grpSp>
      <p:sp>
        <p:nvSpPr>
          <p:cNvPr id="6" name="Управляющая кнопка: домой 5">
            <a:hlinkClick r:id="rId4" action="ppaction://hlinksldjump" highlightClick="1"/>
          </p:cNvPr>
          <p:cNvSpPr/>
          <p:nvPr/>
        </p:nvSpPr>
        <p:spPr>
          <a:xfrm>
            <a:off x="8101013" y="5815013"/>
            <a:ext cx="1042987" cy="1042987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3" y="274638"/>
            <a:ext cx="4572000" cy="114300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Домашнее задание: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  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§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14,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подготовиться к устному опросу.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Подготовить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сообщения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темам: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Луи Пастер.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Прививки, сделанные человеку в течение его жизни и их значение.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28676" name="Picture 4" descr="C:\Documents and Settings\Admin\Мои документы\Мои рисунки\Photo 055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8" y="4000500"/>
            <a:ext cx="2619375" cy="161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Прямоугольник 3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050" y="2298700"/>
            <a:ext cx="7229475" cy="21701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543175" cy="1143000"/>
          </a:xfrm>
        </p:spPr>
        <p:txBody>
          <a:bodyPr/>
          <a:lstStyle/>
          <a:p>
            <a:r>
              <a:rPr lang="ru-RU" smtClean="0"/>
              <a:t>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313" y="332656"/>
            <a:ext cx="8501062" cy="5904656"/>
          </a:xfrm>
          <a:solidFill>
            <a:schemeClr val="bg1"/>
          </a:solidFill>
        </p:spPr>
        <p:txBody>
          <a:bodyPr rtlCol="0">
            <a:normAutofit fontScale="92500" lnSpcReduction="20000"/>
          </a:bodyPr>
          <a:lstStyle/>
          <a:p>
            <a:pPr algn="ctr" fontAlgn="auto">
              <a:lnSpc>
                <a:spcPct val="17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dirty="0" smtClean="0">
                <a:solidFill>
                  <a:srgbClr val="C00000"/>
                </a:solidFill>
                <a:latin typeface="Bookman Old Style" pitchFamily="18" charset="0"/>
              </a:rPr>
              <a:t>  </a:t>
            </a:r>
            <a:r>
              <a:rPr lang="ru-RU" sz="4100" b="1" dirty="0" smtClean="0">
                <a:solidFill>
                  <a:srgbClr val="C00000"/>
                </a:solidFill>
                <a:latin typeface="Bookman Old Style" pitchFamily="18" charset="0"/>
              </a:rPr>
              <a:t>Внутренняя среда организма </a:t>
            </a:r>
            <a:r>
              <a:rPr lang="ru-RU" sz="3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</a:rPr>
              <a:t>совокупность жидкостей (кровь, лимфа, тканевая жидкость), принимающих непосредственное участие в процессах обмена веществ и поддержании </a:t>
            </a:r>
            <a:r>
              <a:rPr lang="ru-RU" sz="3800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гомеостаза</a:t>
            </a:r>
            <a:endParaRPr lang="en-US" sz="4100" dirty="0" smtClean="0">
              <a:solidFill>
                <a:schemeClr val="tx2">
                  <a:lumMod val="75000"/>
                </a:schemeClr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Содержимое 2"/>
          <p:cNvSpPr>
            <a:spLocks noGrp="1"/>
          </p:cNvSpPr>
          <p:nvPr>
            <p:ph idx="1"/>
          </p:nvPr>
        </p:nvSpPr>
        <p:spPr>
          <a:xfrm>
            <a:off x="3714750" y="1600200"/>
            <a:ext cx="5214938" cy="4525963"/>
          </a:xfrm>
        </p:spPr>
        <p:txBody>
          <a:bodyPr/>
          <a:lstStyle/>
          <a:p>
            <a:pPr algn="just">
              <a:buFont typeface="Arial" charset="0"/>
              <a:buNone/>
            </a:pPr>
            <a:r>
              <a:rPr lang="ru-RU" sz="3600" smtClean="0">
                <a:latin typeface="Bookman Old Style" pitchFamily="18" charset="0"/>
              </a:rPr>
              <a:t>          </a:t>
            </a:r>
            <a:r>
              <a:rPr lang="ru-RU" sz="3600" smtClean="0">
                <a:solidFill>
                  <a:srgbClr val="0070C0"/>
                </a:solidFill>
                <a:latin typeface="Bookman Old Style" pitchFamily="18" charset="0"/>
              </a:rPr>
              <a:t>Термин </a:t>
            </a:r>
          </a:p>
          <a:p>
            <a:pPr algn="just">
              <a:buFont typeface="Arial" charset="0"/>
              <a:buNone/>
            </a:pPr>
            <a:r>
              <a:rPr lang="ru-RU" sz="3600" smtClean="0">
                <a:solidFill>
                  <a:srgbClr val="0070C0"/>
                </a:solidFill>
                <a:latin typeface="Bookman Old Style" pitchFamily="18" charset="0"/>
              </a:rPr>
              <a:t>«внутренняя среда» предложил французский физиолог</a:t>
            </a:r>
          </a:p>
          <a:p>
            <a:pPr algn="just">
              <a:buFont typeface="Arial" charset="0"/>
              <a:buNone/>
            </a:pPr>
            <a:r>
              <a:rPr lang="ru-RU" sz="3600" smtClean="0">
                <a:solidFill>
                  <a:srgbClr val="0070C0"/>
                </a:solidFill>
                <a:latin typeface="Bookman Old Style" pitchFamily="18" charset="0"/>
              </a:rPr>
              <a:t> Клод Бернар (1878г)</a:t>
            </a:r>
          </a:p>
          <a:p>
            <a:pPr algn="just"/>
            <a:endParaRPr lang="ru-RU" sz="3600" smtClean="0">
              <a:latin typeface="Bookman Old Style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313" y="1408113"/>
            <a:ext cx="3376612" cy="4327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Скругленный прямоугольник 3"/>
          <p:cNvGrpSpPr>
            <a:grpSpLocks/>
          </p:cNvGrpSpPr>
          <p:nvPr/>
        </p:nvGrpSpPr>
        <p:grpSpPr bwMode="auto">
          <a:xfrm>
            <a:off x="2438400" y="212725"/>
            <a:ext cx="3760788" cy="1341438"/>
            <a:chOff x="1536" y="134"/>
            <a:chExt cx="2369" cy="845"/>
          </a:xfrm>
        </p:grpSpPr>
        <p:pic>
          <p:nvPicPr>
            <p:cNvPr id="6146" name="Скругленный прямоугольник 3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536" y="134"/>
              <a:ext cx="2369" cy="845"/>
            </a:xfrm>
            <a:prstGeom prst="rect">
              <a:avLst/>
            </a:prstGeom>
            <a:noFill/>
          </p:spPr>
        </p:pic>
        <p:sp>
          <p:nvSpPr>
            <p:cNvPr id="6147" name="Text Box 3"/>
            <p:cNvSpPr txBox="1">
              <a:spLocks noChangeArrowheads="1"/>
            </p:cNvSpPr>
            <p:nvPr/>
          </p:nvSpPr>
          <p:spPr bwMode="auto">
            <a:xfrm>
              <a:off x="1606" y="301"/>
              <a:ext cx="2233" cy="5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sz="3600">
                  <a:solidFill>
                    <a:srgbClr val="FFFFFF"/>
                  </a:solidFill>
                  <a:latin typeface="Calibri" pitchFamily="34" charset="0"/>
                </a:rPr>
                <a:t>Внутренняя среда</a:t>
              </a:r>
            </a:p>
          </p:txBody>
        </p:sp>
      </p:grpSp>
      <p:grpSp>
        <p:nvGrpSpPr>
          <p:cNvPr id="5" name="Стрелка вниз 4"/>
          <p:cNvGrpSpPr>
            <a:grpSpLocks/>
          </p:cNvGrpSpPr>
          <p:nvPr/>
        </p:nvGrpSpPr>
        <p:grpSpPr bwMode="auto">
          <a:xfrm>
            <a:off x="1182688" y="957263"/>
            <a:ext cx="1285875" cy="1036637"/>
            <a:chOff x="745" y="603"/>
            <a:chExt cx="810" cy="653"/>
          </a:xfrm>
        </p:grpSpPr>
        <p:pic>
          <p:nvPicPr>
            <p:cNvPr id="6149" name="Стрелка вниз 4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45" y="603"/>
              <a:ext cx="810" cy="653"/>
            </a:xfrm>
            <a:prstGeom prst="rect">
              <a:avLst/>
            </a:prstGeom>
            <a:noFill/>
          </p:spPr>
        </p:pic>
        <p:sp>
          <p:nvSpPr>
            <p:cNvPr id="6150" name="Text Box 6"/>
            <p:cNvSpPr txBox="1">
              <a:spLocks noChangeArrowheads="1"/>
            </p:cNvSpPr>
            <p:nvPr/>
          </p:nvSpPr>
          <p:spPr bwMode="auto">
            <a:xfrm rot="3454892">
              <a:off x="1067" y="547"/>
              <a:ext cx="202" cy="7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grpSp>
        <p:nvGrpSpPr>
          <p:cNvPr id="6" name="Стрелка вниз 5"/>
          <p:cNvGrpSpPr>
            <a:grpSpLocks/>
          </p:cNvGrpSpPr>
          <p:nvPr/>
        </p:nvGrpSpPr>
        <p:grpSpPr bwMode="auto">
          <a:xfrm>
            <a:off x="3938588" y="1962150"/>
            <a:ext cx="762000" cy="823913"/>
            <a:chOff x="2481" y="1236"/>
            <a:chExt cx="480" cy="519"/>
          </a:xfrm>
        </p:grpSpPr>
        <p:pic>
          <p:nvPicPr>
            <p:cNvPr id="6152" name="Стрелка вниз 5"/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481" y="1236"/>
              <a:ext cx="480" cy="519"/>
            </a:xfrm>
            <a:prstGeom prst="rect">
              <a:avLst/>
            </a:prstGeom>
            <a:noFill/>
          </p:spPr>
        </p:pic>
        <p:sp>
          <p:nvSpPr>
            <p:cNvPr id="6153" name="Text Box 9"/>
            <p:cNvSpPr txBox="1">
              <a:spLocks noChangeArrowheads="1"/>
            </p:cNvSpPr>
            <p:nvPr/>
          </p:nvSpPr>
          <p:spPr bwMode="auto">
            <a:xfrm>
              <a:off x="2621" y="1260"/>
              <a:ext cx="203" cy="3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grpSp>
        <p:nvGrpSpPr>
          <p:cNvPr id="7" name="Стрелка вниз 6"/>
          <p:cNvGrpSpPr>
            <a:grpSpLocks/>
          </p:cNvGrpSpPr>
          <p:nvPr/>
        </p:nvGrpSpPr>
        <p:grpSpPr bwMode="auto">
          <a:xfrm>
            <a:off x="6345238" y="933450"/>
            <a:ext cx="1128712" cy="1144588"/>
            <a:chOff x="3997" y="588"/>
            <a:chExt cx="711" cy="721"/>
          </a:xfrm>
        </p:grpSpPr>
        <p:pic>
          <p:nvPicPr>
            <p:cNvPr id="6155" name="Стрелка вниз 6"/>
            <p:cNvPicPr>
              <a:picLocks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997" y="588"/>
              <a:ext cx="711" cy="721"/>
            </a:xfrm>
            <a:prstGeom prst="rect">
              <a:avLst/>
            </a:prstGeom>
            <a:noFill/>
          </p:spPr>
        </p:pic>
        <p:sp>
          <p:nvSpPr>
            <p:cNvPr id="6156" name="Text Box 12"/>
            <p:cNvSpPr txBox="1">
              <a:spLocks noChangeArrowheads="1"/>
            </p:cNvSpPr>
            <p:nvPr/>
          </p:nvSpPr>
          <p:spPr bwMode="auto">
            <a:xfrm rot="18957993">
              <a:off x="4251" y="581"/>
              <a:ext cx="202" cy="7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grpSp>
        <p:nvGrpSpPr>
          <p:cNvPr id="8" name="Блок-схема: альтернативный процесс 7"/>
          <p:cNvGrpSpPr>
            <a:grpSpLocks/>
          </p:cNvGrpSpPr>
          <p:nvPr/>
        </p:nvGrpSpPr>
        <p:grpSpPr bwMode="auto">
          <a:xfrm>
            <a:off x="152400" y="1889125"/>
            <a:ext cx="2547938" cy="2328863"/>
            <a:chOff x="96" y="1190"/>
            <a:chExt cx="1605" cy="1467"/>
          </a:xfrm>
        </p:grpSpPr>
        <p:pic>
          <p:nvPicPr>
            <p:cNvPr id="6158" name="Блок-схема: альтернативный процесс 7"/>
            <p:cNvPicPr>
              <a:picLocks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96" y="1190"/>
              <a:ext cx="1605" cy="1467"/>
            </a:xfrm>
            <a:prstGeom prst="rect">
              <a:avLst/>
            </a:prstGeom>
            <a:noFill/>
          </p:spPr>
        </p:pic>
        <p:sp>
          <p:nvSpPr>
            <p:cNvPr id="6159" name="Text Box 15"/>
            <p:cNvSpPr txBox="1">
              <a:spLocks noChangeArrowheads="1"/>
            </p:cNvSpPr>
            <p:nvPr/>
          </p:nvSpPr>
          <p:spPr bwMode="auto">
            <a:xfrm>
              <a:off x="203" y="1283"/>
              <a:ext cx="1394" cy="1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sz="4400">
                  <a:solidFill>
                    <a:srgbClr val="FFFFFF"/>
                  </a:solidFill>
                  <a:latin typeface="Bookman Old Style" pitchFamily="18" charset="0"/>
                </a:rPr>
                <a:t>Кровь</a:t>
              </a:r>
            </a:p>
          </p:txBody>
        </p:sp>
      </p:grpSp>
      <p:grpSp>
        <p:nvGrpSpPr>
          <p:cNvPr id="9" name="Блок-схема: альтернативный процесс 8"/>
          <p:cNvGrpSpPr>
            <a:grpSpLocks/>
          </p:cNvGrpSpPr>
          <p:nvPr/>
        </p:nvGrpSpPr>
        <p:grpSpPr bwMode="auto">
          <a:xfrm>
            <a:off x="2938463" y="2749550"/>
            <a:ext cx="3322637" cy="2322513"/>
            <a:chOff x="1851" y="1732"/>
            <a:chExt cx="2093" cy="1463"/>
          </a:xfrm>
        </p:grpSpPr>
        <p:pic>
          <p:nvPicPr>
            <p:cNvPr id="6161" name="Блок-схема: альтернативный процесс 8"/>
            <p:cNvPicPr>
              <a:picLocks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851" y="1732"/>
              <a:ext cx="2093" cy="1463"/>
            </a:xfrm>
            <a:prstGeom prst="rect">
              <a:avLst/>
            </a:prstGeom>
            <a:noFill/>
          </p:spPr>
        </p:pic>
        <p:sp>
          <p:nvSpPr>
            <p:cNvPr id="6162" name="Text Box 18"/>
            <p:cNvSpPr txBox="1">
              <a:spLocks noChangeArrowheads="1"/>
            </p:cNvSpPr>
            <p:nvPr/>
          </p:nvSpPr>
          <p:spPr bwMode="auto">
            <a:xfrm>
              <a:off x="2003" y="1823"/>
              <a:ext cx="1709" cy="1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sz="4000">
                  <a:solidFill>
                    <a:srgbClr val="FFFFFF"/>
                  </a:solidFill>
                  <a:latin typeface="Bookman Old Style" pitchFamily="18" charset="0"/>
                </a:rPr>
                <a:t>Тканевая жидкость</a:t>
              </a:r>
            </a:p>
          </p:txBody>
        </p:sp>
      </p:grpSp>
      <p:grpSp>
        <p:nvGrpSpPr>
          <p:cNvPr id="10" name="Блок-схема: альтернативный процесс 9"/>
          <p:cNvGrpSpPr>
            <a:grpSpLocks/>
          </p:cNvGrpSpPr>
          <p:nvPr/>
        </p:nvGrpSpPr>
        <p:grpSpPr bwMode="auto">
          <a:xfrm>
            <a:off x="6534150" y="2109788"/>
            <a:ext cx="2493963" cy="2322512"/>
            <a:chOff x="4116" y="1329"/>
            <a:chExt cx="1571" cy="1463"/>
          </a:xfrm>
        </p:grpSpPr>
        <p:pic>
          <p:nvPicPr>
            <p:cNvPr id="6164" name="Блок-схема: альтернативный процесс 9"/>
            <p:cNvPicPr>
              <a:picLocks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116" y="1329"/>
              <a:ext cx="1571" cy="1463"/>
            </a:xfrm>
            <a:prstGeom prst="rect">
              <a:avLst/>
            </a:prstGeom>
            <a:noFill/>
          </p:spPr>
        </p:pic>
        <p:sp>
          <p:nvSpPr>
            <p:cNvPr id="6165" name="Text Box 21"/>
            <p:cNvSpPr txBox="1">
              <a:spLocks noChangeArrowheads="1"/>
            </p:cNvSpPr>
            <p:nvPr/>
          </p:nvSpPr>
          <p:spPr bwMode="auto">
            <a:xfrm>
              <a:off x="4253" y="1418"/>
              <a:ext cx="1304" cy="1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sz="4000">
                  <a:solidFill>
                    <a:srgbClr val="FFFFFF"/>
                  </a:solidFill>
                  <a:latin typeface="Bookman Old Style" pitchFamily="18" charset="0"/>
                </a:rPr>
                <a:t>Лимфа</a:t>
              </a:r>
            </a:p>
          </p:txBody>
        </p:sp>
      </p:grpSp>
      <p:cxnSp>
        <p:nvCxnSpPr>
          <p:cNvPr id="12" name="Shape 11"/>
          <p:cNvCxnSpPr/>
          <p:nvPr/>
        </p:nvCxnSpPr>
        <p:spPr>
          <a:xfrm rot="16200000" flipH="1">
            <a:off x="2071688" y="3571875"/>
            <a:ext cx="571500" cy="1571625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Shape 13"/>
          <p:cNvCxnSpPr/>
          <p:nvPr/>
        </p:nvCxnSpPr>
        <p:spPr>
          <a:xfrm rot="5400000" flipH="1" flipV="1">
            <a:off x="4768057" y="3018631"/>
            <a:ext cx="1751012" cy="2143125"/>
          </a:xfrm>
          <a:prstGeom prst="bentConnector4">
            <a:avLst>
              <a:gd name="adj1" fmla="val -13061"/>
              <a:gd name="adj2" fmla="val 76667"/>
            </a:avLst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6" name="Правая фигурная скобка 15"/>
          <p:cNvSpPr/>
          <p:nvPr/>
        </p:nvSpPr>
        <p:spPr>
          <a:xfrm rot="5400000">
            <a:off x="4214812" y="2286001"/>
            <a:ext cx="500063" cy="6500812"/>
          </a:xfrm>
          <a:prstGeom prst="rightBrace">
            <a:avLst>
              <a:gd name="adj1" fmla="val 8333"/>
              <a:gd name="adj2" fmla="val 49361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571625" y="5786438"/>
            <a:ext cx="6000750" cy="85725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/>
              <a:t>Постоянный состав - </a:t>
            </a:r>
            <a:r>
              <a:rPr lang="ru-RU" sz="2800" dirty="0">
                <a:hlinkClick r:id="rId9" action="ppaction://hlinksldjump"/>
              </a:rPr>
              <a:t>гомеостаз</a:t>
            </a:r>
            <a:endParaRPr lang="ru-RU" sz="2800" dirty="0"/>
          </a:p>
        </p:txBody>
      </p:sp>
      <p:cxnSp>
        <p:nvCxnSpPr>
          <p:cNvPr id="30" name="Shape 29"/>
          <p:cNvCxnSpPr/>
          <p:nvPr/>
        </p:nvCxnSpPr>
        <p:spPr>
          <a:xfrm rot="5400000">
            <a:off x="3571876" y="2071687"/>
            <a:ext cx="1071562" cy="5643563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rot="5400000" flipH="1" flipV="1">
            <a:off x="642144" y="4787107"/>
            <a:ext cx="1285875" cy="15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5" y="1357313"/>
            <a:ext cx="8115300" cy="3257550"/>
          </a:xfrm>
          <a:solidFill>
            <a:schemeClr val="bg1"/>
          </a:solidFill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5400" b="1" dirty="0" smtClean="0">
                <a:solidFill>
                  <a:srgbClr val="C00000"/>
                </a:solidFill>
                <a:latin typeface="Bookman Old Style" pitchFamily="18" charset="0"/>
              </a:rPr>
              <a:t>Гомеостаз  </a:t>
            </a:r>
            <a:r>
              <a:rPr lang="ru-RU" sz="5400" dirty="0" smtClean="0">
                <a:latin typeface="Bookman Old Style" pitchFamily="18" charset="0"/>
              </a:rPr>
              <a:t>– </a:t>
            </a:r>
            <a:r>
              <a:rPr lang="ru-RU" sz="5400" dirty="0" smtClean="0">
                <a:solidFill>
                  <a:schemeClr val="bg1">
                    <a:lumMod val="50000"/>
                  </a:schemeClr>
                </a:solidFill>
                <a:latin typeface="Bookman Old Style" pitchFamily="18" charset="0"/>
              </a:rPr>
              <a:t>постоянство состава внутренней среды организма</a:t>
            </a:r>
            <a:endParaRPr lang="ru-RU" sz="5400" dirty="0">
              <a:solidFill>
                <a:schemeClr val="bg1">
                  <a:lumMod val="50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7172" name="Рисунок 4" descr="Photo 034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75" y="4000500"/>
            <a:ext cx="2214563" cy="16875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8215313" y="6072188"/>
            <a:ext cx="928687" cy="78581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Заголовок 1"/>
          <p:cNvGrpSpPr>
            <a:grpSpLocks/>
          </p:cNvGrpSpPr>
          <p:nvPr/>
        </p:nvGrpSpPr>
        <p:grpSpPr bwMode="auto">
          <a:xfrm>
            <a:off x="1920875" y="695325"/>
            <a:ext cx="5222875" cy="1030288"/>
            <a:chOff x="1210" y="438"/>
            <a:chExt cx="3290" cy="649"/>
          </a:xfrm>
        </p:grpSpPr>
        <p:pic>
          <p:nvPicPr>
            <p:cNvPr id="8194" name="Заголовок 1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210" y="438"/>
              <a:ext cx="3290" cy="649"/>
            </a:xfrm>
            <a:prstGeom prst="rect">
              <a:avLst/>
            </a:prstGeom>
            <a:noFill/>
          </p:spPr>
        </p:pic>
        <p:sp>
          <p:nvSpPr>
            <p:cNvPr id="8195" name="Text Box 3"/>
            <p:cNvSpPr txBox="1">
              <a:spLocks noChangeArrowheads="1"/>
            </p:cNvSpPr>
            <p:nvPr/>
          </p:nvSpPr>
          <p:spPr bwMode="auto">
            <a:xfrm>
              <a:off x="1260" y="540"/>
              <a:ext cx="3195" cy="5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4400">
                  <a:solidFill>
                    <a:srgbClr val="FFFFFF"/>
                  </a:solidFill>
                  <a:latin typeface="Bookman Old Style" pitchFamily="18" charset="0"/>
                </a:rPr>
                <a:t>Функции крови</a:t>
              </a:r>
            </a:p>
          </p:txBody>
        </p:sp>
      </p:grpSp>
      <p:sp>
        <p:nvSpPr>
          <p:cNvPr id="3" name="Скругленный прямоугольник 2"/>
          <p:cNvSpPr/>
          <p:nvPr/>
        </p:nvSpPr>
        <p:spPr>
          <a:xfrm>
            <a:off x="214313" y="2000250"/>
            <a:ext cx="2786062" cy="164306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hlinkClick r:id="rId3" action="ppaction://hlinksldjump"/>
              </a:rPr>
              <a:t>Транспортная функция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429375" y="1857375"/>
            <a:ext cx="2428875" cy="164306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hlinkClick r:id="rId4" action="ppaction://hlinksldjump"/>
              </a:rPr>
              <a:t>Защитные функции</a:t>
            </a:r>
            <a:endParaRPr lang="ru-RU" sz="32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928938" y="4000500"/>
            <a:ext cx="3786187" cy="164306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 smtClean="0">
                <a:hlinkClick r:id="rId5" action="ppaction://hlinksldjump"/>
              </a:rPr>
              <a:t>Функция гомеостаза</a:t>
            </a:r>
            <a:endParaRPr lang="ru-RU" sz="3200" dirty="0"/>
          </a:p>
        </p:txBody>
      </p:sp>
      <p:grpSp>
        <p:nvGrpSpPr>
          <p:cNvPr id="6" name="Тройная стрелка влево/вправо/вверх 5"/>
          <p:cNvGrpSpPr>
            <a:grpSpLocks/>
          </p:cNvGrpSpPr>
          <p:nvPr/>
        </p:nvGrpSpPr>
        <p:grpSpPr bwMode="auto">
          <a:xfrm>
            <a:off x="3011488" y="2322513"/>
            <a:ext cx="3328987" cy="1609725"/>
            <a:chOff x="1897" y="1463"/>
            <a:chExt cx="2097" cy="1014"/>
          </a:xfrm>
        </p:grpSpPr>
        <p:pic>
          <p:nvPicPr>
            <p:cNvPr id="8200" name="Тройная стрелка влево/вправо/вверх 5"/>
            <p:cNvPicPr>
              <a:picLocks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897" y="1463"/>
              <a:ext cx="2097" cy="1014"/>
            </a:xfrm>
            <a:prstGeom prst="rect">
              <a:avLst/>
            </a:prstGeom>
            <a:noFill/>
          </p:spPr>
        </p:pic>
        <p:sp>
          <p:nvSpPr>
            <p:cNvPr id="8201" name="Text Box 9"/>
            <p:cNvSpPr txBox="1">
              <a:spLocks noChangeArrowheads="1"/>
            </p:cNvSpPr>
            <p:nvPr/>
          </p:nvSpPr>
          <p:spPr bwMode="auto">
            <a:xfrm rot="10800000">
              <a:off x="2053" y="1603"/>
              <a:ext cx="1789" cy="2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7" name="Управляющая кнопка: домой 6">
            <a:hlinkClick r:id="rId7" action="ppaction://hlinksldjump" highlightClick="1"/>
          </p:cNvPr>
          <p:cNvSpPr/>
          <p:nvPr/>
        </p:nvSpPr>
        <p:spPr>
          <a:xfrm>
            <a:off x="8358188" y="6000750"/>
            <a:ext cx="785812" cy="8572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Транспортная функция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14813" y="1600200"/>
            <a:ext cx="4471987" cy="4525963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   </a:t>
            </a:r>
            <a:r>
              <a:rPr lang="ru-RU" dirty="0" smtClean="0">
                <a:latin typeface="Bookman Old Style" pitchFamily="18" charset="0"/>
              </a:rPr>
              <a:t>Кровь приносит тканям кислород и питательные вещества, а также уносит продукты распада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latin typeface="Bookman Old Style" pitchFamily="18" charset="0"/>
              </a:rPr>
              <a:t>   Кровь доставляет к органам гормоны и другие гуморальные регуляторы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4" name="Рисунок 3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0988" y="1852613"/>
            <a:ext cx="3870325" cy="3298825"/>
          </a:xfrm>
          <a:prstGeom prst="rect">
            <a:avLst/>
          </a:prstGeom>
          <a:noFill/>
        </p:spPr>
      </p:pic>
      <p:sp>
        <p:nvSpPr>
          <p:cNvPr id="5" name="Управляющая кнопка: далее 4">
            <a:hlinkClick r:id="rId3" action="ppaction://hlinksldjump" highlightClick="1"/>
          </p:cNvPr>
          <p:cNvSpPr/>
          <p:nvPr/>
        </p:nvSpPr>
        <p:spPr>
          <a:xfrm>
            <a:off x="8429625" y="6286500"/>
            <a:ext cx="714375" cy="5715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Заголовок 1"/>
          <p:cNvGrpSpPr>
            <a:grpSpLocks noGrp="1"/>
          </p:cNvGrpSpPr>
          <p:nvPr/>
        </p:nvGrpSpPr>
        <p:grpSpPr bwMode="auto">
          <a:xfrm>
            <a:off x="396875" y="176213"/>
            <a:ext cx="8345488" cy="1109662"/>
            <a:chOff x="250" y="111"/>
            <a:chExt cx="5257" cy="699"/>
          </a:xfrm>
        </p:grpSpPr>
        <p:pic>
          <p:nvPicPr>
            <p:cNvPr id="10242" name="Заголовок 1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50" y="111"/>
              <a:ext cx="5257" cy="699"/>
            </a:xfrm>
            <a:prstGeom prst="rect">
              <a:avLst/>
            </a:prstGeom>
            <a:noFill/>
          </p:spPr>
        </p:pic>
        <p:sp>
          <p:nvSpPr>
            <p:cNvPr id="10243" name="Text Box 3"/>
            <p:cNvSpPr txBox="1">
              <a:spLocks noChangeArrowheads="1"/>
            </p:cNvSpPr>
            <p:nvPr/>
          </p:nvSpPr>
          <p:spPr bwMode="auto">
            <a:xfrm>
              <a:off x="288" y="135"/>
              <a:ext cx="5184" cy="6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sz="4400">
                  <a:solidFill>
                    <a:srgbClr val="FFFFFF"/>
                  </a:solidFill>
                  <a:latin typeface="Calibri" pitchFamily="34" charset="0"/>
                </a:rPr>
                <a:t>Защитные функции</a:t>
              </a:r>
            </a:p>
          </p:txBody>
        </p:sp>
      </p:grp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5750" y="1214438"/>
            <a:ext cx="4210050" cy="2357437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rgbClr val="FF0000"/>
                </a:solidFill>
                <a:latin typeface="Bookman Old Style" pitchFamily="18" charset="0"/>
              </a:rPr>
              <a:t>1.Свертывание крови</a:t>
            </a:r>
            <a:r>
              <a:rPr lang="ru-RU" b="1" dirty="0" smtClean="0">
                <a:latin typeface="Bookman Old Style" pitchFamily="18" charset="0"/>
              </a:rPr>
              <a:t>  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latin typeface="Bookman Old Style" pitchFamily="18" charset="0"/>
              </a:rPr>
              <a:t> Это защитная реакция организма, предохраняющая его от кровопотери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29125" y="1285875"/>
            <a:ext cx="4429125" cy="2428875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rgbClr val="FF0000"/>
                </a:solidFill>
                <a:latin typeface="Bookman Old Style" pitchFamily="18" charset="0"/>
              </a:rPr>
              <a:t>2. Обеспечение </a:t>
            </a:r>
            <a:r>
              <a:rPr lang="ru-RU" b="1" dirty="0" smtClean="0">
                <a:solidFill>
                  <a:srgbClr val="FF0000"/>
                </a:solidFill>
                <a:latin typeface="Bookman Old Style" pitchFamily="18" charset="0"/>
                <a:hlinkClick r:id="rId3" action="ppaction://hlinksldjump"/>
              </a:rPr>
              <a:t>иммунитета</a:t>
            </a:r>
            <a:endParaRPr lang="ru-RU" b="1" dirty="0" smtClean="0">
              <a:solidFill>
                <a:srgbClr val="FF0000"/>
              </a:solidFill>
              <a:latin typeface="Bookman Old Style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latin typeface="Bookman Old Style" pitchFamily="18" charset="0"/>
              </a:rPr>
              <a:t>   Клетки и вещества крови участвуют в иммунном ответе организма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10247" name="Рисунок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" y="3286125"/>
            <a:ext cx="339090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Рисунок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0" y="3786188"/>
            <a:ext cx="3957638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836</TotalTime>
  <Words>619</Words>
  <Application>Microsoft Office PowerPoint</Application>
  <PresentationFormat>Экран (4:3)</PresentationFormat>
  <Paragraphs>144</Paragraphs>
  <Slides>28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Внутренняя среда Значение крови и ее состав </vt:lpstr>
      <vt:lpstr>План урока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 Транспортная функция </vt:lpstr>
      <vt:lpstr>Презентация PowerPoint</vt:lpstr>
      <vt:lpstr>Словарь</vt:lpstr>
      <vt:lpstr> Гомеостатическая функция </vt:lpstr>
      <vt:lpstr>Презентация PowerPoint</vt:lpstr>
      <vt:lpstr>Презентация PowerPoint</vt:lpstr>
      <vt:lpstr>Плазма крови</vt:lpstr>
      <vt:lpstr>Презентация PowerPoint</vt:lpstr>
      <vt:lpstr>Эритроциты</vt:lpstr>
      <vt:lpstr>Лейкоциты</vt:lpstr>
      <vt:lpstr>Презентация PowerPoint</vt:lpstr>
      <vt:lpstr>Фагоцитоз</vt:lpstr>
      <vt:lpstr>Тромбоциты</vt:lpstr>
      <vt:lpstr>Свертывание крови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Домашнее задание: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Внутренняя среда. Значение крови и ее состав.</dc:title>
  <dc:creator>Admin</dc:creator>
  <cp:lastModifiedBy>Валентина</cp:lastModifiedBy>
  <cp:revision>81</cp:revision>
  <dcterms:created xsi:type="dcterms:W3CDTF">2010-10-06T07:40:08Z</dcterms:created>
  <dcterms:modified xsi:type="dcterms:W3CDTF">2015-04-07T20:41:33Z</dcterms:modified>
</cp:coreProperties>
</file>