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58" r:id="rId8"/>
    <p:sldId id="259" r:id="rId9"/>
    <p:sldId id="260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3333CC"/>
    <a:srgbClr val="4057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695C3A-618C-47C7-9E94-0A361BA6312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20956D-5BF5-4969-AB4B-056029619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A1F9F-76E2-4754-ABCC-3583BA38F3B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2A003-2F07-49BE-AB83-076A3901D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DAF7-2115-4D5A-8D41-D3C3D1CE4C66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C7193-8458-4DEA-97F2-395155F6C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B626-14B3-4850-9D84-6560E4B20A66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54A6A-E2CC-47A0-B3C0-CA5482A41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1381FF-D372-4123-9D20-05BDF290A676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8BD483-8016-45A4-8CB0-B75E93D3B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681B5-4031-4D15-8ED9-1FE32552A501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7DBDC-94BC-432C-A5D4-9FE9F7E63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0628B5-76A1-4FF0-8F0E-07BEA93FDD0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13CAF5-0414-4391-B4BA-EB83C341D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F36F9-9DE0-4F46-9DCB-09F25F510DE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36D4C-48C1-47A8-9B49-8BBCF2210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DDEC51-28D5-40E7-AFED-D5B889D742F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A28F06-20E7-4896-B1FB-142F3F279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B2E20A-3554-4A64-827F-6BCDDB9FDFC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702125-2FD1-4DBB-A73D-8A1A8FBA6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ECAA40-08DF-4BCB-8D39-32A20669BE0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58AC56-4902-4CD2-930D-1633B2D0F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38672C1-E9CC-4670-A5C1-3A1C8035FE3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24E0EB4-AA33-419D-9CBE-E201516B8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75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8888" y="549275"/>
            <a:ext cx="7407275" cy="244792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Н.Дәүли «Кар нинди була?» хикәясе.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4149725"/>
            <a:ext cx="7407275" cy="2232025"/>
          </a:xfrm>
        </p:spPr>
        <p:txBody>
          <a:bodyPr/>
          <a:lstStyle/>
          <a:p>
            <a:pPr marL="26988" eaLnBrk="1" hangingPunct="1"/>
            <a:r>
              <a:rPr lang="tt-RU" b="1" smtClean="0">
                <a:solidFill>
                  <a:srgbClr val="4057A0"/>
                </a:solidFill>
                <a:latin typeface="Times New Roman" pitchFamily="18" charset="0"/>
                <a:cs typeface="Times New Roman" pitchFamily="18" charset="0"/>
              </a:rPr>
              <a:t>Казан шәһәре 175 нче урта гомуми белем бирү мәктәбенең  татар теле һәм әдәбияты укытучысы Ахтямова Гөлназ Мингали кызы</a:t>
            </a:r>
            <a:endParaRPr lang="ru-RU" b="1" smtClean="0">
              <a:solidFill>
                <a:srgbClr val="4057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t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</a:t>
            </a:r>
            <a:r>
              <a:rPr lang="tt-RU" sz="48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Өй эше</a:t>
            </a:r>
            <a:endParaRPr lang="ru-RU" sz="4800" b="1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1403350" y="1412875"/>
            <a:ext cx="7499350" cy="4800600"/>
          </a:xfrm>
        </p:spPr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r>
              <a:rPr lang="tt-RU" smtClean="0"/>
              <a:t> </a:t>
            </a:r>
            <a:r>
              <a:rPr lang="tt-RU" sz="4400" smtClean="0">
                <a:solidFill>
                  <a:srgbClr val="4057A0"/>
                </a:solidFill>
                <a:latin typeface="Times New Roman" pitchFamily="18" charset="0"/>
              </a:rPr>
              <a:t>Хикәяне укып бетерергә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ru-RU" sz="4400" smtClean="0">
              <a:solidFill>
                <a:srgbClr val="4057A0"/>
              </a:solidFill>
              <a:latin typeface="Times New Roman" pitchFamily="18" charset="0"/>
            </a:endParaRPr>
          </a:p>
        </p:txBody>
      </p:sp>
      <p:pic>
        <p:nvPicPr>
          <p:cNvPr id="22531" name="Picture 4" descr="ромаш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492375"/>
            <a:ext cx="40322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04813"/>
            <a:ext cx="7497762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t-RU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Картина буенча эш</a:t>
            </a:r>
            <a:endParaRPr lang="ru-RU" b="1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38" name="Picture 7" descr="C:\Users\Школа\Desktop\Sc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268413"/>
            <a:ext cx="7956550" cy="558958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t-RU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</a:t>
            </a:r>
            <a:r>
              <a:rPr lang="tt-RU" sz="39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Нәби Дәүли </a:t>
            </a:r>
            <a:br>
              <a:rPr lang="tt-RU" sz="39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sz="39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tt-RU" sz="3900" b="1" smtClean="0">
                <a:solidFill>
                  <a:srgbClr val="4057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1910-1989</a:t>
            </a:r>
            <a:endParaRPr lang="ru-RU" sz="3900" b="1" smtClean="0">
              <a:solidFill>
                <a:srgbClr val="4057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484313"/>
            <a:ext cx="7561262" cy="471328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tt-RU" sz="3200" b="1" i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Ул шагыйр</a:t>
            </a:r>
            <a:r>
              <a:rPr lang="ru-RU" sz="3200" b="1" i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ь, хик</a:t>
            </a:r>
            <a:r>
              <a:rPr lang="tt-RU" sz="3200" b="1" i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әяче</a:t>
            </a:r>
            <a:br>
              <a:rPr lang="tt-RU" sz="3200" b="1" i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sz="3200" b="1" i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романчы, публи</a:t>
            </a:r>
            <a:r>
              <a:rPr lang="ru-RU" sz="3200" b="1" i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цист, драматург.</a:t>
            </a:r>
            <a:r>
              <a:rPr lang="ru-RU" sz="320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r>
              <a:rPr lang="tt-RU" sz="3600" smtClean="0">
                <a:solidFill>
                  <a:srgbClr val="4057A0"/>
                </a:solidFill>
                <a:latin typeface="Times New Roman" pitchFamily="18" charset="0"/>
                <a:cs typeface="Times New Roman" pitchFamily="18" charset="0"/>
              </a:rPr>
              <a:t>Әлки районы Иске Камка авылында туа. 4 яшендә ятим кала. Балалар йортында тәрбияләнә. Җидееллык мәктәпне тәмамлаганнан соң, ул Донбасска эшкә  китә.</a:t>
            </a:r>
          </a:p>
          <a:p>
            <a:pPr marL="80963" indent="0" eaLnBrk="1" hangingPunct="1">
              <a:buFont typeface="Wingdings 2" pitchFamily="18" charset="2"/>
              <a:buNone/>
            </a:pPr>
            <a:r>
              <a:rPr lang="tt-RU" sz="3600" smtClean="0">
                <a:solidFill>
                  <a:srgbClr val="4057A0"/>
                </a:solidFill>
                <a:latin typeface="Times New Roman" pitchFamily="18" charset="0"/>
                <a:cs typeface="Times New Roman" pitchFamily="18" charset="0"/>
              </a:rPr>
              <a:t>1935 Нәби Дәүли Казанга килеп, редакциядә эшли.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tt-RU" smtClean="0">
              <a:solidFill>
                <a:srgbClr val="4057A0"/>
              </a:solidFill>
            </a:endParaRPr>
          </a:p>
          <a:p>
            <a:pPr marL="80963" indent="0" eaLnBrk="1" hangingPunct="1">
              <a:buFont typeface="Wingdings 2" pitchFamily="18" charset="2"/>
              <a:buNone/>
            </a:pPr>
            <a:endParaRPr lang="tt-RU" smtClean="0"/>
          </a:p>
          <a:p>
            <a:pPr marL="80963" indent="0"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t-RU" sz="390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1941 елда Бөек Ватан сугышы башлана</a:t>
            </a:r>
            <a:endParaRPr lang="ru-RU" sz="390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r>
              <a:rPr lang="tt-RU" sz="3600" smtClean="0">
                <a:solidFill>
                  <a:srgbClr val="4057A0"/>
                </a:solidFill>
                <a:latin typeface="Times New Roman" pitchFamily="18" charset="0"/>
                <a:cs typeface="Times New Roman" pitchFamily="18" charset="0"/>
              </a:rPr>
              <a:t>Үзе теләп ул сугышка китә.</a:t>
            </a:r>
          </a:p>
          <a:p>
            <a:pPr marL="80963" indent="0" eaLnBrk="1" hangingPunct="1">
              <a:buFont typeface="Wingdings 2" pitchFamily="18" charset="2"/>
              <a:buNone/>
            </a:pPr>
            <a:r>
              <a:rPr lang="tt-RU" sz="3600" smtClean="0">
                <a:solidFill>
                  <a:srgbClr val="4057A0"/>
                </a:solidFill>
                <a:latin typeface="Times New Roman" pitchFamily="18" charset="0"/>
                <a:cs typeface="Times New Roman" pitchFamily="18" charset="0"/>
              </a:rPr>
              <a:t>Чолганышта калып, әсирлеккә эләгә.</a:t>
            </a:r>
          </a:p>
          <a:p>
            <a:pPr marL="80963" indent="0" eaLnBrk="1" hangingPunct="1">
              <a:buFont typeface="Wingdings 2" pitchFamily="18" charset="2"/>
              <a:buNone/>
            </a:pPr>
            <a:r>
              <a:rPr lang="tt-RU" sz="3600" smtClean="0">
                <a:solidFill>
                  <a:srgbClr val="4057A0"/>
                </a:solidFill>
                <a:latin typeface="Times New Roman" pitchFamily="18" charset="0"/>
                <a:cs typeface="Times New Roman" pitchFamily="18" charset="0"/>
              </a:rPr>
              <a:t>4 ел буе ул әсир була.</a:t>
            </a:r>
          </a:p>
          <a:p>
            <a:pPr marL="80963" indent="0" eaLnBrk="1" hangingPunct="1">
              <a:buFont typeface="Wingdings 2" pitchFamily="18" charset="2"/>
              <a:buNone/>
            </a:pPr>
            <a:r>
              <a:rPr lang="tt-RU" sz="3600" smtClean="0">
                <a:solidFill>
                  <a:srgbClr val="4057A0"/>
                </a:solidFill>
                <a:latin typeface="Times New Roman" pitchFamily="18" charset="0"/>
                <a:cs typeface="Times New Roman" pitchFamily="18" charset="0"/>
              </a:rPr>
              <a:t>1945 елның апрелендә ул берничә иптәше белән лагер</a:t>
            </a:r>
            <a:r>
              <a:rPr lang="ru-RU" sz="3600" smtClean="0">
                <a:solidFill>
                  <a:srgbClr val="4057A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3600" smtClean="0">
                <a:solidFill>
                  <a:srgbClr val="4057A0"/>
                </a:solidFill>
                <a:latin typeface="Times New Roman" pitchFamily="18" charset="0"/>
                <a:cs typeface="Times New Roman" pitchFamily="18" charset="0"/>
              </a:rPr>
              <a:t>дан кача.</a:t>
            </a:r>
          </a:p>
          <a:p>
            <a:pPr marL="80963" indent="0" eaLnBrk="1" hangingPunct="1">
              <a:buFont typeface="Wingdings 2" pitchFamily="18" charset="2"/>
              <a:buNone/>
            </a:pPr>
            <a:r>
              <a:rPr lang="tt-RU" sz="3600" smtClean="0">
                <a:solidFill>
                  <a:srgbClr val="4057A0"/>
                </a:solidFill>
                <a:latin typeface="Times New Roman" pitchFamily="18" charset="0"/>
                <a:cs typeface="Times New Roman" pitchFamily="18" charset="0"/>
              </a:rPr>
              <a:t>Декабрь аенда Казанга кайта</a:t>
            </a:r>
            <a:r>
              <a:rPr lang="tt-RU" sz="3600" smtClean="0">
                <a:solidFill>
                  <a:srgbClr val="4057A0"/>
                </a:solidFill>
                <a:latin typeface="Times New Roman" pitchFamily="18" charset="0"/>
              </a:rPr>
              <a:t>. Гомеренең соңгы көннәренә кадәр Н.Дәүли  Казанда яши</a:t>
            </a:r>
            <a:endParaRPr lang="ru-RU" sz="3600" smtClean="0">
              <a:solidFill>
                <a:srgbClr val="4057A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692150"/>
            <a:ext cx="7499350" cy="468153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t-RU" sz="400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Илгизнең кайгысы бар. Нинди кайгы икән ул? Хикәяне укыганнан соң, без бу сорауга җавап бирербез.</a:t>
            </a:r>
            <a:br>
              <a:rPr lang="tt-RU" sz="400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tt-RU" sz="3900" smtClean="0">
                <a:solidFill>
                  <a:srgbClr val="35436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t-RU" sz="3900" smtClean="0">
                <a:solidFill>
                  <a:srgbClr val="35436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t-RU" sz="3900" smtClean="0">
                <a:solidFill>
                  <a:srgbClr val="4057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Парларда эш</a:t>
            </a:r>
            <a:br>
              <a:rPr lang="tt-RU" sz="3900" smtClean="0">
                <a:solidFill>
                  <a:srgbClr val="4057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tt-RU" sz="3900" b="1" smtClean="0">
                <a:solidFill>
                  <a:srgbClr val="4057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-Нәрсә  ул шатлык?</a:t>
            </a:r>
            <a:br>
              <a:rPr lang="tt-RU" sz="3900" b="1" smtClean="0">
                <a:solidFill>
                  <a:srgbClr val="4057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tt-RU" sz="3900" b="1" smtClean="0">
                <a:solidFill>
                  <a:srgbClr val="4057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-Нәрсә ул кайгы?</a:t>
            </a:r>
            <a:br>
              <a:rPr lang="tt-RU" sz="3900" b="1" smtClean="0">
                <a:solidFill>
                  <a:srgbClr val="4057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39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9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9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1116013" y="2708275"/>
            <a:ext cx="7499350" cy="50895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tt-RU" sz="48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Шатлык</a:t>
            </a:r>
            <a:endParaRPr lang="ru-RU" sz="4800" b="1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r>
              <a:rPr lang="en-US" sz="4400" smtClean="0">
                <a:solidFill>
                  <a:srgbClr val="4057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t-RU" sz="4400" smtClean="0">
                <a:solidFill>
                  <a:srgbClr val="4057A0"/>
                </a:solidFill>
                <a:latin typeface="Times New Roman" pitchFamily="18" charset="0"/>
                <a:cs typeface="Times New Roman" pitchFamily="18" charset="0"/>
              </a:rPr>
              <a:t>гаилә</a:t>
            </a:r>
            <a:endParaRPr lang="en-US" sz="4400" smtClean="0">
              <a:solidFill>
                <a:srgbClr val="4057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963" indent="0" eaLnBrk="1" hangingPunct="1">
              <a:buFont typeface="Wingdings 2" pitchFamily="18" charset="2"/>
              <a:buNone/>
            </a:pPr>
            <a:r>
              <a:rPr lang="tt-RU" sz="4400" smtClean="0">
                <a:solidFill>
                  <a:srgbClr val="4057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srgbClr val="4057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t-RU" sz="4400" smtClean="0">
                <a:solidFill>
                  <a:srgbClr val="4057A0"/>
                </a:solidFill>
                <a:latin typeface="Times New Roman" pitchFamily="18" charset="0"/>
                <a:cs typeface="Times New Roman" pitchFamily="18" charset="0"/>
              </a:rPr>
              <a:t>сәламәтлек</a:t>
            </a:r>
          </a:p>
          <a:p>
            <a:pPr marL="80963" indent="0" eaLnBrk="1" hangingPunct="1">
              <a:buFontTx/>
              <a:buChar char="-"/>
            </a:pPr>
            <a:r>
              <a:rPr lang="tt-RU" sz="4400" smtClean="0">
                <a:solidFill>
                  <a:srgbClr val="4057A0"/>
                </a:solidFill>
                <a:latin typeface="Times New Roman" pitchFamily="18" charset="0"/>
                <a:cs typeface="Times New Roman" pitchFamily="18" charset="0"/>
              </a:rPr>
              <a:t>Туган көн</a:t>
            </a:r>
          </a:p>
          <a:p>
            <a:pPr marL="80963" indent="0" eaLnBrk="1" hangingPunct="1">
              <a:buFontTx/>
              <a:buChar char="-"/>
            </a:pPr>
            <a:r>
              <a:rPr lang="tt-RU" sz="4400" smtClean="0">
                <a:solidFill>
                  <a:srgbClr val="4057A0"/>
                </a:solidFill>
                <a:latin typeface="Times New Roman" pitchFamily="18" charset="0"/>
                <a:cs typeface="Times New Roman" pitchFamily="18" charset="0"/>
              </a:rPr>
              <a:t>Янәшәдә туганнар</a:t>
            </a:r>
          </a:p>
          <a:p>
            <a:pPr marL="80963" indent="0" eaLnBrk="1" hangingPunct="1">
              <a:buFontTx/>
              <a:buChar char="-"/>
            </a:pPr>
            <a:r>
              <a:rPr lang="tt-RU" sz="4400" smtClean="0">
                <a:solidFill>
                  <a:srgbClr val="4057A0"/>
                </a:solidFill>
                <a:latin typeface="Times New Roman" pitchFamily="18" charset="0"/>
                <a:cs typeface="Times New Roman" pitchFamily="18" charset="0"/>
              </a:rPr>
              <a:t>яхшы уку</a:t>
            </a:r>
          </a:p>
          <a:p>
            <a:pPr marL="80963" indent="0" eaLnBrk="1" hangingPunct="1">
              <a:buFontTx/>
              <a:buChar char="-"/>
            </a:pPr>
            <a:r>
              <a:rPr lang="tt-RU" sz="4400" smtClean="0">
                <a:solidFill>
                  <a:srgbClr val="4057A0"/>
                </a:solidFill>
                <a:latin typeface="Times New Roman" pitchFamily="18" charset="0"/>
                <a:cs typeface="Times New Roman" pitchFamily="18" charset="0"/>
              </a:rPr>
              <a:t>тәмле әйбер ашау</a:t>
            </a:r>
          </a:p>
          <a:p>
            <a:pPr marL="80963" indent="0" eaLnBrk="1" hangingPunct="1">
              <a:buFontTx/>
              <a:buChar char="-"/>
            </a:pPr>
            <a:r>
              <a:rPr lang="tt-RU" sz="4400" smtClean="0">
                <a:solidFill>
                  <a:srgbClr val="4057A0"/>
                </a:solidFill>
                <a:latin typeface="Times New Roman" pitchFamily="18" charset="0"/>
                <a:cs typeface="Times New Roman" pitchFamily="18" charset="0"/>
              </a:rPr>
              <a:t>матур кием алу..........</a:t>
            </a:r>
            <a:endParaRPr lang="ru-RU" sz="4400" smtClean="0">
              <a:solidFill>
                <a:srgbClr val="4057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4" descr="пол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196975"/>
            <a:ext cx="30241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9888" y="260350"/>
            <a:ext cx="7497762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tt-RU" sz="48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Кайгы</a:t>
            </a:r>
            <a:endParaRPr lang="ru-RU" sz="4800" b="1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r>
              <a:rPr lang="tt-RU" sz="4400" smtClean="0">
                <a:solidFill>
                  <a:srgbClr val="4057A0"/>
                </a:solidFill>
              </a:rPr>
              <a:t>-</a:t>
            </a:r>
            <a:r>
              <a:rPr lang="tt-RU" sz="4400" smtClean="0">
                <a:solidFill>
                  <a:srgbClr val="4057A0"/>
                </a:solidFill>
                <a:latin typeface="Times New Roman" pitchFamily="18" charset="0"/>
                <a:cs typeface="Times New Roman" pitchFamily="18" charset="0"/>
              </a:rPr>
              <a:t>ятимлек</a:t>
            </a:r>
          </a:p>
          <a:p>
            <a:pPr marL="80963" indent="0" eaLnBrk="1" hangingPunct="1">
              <a:buFont typeface="Wingdings 2" pitchFamily="18" charset="2"/>
              <a:buNone/>
            </a:pPr>
            <a:r>
              <a:rPr lang="tt-RU" sz="4400" smtClean="0">
                <a:solidFill>
                  <a:srgbClr val="4057A0"/>
                </a:solidFill>
                <a:latin typeface="Times New Roman" pitchFamily="18" charset="0"/>
                <a:cs typeface="Times New Roman" pitchFamily="18" charset="0"/>
              </a:rPr>
              <a:t>-якын кешеңне югалту</a:t>
            </a:r>
          </a:p>
          <a:p>
            <a:pPr marL="80963" indent="0" eaLnBrk="1" hangingPunct="1">
              <a:buFont typeface="Wingdings 2" pitchFamily="18" charset="2"/>
              <a:buNone/>
            </a:pPr>
            <a:r>
              <a:rPr lang="tt-RU" sz="4400" smtClean="0">
                <a:solidFill>
                  <a:srgbClr val="4057A0"/>
                </a:solidFill>
                <a:latin typeface="Times New Roman" pitchFamily="18" charset="0"/>
                <a:cs typeface="Times New Roman" pitchFamily="18" charset="0"/>
              </a:rPr>
              <a:t>-дусларың булмау</a:t>
            </a:r>
          </a:p>
          <a:p>
            <a:pPr marL="80963" indent="0" eaLnBrk="1" hangingPunct="1">
              <a:buFont typeface="Wingdings 2" pitchFamily="18" charset="2"/>
              <a:buNone/>
            </a:pPr>
            <a:r>
              <a:rPr lang="tt-RU" sz="4400" smtClean="0">
                <a:solidFill>
                  <a:srgbClr val="4057A0"/>
                </a:solidFill>
                <a:latin typeface="Times New Roman" pitchFamily="18" charset="0"/>
                <a:cs typeface="Times New Roman" pitchFamily="18" charset="0"/>
              </a:rPr>
              <a:t>-начар билге алу</a:t>
            </a:r>
          </a:p>
          <a:p>
            <a:pPr marL="80963" indent="0" eaLnBrk="1" hangingPunct="1">
              <a:buFont typeface="Wingdings 2" pitchFamily="18" charset="2"/>
              <a:buNone/>
            </a:pPr>
            <a:r>
              <a:rPr lang="tt-RU" sz="4400" smtClean="0">
                <a:solidFill>
                  <a:srgbClr val="4057A0"/>
                </a:solidFill>
                <a:latin typeface="Times New Roman" pitchFamily="18" charset="0"/>
                <a:cs typeface="Times New Roman" pitchFamily="18" charset="0"/>
              </a:rPr>
              <a:t>- авыру</a:t>
            </a:r>
          </a:p>
          <a:p>
            <a:pPr marL="80963" indent="0" eaLnBrk="1" hangingPunct="1">
              <a:buFont typeface="Wingdings 2" pitchFamily="18" charset="2"/>
              <a:buNone/>
            </a:pPr>
            <a:r>
              <a:rPr lang="tt-RU" sz="4400" smtClean="0">
                <a:solidFill>
                  <a:srgbClr val="4057A0"/>
                </a:solidFill>
                <a:latin typeface="Times New Roman" pitchFamily="18" charset="0"/>
                <a:cs typeface="Times New Roman" pitchFamily="18" charset="0"/>
              </a:rPr>
              <a:t>-сугыш.......</a:t>
            </a:r>
          </a:p>
          <a:p>
            <a:pPr marL="80963" indent="0" eaLnBrk="1" hangingPunct="1"/>
            <a:endParaRPr lang="ru-RU" sz="4400" smtClean="0">
              <a:solidFill>
                <a:srgbClr val="4057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t-RU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Сүзлек өстендә эш</a:t>
            </a:r>
            <a:endParaRPr lang="ru-RU" b="1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1258888" y="1341438"/>
            <a:ext cx="7499350" cy="4800600"/>
          </a:xfrm>
        </p:spPr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r>
              <a:rPr lang="tt-RU" smtClean="0">
                <a:solidFill>
                  <a:srgbClr val="35436A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t-RU" sz="4000" smtClean="0">
                <a:solidFill>
                  <a:srgbClr val="35436A"/>
                </a:solidFill>
                <a:latin typeface="Times New Roman" pitchFamily="18" charset="0"/>
                <a:cs typeface="Times New Roman" pitchFamily="18" charset="0"/>
              </a:rPr>
              <a:t>күреште- исәнләште</a:t>
            </a:r>
          </a:p>
          <a:p>
            <a:pPr marL="80963" indent="0" eaLnBrk="1" hangingPunct="1">
              <a:buFont typeface="Wingdings 2" pitchFamily="18" charset="2"/>
              <a:buNone/>
            </a:pPr>
            <a:r>
              <a:rPr lang="tt-RU" sz="4000" smtClean="0">
                <a:solidFill>
                  <a:srgbClr val="35436A"/>
                </a:solidFill>
                <a:latin typeface="Times New Roman" pitchFamily="18" charset="0"/>
                <a:cs typeface="Times New Roman" pitchFamily="18" charset="0"/>
              </a:rPr>
              <a:t>-сыпырылган- юкка чыккан</a:t>
            </a:r>
          </a:p>
          <a:p>
            <a:pPr marL="80963" indent="0" eaLnBrk="1" hangingPunct="1">
              <a:buFont typeface="Wingdings 2" pitchFamily="18" charset="2"/>
              <a:buNone/>
            </a:pPr>
            <a:r>
              <a:rPr lang="tt-RU" sz="4000" smtClean="0">
                <a:solidFill>
                  <a:srgbClr val="35436A"/>
                </a:solidFill>
                <a:latin typeface="Times New Roman" pitchFamily="18" charset="0"/>
                <a:cs typeface="Times New Roman" pitchFamily="18" charset="0"/>
              </a:rPr>
              <a:t>-исе китте- удивился</a:t>
            </a:r>
          </a:p>
          <a:p>
            <a:pPr marL="80963" indent="0" eaLnBrk="1" hangingPunct="1">
              <a:buFont typeface="Wingdings 2" pitchFamily="18" charset="2"/>
              <a:buNone/>
            </a:pPr>
            <a:r>
              <a:rPr lang="tt-RU" sz="4000" smtClean="0">
                <a:solidFill>
                  <a:srgbClr val="35436A"/>
                </a:solidFill>
                <a:latin typeface="Times New Roman" pitchFamily="18" charset="0"/>
                <a:cs typeface="Times New Roman" pitchFamily="18" charset="0"/>
              </a:rPr>
              <a:t>-баштанаяк- с головы  до ног</a:t>
            </a:r>
          </a:p>
          <a:p>
            <a:pPr marL="80963" indent="0" eaLnBrk="1" hangingPunct="1">
              <a:buFont typeface="Wingdings 2" pitchFamily="18" charset="2"/>
              <a:buNone/>
            </a:pPr>
            <a:r>
              <a:rPr lang="tt-RU" sz="4000" smtClean="0">
                <a:solidFill>
                  <a:srgbClr val="35436A"/>
                </a:solidFill>
                <a:latin typeface="Times New Roman" pitchFamily="18" charset="0"/>
                <a:cs typeface="Times New Roman" pitchFamily="18" charset="0"/>
              </a:rPr>
              <a:t>-җәт кенә-  бик тиз</a:t>
            </a:r>
          </a:p>
          <a:p>
            <a:pPr marL="80963" indent="0" eaLnBrk="1" hangingPunct="1">
              <a:buFont typeface="Wingdings 2" pitchFamily="18" charset="2"/>
              <a:buNone/>
            </a:pPr>
            <a:r>
              <a:rPr lang="tt-RU" sz="4000" smtClean="0">
                <a:solidFill>
                  <a:srgbClr val="35436A"/>
                </a:solidFill>
                <a:latin typeface="Times New Roman" pitchFamily="18" charset="0"/>
                <a:cs typeface="Times New Roman" pitchFamily="18" charset="0"/>
              </a:rPr>
              <a:t>-фаҗига- трагедия</a:t>
            </a:r>
          </a:p>
          <a:p>
            <a:pPr marL="80963" indent="0" eaLnBrk="1" hangingPunct="1">
              <a:buFont typeface="Wingdings 2" pitchFamily="18" charset="2"/>
              <a:buNone/>
            </a:pPr>
            <a:r>
              <a:rPr lang="tt-RU" sz="4000" smtClean="0">
                <a:solidFill>
                  <a:srgbClr val="35436A"/>
                </a:solidFill>
                <a:latin typeface="Times New Roman" pitchFamily="18" charset="0"/>
                <a:cs typeface="Times New Roman" pitchFamily="18" charset="0"/>
              </a:rPr>
              <a:t>карар- решение</a:t>
            </a:r>
            <a:endParaRPr lang="ru-RU" sz="4000" smtClean="0">
              <a:solidFill>
                <a:srgbClr val="35436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91</TotalTime>
  <Words>188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Arial</vt:lpstr>
      <vt:lpstr>Corbel</vt:lpstr>
      <vt:lpstr>Wingdings 2</vt:lpstr>
      <vt:lpstr>Verdana</vt:lpstr>
      <vt:lpstr>Calibri</vt:lpstr>
      <vt:lpstr>Gill Sans MT</vt:lpstr>
      <vt:lpstr>Times New Roman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Н.Дәүли «Кар нинди була?» хикәясе.</vt:lpstr>
      <vt:lpstr>Картина буенча эш</vt:lpstr>
      <vt:lpstr>                 Нәби Дәүли                        1910-1989</vt:lpstr>
      <vt:lpstr>Ул шагыйрь, хикәяче романчы, публицист, драматург. </vt:lpstr>
      <vt:lpstr>1941 елда Бөек Ватан сугышы башлана</vt:lpstr>
      <vt:lpstr>Илгизнең кайгысы бар. Нинди кайгы икән ул? Хикәяне укыганнан соң, без бу сорауга җавап бирербез.  Парларда эш -Нәрсә  ул шатлык? -Нәрсә ул кайгы?  </vt:lpstr>
      <vt:lpstr>Шатлык</vt:lpstr>
      <vt:lpstr>Кайгы</vt:lpstr>
      <vt:lpstr>Сүзлек өстендә эш</vt:lpstr>
      <vt:lpstr>                       Өй эше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Н.Дәүли «Кар нинди була?» хикәясе.</dc:title>
  <dc:creator>Школа</dc:creator>
  <cp:lastModifiedBy>Домашний</cp:lastModifiedBy>
  <cp:revision>4</cp:revision>
  <dcterms:created xsi:type="dcterms:W3CDTF">2015-04-07T13:11:38Z</dcterms:created>
  <dcterms:modified xsi:type="dcterms:W3CDTF">2015-04-07T20:17:55Z</dcterms:modified>
</cp:coreProperties>
</file>