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3" r:id="rId3"/>
    <p:sldId id="304" r:id="rId4"/>
    <p:sldId id="257" r:id="rId5"/>
    <p:sldId id="289" r:id="rId6"/>
    <p:sldId id="290" r:id="rId7"/>
    <p:sldId id="291" r:id="rId8"/>
    <p:sldId id="258" r:id="rId9"/>
    <p:sldId id="292" r:id="rId10"/>
    <p:sldId id="259" r:id="rId11"/>
    <p:sldId id="260" r:id="rId12"/>
    <p:sldId id="261" r:id="rId13"/>
    <p:sldId id="262" r:id="rId14"/>
    <p:sldId id="263" r:id="rId15"/>
    <p:sldId id="264" r:id="rId16"/>
    <p:sldId id="265" r:id="rId17"/>
    <p:sldId id="266" r:id="rId18"/>
    <p:sldId id="267" r:id="rId19"/>
    <p:sldId id="293" r:id="rId20"/>
    <p:sldId id="268" r:id="rId21"/>
    <p:sldId id="269" r:id="rId22"/>
    <p:sldId id="270" r:id="rId23"/>
    <p:sldId id="305" r:id="rId24"/>
    <p:sldId id="272" r:id="rId25"/>
    <p:sldId id="273" r:id="rId26"/>
    <p:sldId id="274"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94" r:id="rId41"/>
    <p:sldId id="299" r:id="rId42"/>
    <p:sldId id="300" r:id="rId43"/>
    <p:sldId id="301" r:id="rId44"/>
    <p:sldId id="302" r:id="rId45"/>
    <p:sldId id="295" r:id="rId46"/>
    <p:sldId id="296" r:id="rId47"/>
    <p:sldId id="297" r:id="rId48"/>
    <p:sldId id="298"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10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04.04.2015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04.04.2015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Использование проблемного обучения (ТПО) на уроках английского языка</a:t>
            </a:r>
            <a:endParaRPr lang="ru-RU" dirty="0"/>
          </a:p>
        </p:txBody>
      </p:sp>
      <p:sp>
        <p:nvSpPr>
          <p:cNvPr id="3" name="Подзаголовок 2"/>
          <p:cNvSpPr>
            <a:spLocks noGrp="1"/>
          </p:cNvSpPr>
          <p:nvPr>
            <p:ph type="subTitle" idx="1"/>
          </p:nvPr>
        </p:nvSpPr>
        <p:spPr/>
        <p:txBody>
          <a:bodyPr>
            <a:normAutofit lnSpcReduction="10000"/>
          </a:bodyPr>
          <a:lstStyle/>
          <a:p>
            <a:pPr algn="r"/>
            <a:r>
              <a:rPr lang="ru-RU" dirty="0" smtClean="0"/>
              <a:t>Масленникова </a:t>
            </a:r>
            <a:r>
              <a:rPr lang="ru-RU" dirty="0" smtClean="0"/>
              <a:t>Л.Ю.</a:t>
            </a:r>
          </a:p>
          <a:p>
            <a:pPr algn="r"/>
            <a:r>
              <a:rPr lang="ru-RU" dirty="0" smtClean="0"/>
              <a:t>Учитель иностранного языка</a:t>
            </a:r>
          </a:p>
          <a:p>
            <a:pPr algn="r"/>
            <a:r>
              <a:rPr lang="ru-RU" dirty="0" smtClean="0"/>
              <a:t>МАОУ «СОШ №99» </a:t>
            </a:r>
          </a:p>
          <a:p>
            <a:pPr algn="r"/>
            <a:r>
              <a:rPr lang="ru-RU" dirty="0" smtClean="0"/>
              <a:t>Город Новокузнецк</a:t>
            </a: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136275">
            <a:off x="467544" y="3404938"/>
            <a:ext cx="3384376" cy="2979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79059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r>
              <a:rPr lang="ru-RU" sz="1400" dirty="0"/>
              <a:t>-   учитель подводит школьников к противоречию и предлагает им самим найти способ его разрешения;</a:t>
            </a:r>
          </a:p>
          <a:p>
            <a:r>
              <a:rPr lang="ru-RU" sz="1400" dirty="0" smtClean="0"/>
              <a:t>-   </a:t>
            </a:r>
            <a:r>
              <a:rPr lang="ru-RU" sz="1400" dirty="0"/>
              <a:t>сталкивает противоречия практической деятельности;</a:t>
            </a:r>
          </a:p>
          <a:p>
            <a:r>
              <a:rPr lang="ru-RU" sz="1400" dirty="0" smtClean="0"/>
              <a:t>-   </a:t>
            </a:r>
            <a:r>
              <a:rPr lang="ru-RU" sz="1400" dirty="0"/>
              <a:t>излагает различные точки зрения на один и тот же вопрос;</a:t>
            </a:r>
          </a:p>
          <a:p>
            <a:r>
              <a:rPr lang="ru-RU" sz="1400" dirty="0" smtClean="0"/>
              <a:t>-   </a:t>
            </a:r>
            <a:r>
              <a:rPr lang="ru-RU" sz="1400" dirty="0"/>
              <a:t>предлагает классу рассмотреть явление с различных позиций (например, командира, юриста, финансиста, педагога);</a:t>
            </a:r>
          </a:p>
          <a:p>
            <a:r>
              <a:rPr lang="ru-RU" sz="1400" dirty="0" smtClean="0"/>
              <a:t>-   </a:t>
            </a:r>
            <a:r>
              <a:rPr lang="ru-RU" sz="1400" dirty="0"/>
              <a:t>побуждает обучаемых делать сравнения, обобщения, выводы из ситуации, сопоставлять факты;</a:t>
            </a:r>
          </a:p>
          <a:p>
            <a:r>
              <a:rPr lang="ru-RU" sz="1400" dirty="0" smtClean="0"/>
              <a:t>-   </a:t>
            </a:r>
            <a:r>
              <a:rPr lang="ru-RU" sz="1400" dirty="0"/>
              <a:t>ставит конкретные вопросы (на обобщение, обоснование, конкретизацию, логику рассуждения);</a:t>
            </a:r>
          </a:p>
          <a:p>
            <a:r>
              <a:rPr lang="ru-RU" sz="1400" dirty="0" smtClean="0"/>
              <a:t>-   </a:t>
            </a:r>
            <a:r>
              <a:rPr lang="ru-RU" sz="1400" dirty="0"/>
              <a:t>определяет проблемные теоретические и практические задания (например: исследовательские);</a:t>
            </a:r>
          </a:p>
          <a:p>
            <a:r>
              <a:rPr lang="ru-RU" sz="1400" dirty="0" smtClean="0"/>
              <a:t>-   </a:t>
            </a:r>
            <a:r>
              <a:rPr lang="ru-RU" sz="1400" dirty="0"/>
              <a:t>ставит проблемные задачи (например: с недостаточными или избыточными исходными данными, с неопределенностью в постановке вопроса, с противоречивыми данными, с заведомо допущенными ошибками, с ограниченным временем решения, на преодоление «психологической инерции» </a:t>
            </a:r>
            <a:r>
              <a:rPr lang="ru-RU" sz="1400" dirty="0" smtClean="0"/>
              <a:t>).</a:t>
            </a:r>
            <a:endParaRPr lang="ru-RU" sz="1400" dirty="0"/>
          </a:p>
        </p:txBody>
      </p:sp>
      <p:sp>
        <p:nvSpPr>
          <p:cNvPr id="3" name="Заголовок 2"/>
          <p:cNvSpPr>
            <a:spLocks noGrp="1"/>
          </p:cNvSpPr>
          <p:nvPr>
            <p:ph type="title"/>
          </p:nvPr>
        </p:nvSpPr>
        <p:spPr/>
        <p:txBody>
          <a:bodyPr>
            <a:normAutofit fontScale="90000"/>
          </a:bodyPr>
          <a:lstStyle/>
          <a:p>
            <a:r>
              <a:rPr lang="ru-RU" dirty="0"/>
              <a:t>Методические приемы создания проблемных ситуаций:</a:t>
            </a:r>
          </a:p>
        </p:txBody>
      </p:sp>
    </p:spTree>
    <p:extLst>
      <p:ext uri="{BB962C8B-B14F-4D97-AF65-F5344CB8AC3E}">
        <p14:creationId xmlns="" xmlns:p14="http://schemas.microsoft.com/office/powerpoint/2010/main" val="2971753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   отбор самых актуальных, сущностных задач;</a:t>
            </a:r>
          </a:p>
          <a:p>
            <a:endParaRPr lang="ru-RU" dirty="0"/>
          </a:p>
          <a:p>
            <a:r>
              <a:rPr lang="ru-RU" dirty="0"/>
              <a:t>-   определение особенностей проблемного обучения в различных видах учеб ной работы;</a:t>
            </a:r>
          </a:p>
          <a:p>
            <a:endParaRPr lang="ru-RU" dirty="0"/>
          </a:p>
          <a:p>
            <a:r>
              <a:rPr lang="ru-RU" dirty="0"/>
              <a:t>-   построение оптимальной системы проблемного обучения, создание учебных и методических пособий и </a:t>
            </a:r>
            <a:r>
              <a:rPr lang="ru-RU" dirty="0" smtClean="0"/>
              <a:t>руководств.</a:t>
            </a:r>
            <a:endParaRPr lang="ru-RU" dirty="0"/>
          </a:p>
        </p:txBody>
      </p:sp>
      <p:sp>
        <p:nvSpPr>
          <p:cNvPr id="3" name="Заголовок 2"/>
          <p:cNvSpPr>
            <a:spLocks noGrp="1"/>
          </p:cNvSpPr>
          <p:nvPr>
            <p:ph type="title"/>
          </p:nvPr>
        </p:nvSpPr>
        <p:spPr/>
        <p:txBody>
          <a:bodyPr>
            <a:normAutofit fontScale="90000"/>
          </a:bodyPr>
          <a:lstStyle/>
          <a:p>
            <a:r>
              <a:rPr lang="ru-RU" dirty="0"/>
              <a:t>Для реализации проблемной технологии необходимы:</a:t>
            </a:r>
          </a:p>
        </p:txBody>
      </p:sp>
    </p:spTree>
    <p:extLst>
      <p:ext uri="{BB962C8B-B14F-4D97-AF65-F5344CB8AC3E}">
        <p14:creationId xmlns="" xmlns:p14="http://schemas.microsoft.com/office/powerpoint/2010/main" val="4111843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algn="ctr">
              <a:buNone/>
            </a:pPr>
            <a:r>
              <a:rPr lang="ru-RU" b="1" dirty="0"/>
              <a:t>Технология </a:t>
            </a:r>
            <a:r>
              <a:rPr lang="ru-RU" b="1" dirty="0" err="1" smtClean="0"/>
              <a:t>деятельностного</a:t>
            </a:r>
            <a:r>
              <a:rPr lang="ru-RU" b="1" dirty="0" smtClean="0"/>
              <a:t> </a:t>
            </a:r>
            <a:r>
              <a:rPr lang="ru-RU" b="1" dirty="0"/>
              <a:t>метода обучения</a:t>
            </a:r>
            <a:r>
              <a:rPr lang="ru-RU" b="1" dirty="0" smtClean="0"/>
              <a:t>.</a:t>
            </a:r>
          </a:p>
          <a:p>
            <a:pPr marL="0" indent="0">
              <a:buNone/>
            </a:pPr>
            <a:r>
              <a:rPr lang="ru-RU" dirty="0"/>
              <a:t> Метод обучения, при котором ребенок не получает знания в готовом виде, а добывает их сам в процессе собственной учебно-познавательной деятельности называется </a:t>
            </a:r>
            <a:r>
              <a:rPr lang="ru-RU" dirty="0" err="1"/>
              <a:t>деятельностным</a:t>
            </a:r>
            <a:r>
              <a:rPr lang="ru-RU" dirty="0"/>
              <a:t> методом. По мнению А. </a:t>
            </a:r>
            <a:r>
              <a:rPr lang="ru-RU" dirty="0" err="1"/>
              <a:t>Дистервега</a:t>
            </a:r>
            <a:r>
              <a:rPr lang="ru-RU" dirty="0"/>
              <a:t>, </a:t>
            </a:r>
            <a:r>
              <a:rPr lang="ru-RU" dirty="0" err="1"/>
              <a:t>деятельностный</a:t>
            </a:r>
            <a:r>
              <a:rPr lang="ru-RU" dirty="0"/>
              <a:t> метод обучения является универсальным. “Сообразно ему следовало бы поступать не только в начальных школах, но во всех школах, даже в высших учебных заведениях. Этот метод уместен везде, где знание должно быть еще приобретено, то есть для всякого учащегося”.</a:t>
            </a:r>
          </a:p>
        </p:txBody>
      </p:sp>
      <p:sp>
        <p:nvSpPr>
          <p:cNvPr id="3" name="Заголовок 2"/>
          <p:cNvSpPr>
            <a:spLocks noGrp="1"/>
          </p:cNvSpPr>
          <p:nvPr>
            <p:ph type="title"/>
          </p:nvPr>
        </p:nvSpPr>
        <p:spPr/>
        <p:txBody>
          <a:bodyPr>
            <a:noAutofit/>
          </a:bodyPr>
          <a:lstStyle/>
          <a:p>
            <a:r>
              <a:rPr lang="ru-RU" sz="3600" dirty="0" smtClean="0"/>
              <a:t>Основной метод технологии проблемного обучения (ТПО) на уроках английского языка</a:t>
            </a:r>
            <a:endParaRPr lang="ru-RU" sz="3600" dirty="0"/>
          </a:p>
        </p:txBody>
      </p:sp>
    </p:spTree>
    <p:extLst>
      <p:ext uri="{BB962C8B-B14F-4D97-AF65-F5344CB8AC3E}">
        <p14:creationId xmlns="" xmlns:p14="http://schemas.microsoft.com/office/powerpoint/2010/main" val="1610871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ru-RU" dirty="0"/>
              <a:t>Проблемная ситуация представляет собой познавательную трудность, для преодоления которой обучаемые должны приобрести новые знания или приложить интеллектуальные усилия. Проблемные ситуации могут быть объективными (ситуация задается учителем) и субъективными (психологическое состояние интеллектуального затруднения при решении поставленной проблемы).</a:t>
            </a:r>
          </a:p>
          <a:p>
            <a:endParaRPr lang="ru-RU" dirty="0"/>
          </a:p>
          <a:p>
            <a:r>
              <a:rPr lang="ru-RU" dirty="0"/>
              <a:t>Можно также выделить четыре взаимосвязанные функции проблемной ситуации: а) стимулирующая; б) обучающая; в) организующая; г) контролирующая. Опыт моей работы свидетельствует о том, что проблемная ситуация стимулирует речевую деятельность, увеличивает ее объем и разнообразие форм высказывания, а также способствует прочности формируемых речевых навыков и умений.</a:t>
            </a:r>
          </a:p>
          <a:p>
            <a:endParaRPr lang="ru-RU" dirty="0"/>
          </a:p>
          <a:p>
            <a:r>
              <a:rPr lang="ru-RU" dirty="0"/>
              <a:t>Проблемная ситуация, осознанная и принятая обучаемым к решению, перерастает в проблему. Проблема с указанием параметров и условий решения представляет собой проблемную задачу.</a:t>
            </a:r>
          </a:p>
          <a:p>
            <a:endParaRPr lang="ru-RU" dirty="0"/>
          </a:p>
        </p:txBody>
      </p:sp>
      <p:sp>
        <p:nvSpPr>
          <p:cNvPr id="3" name="Заголовок 2"/>
          <p:cNvSpPr>
            <a:spLocks noGrp="1"/>
          </p:cNvSpPr>
          <p:nvPr>
            <p:ph type="title"/>
          </p:nvPr>
        </p:nvSpPr>
        <p:spPr/>
        <p:txBody>
          <a:bodyPr>
            <a:normAutofit fontScale="90000"/>
          </a:bodyPr>
          <a:lstStyle/>
          <a:p>
            <a:r>
              <a:rPr lang="ru-RU" dirty="0" smtClean="0"/>
              <a:t>Проблемная ситуация – один из методов ТПО</a:t>
            </a:r>
            <a:endParaRPr lang="ru-RU" dirty="0"/>
          </a:p>
        </p:txBody>
      </p:sp>
    </p:spTree>
    <p:extLst>
      <p:ext uri="{BB962C8B-B14F-4D97-AF65-F5344CB8AC3E}">
        <p14:creationId xmlns="" xmlns:p14="http://schemas.microsoft.com/office/powerpoint/2010/main" val="2445719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r>
              <a:rPr lang="ru-RU" b="1" dirty="0">
                <a:solidFill>
                  <a:srgbClr val="FF0000"/>
                </a:solidFill>
              </a:rPr>
              <a:t>Проблемная задача </a:t>
            </a:r>
            <a:r>
              <a:rPr lang="ru-RU" dirty="0"/>
              <a:t>– это учебная проблема с заданными условиями и, в силу этого получившееся ограниченное поле поиска, доступное для решения учащимся. Совокупность таких целенаправленно сконструированных задач и призвана обеспечить основные функции проблемного обучения: творческое овладение учебным материалом и усвоение опыта творческой деятельности.</a:t>
            </a:r>
          </a:p>
          <a:p>
            <a:endParaRPr lang="ru-RU" dirty="0"/>
          </a:p>
        </p:txBody>
      </p:sp>
    </p:spTree>
    <p:extLst>
      <p:ext uri="{BB962C8B-B14F-4D97-AF65-F5344CB8AC3E}">
        <p14:creationId xmlns="" xmlns:p14="http://schemas.microsoft.com/office/powerpoint/2010/main" val="174128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332656"/>
            <a:ext cx="7740849" cy="5793507"/>
          </a:xfrm>
        </p:spPr>
        <p:txBody>
          <a:bodyPr>
            <a:normAutofit fontScale="92500" lnSpcReduction="20000"/>
          </a:bodyPr>
          <a:lstStyle/>
          <a:p>
            <a:pPr marL="0" indent="0">
              <a:buNone/>
            </a:pPr>
            <a:r>
              <a:rPr lang="ru-RU" dirty="0">
                <a:solidFill>
                  <a:schemeClr val="bg1"/>
                </a:solidFill>
              </a:rPr>
              <a:t>Так как проблемное обучение предполагает строго продуманную систему проблемных ситуаций, проблем и задач, соответствующих познавательным возможностям обучаемых, с этой целью мною предусматриваются различные уровни сложности</a:t>
            </a:r>
            <a:r>
              <a:rPr lang="ru-RU" dirty="0" smtClean="0">
                <a:solidFill>
                  <a:schemeClr val="bg1"/>
                </a:solidFill>
              </a:rPr>
              <a:t>:</a:t>
            </a:r>
          </a:p>
          <a:p>
            <a:pPr marL="0" indent="0">
              <a:buNone/>
            </a:pPr>
            <a:endParaRPr lang="ru-RU" dirty="0">
              <a:solidFill>
                <a:schemeClr val="bg1"/>
              </a:solidFill>
            </a:endParaRPr>
          </a:p>
          <a:p>
            <a:r>
              <a:rPr lang="ru-RU" dirty="0"/>
              <a:t>1-й уровень. Я сама анализирую проблемную ситуацию, выявляю проблему, формулирую задачу и направляю обучаемых на самостоятельный поиск путей решения;</a:t>
            </a:r>
          </a:p>
          <a:p>
            <a:endParaRPr lang="ru-RU" dirty="0"/>
          </a:p>
          <a:p>
            <a:r>
              <a:rPr lang="ru-RU" dirty="0"/>
              <a:t>2-й уровень. Отличие состоит в том, что я вместе с учениками анализирую ситуацию и подвожу их к проблеме, а они самостоятельно формулируют задачу и решают ее;</a:t>
            </a:r>
          </a:p>
          <a:p>
            <a:endParaRPr lang="ru-RU" dirty="0"/>
          </a:p>
          <a:p>
            <a:r>
              <a:rPr lang="ru-RU" dirty="0"/>
              <a:t>3-й уровень (самый высокий). Я довожу до учащихся содержание проблемной ситуации, ее анализ, выявление проблемы, формулировку задачи и выбор оптимального решения обучаемые осуществляют самостоятельно.</a:t>
            </a:r>
          </a:p>
        </p:txBody>
      </p:sp>
    </p:spTree>
    <p:extLst>
      <p:ext uri="{BB962C8B-B14F-4D97-AF65-F5344CB8AC3E}">
        <p14:creationId xmlns="" xmlns:p14="http://schemas.microsoft.com/office/powerpoint/2010/main" val="2819156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При реализации технологии проблемного обучения часто используются </a:t>
            </a:r>
            <a:r>
              <a:rPr lang="ru-RU" dirty="0"/>
              <a:t>различные виды </a:t>
            </a:r>
            <a:r>
              <a:rPr lang="ru-RU" b="1" dirty="0"/>
              <a:t>активных м</a:t>
            </a:r>
            <a:r>
              <a:rPr lang="ru-RU" b="1" dirty="0" smtClean="0"/>
              <a:t>етодов обучения:</a:t>
            </a:r>
          </a:p>
          <a:p>
            <a:r>
              <a:rPr lang="ru-RU" dirty="0" smtClean="0"/>
              <a:t>Метод дискуссий</a:t>
            </a:r>
          </a:p>
          <a:p>
            <a:r>
              <a:rPr lang="ru-RU" dirty="0" smtClean="0"/>
              <a:t>Интеллектуальный штурм</a:t>
            </a:r>
          </a:p>
          <a:p>
            <a:r>
              <a:rPr lang="ru-RU" dirty="0" smtClean="0"/>
              <a:t>Деловая игра</a:t>
            </a:r>
          </a:p>
          <a:p>
            <a:r>
              <a:rPr lang="ru-RU" dirty="0" smtClean="0"/>
              <a:t>«Круглый стол»</a:t>
            </a:r>
          </a:p>
          <a:p>
            <a:r>
              <a:rPr lang="ru-RU" dirty="0" smtClean="0"/>
              <a:t>Анализ конкретных ситуаций</a:t>
            </a:r>
            <a:endParaRPr lang="ru-RU" dirty="0"/>
          </a:p>
        </p:txBody>
      </p:sp>
      <p:sp>
        <p:nvSpPr>
          <p:cNvPr id="3" name="Заголовок 2"/>
          <p:cNvSpPr>
            <a:spLocks noGrp="1"/>
          </p:cNvSpPr>
          <p:nvPr>
            <p:ph type="title"/>
          </p:nvPr>
        </p:nvSpPr>
        <p:spPr/>
        <p:txBody>
          <a:bodyPr/>
          <a:lstStyle/>
          <a:p>
            <a:r>
              <a:rPr lang="ru-RU" dirty="0" smtClean="0"/>
              <a:t>Активные методы</a:t>
            </a:r>
            <a:endParaRPr lang="ru-RU" dirty="0"/>
          </a:p>
        </p:txBody>
      </p:sp>
    </p:spTree>
    <p:extLst>
      <p:ext uri="{BB962C8B-B14F-4D97-AF65-F5344CB8AC3E}">
        <p14:creationId xmlns="" xmlns:p14="http://schemas.microsoft.com/office/powerpoint/2010/main" val="3261005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a:t>При обсуждении теоретических и практических проблем мною обычно используется метод дискуссии для обмена опытом между учащимися, для уточнения и согласований позиций всех участников дискуссии, для выработки единого подхода к анализу определенного явления и др.</a:t>
            </a:r>
          </a:p>
          <a:p>
            <a:endParaRPr lang="ru-RU" dirty="0"/>
          </a:p>
          <a:p>
            <a:r>
              <a:rPr lang="ru-RU" dirty="0"/>
              <a:t> Метод учебных дискуссий улучшает и закрепляет знания, увеличивает объем новой информации, вырабатывает умение спорить, доказывать, защищать и отстаивать свое мнение и прислушиваться к мнению других.</a:t>
            </a:r>
          </a:p>
          <a:p>
            <a:endParaRPr lang="ru-RU" dirty="0"/>
          </a:p>
        </p:txBody>
      </p:sp>
      <p:sp>
        <p:nvSpPr>
          <p:cNvPr id="3" name="Заголовок 2"/>
          <p:cNvSpPr>
            <a:spLocks noGrp="1"/>
          </p:cNvSpPr>
          <p:nvPr>
            <p:ph type="title"/>
          </p:nvPr>
        </p:nvSpPr>
        <p:spPr/>
        <p:txBody>
          <a:bodyPr>
            <a:normAutofit fontScale="90000"/>
          </a:bodyPr>
          <a:lstStyle/>
          <a:p>
            <a:r>
              <a:rPr lang="ru-RU" dirty="0"/>
              <a:t>Метод дискуссий</a:t>
            </a:r>
            <a:br>
              <a:rPr lang="ru-RU" dirty="0"/>
            </a:br>
            <a:endParaRPr lang="ru-RU" dirty="0"/>
          </a:p>
        </p:txBody>
      </p:sp>
    </p:spTree>
    <p:extLst>
      <p:ext uri="{BB962C8B-B14F-4D97-AF65-F5344CB8AC3E}">
        <p14:creationId xmlns="" xmlns:p14="http://schemas.microsoft.com/office/powerpoint/2010/main" val="94152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r>
              <a:rPr lang="ru-RU" dirty="0"/>
              <a:t>Сущность метода «интеллектуальный штурм» (ИШ) заключается в коллективном поиске нетрадиционных путей решения возникшей проблемы. ИШ способствует развитию динамичности мыслительных процессов, способности абстрагироваться от обыденных условий и существующих ограничений, от привычных взглядов на явления и процессы, формирует умение сосредоточиться на какой-либо узкой актуальной цели.</a:t>
            </a:r>
          </a:p>
          <a:p>
            <a:endParaRPr lang="ru-RU" dirty="0"/>
          </a:p>
          <a:p>
            <a:r>
              <a:rPr lang="ru-RU" dirty="0"/>
              <a:t>Этот метод используется мною по-разному, в зависимости от темы урока; в своем неполном, кратковременном виде (довожу содержание проблемного вопроса на уроке и обращаюсь за помощью к ученикам, организую интеллектуальную разминку на занятии и др.), но иногда тщательно готовлюсь и провожу ИШ в полном объеме.</a:t>
            </a:r>
          </a:p>
          <a:p>
            <a:endParaRPr lang="ru-RU" dirty="0"/>
          </a:p>
          <a:p>
            <a:r>
              <a:rPr lang="ru-RU" dirty="0"/>
              <a:t>Метод «интеллектуального штурма» помогает учащимся формировать коммуникативные умения, необходимые для общения в учебно-трудовой сфере, способствует познанию достижений национальных и общечеловеческих ценностей, развивает способность самостоятельно находить и использовать необходимую информацию, развивает навык взаимоконтроля и самоконтроля, а также совершенствует такие нравственные качества, как взаимопомощь, толерантность, сотрудничество.</a:t>
            </a:r>
          </a:p>
          <a:p>
            <a:endParaRPr lang="ru-RU" dirty="0"/>
          </a:p>
        </p:txBody>
      </p:sp>
      <p:sp>
        <p:nvSpPr>
          <p:cNvPr id="3" name="Заголовок 2"/>
          <p:cNvSpPr>
            <a:spLocks noGrp="1"/>
          </p:cNvSpPr>
          <p:nvPr>
            <p:ph type="title"/>
          </p:nvPr>
        </p:nvSpPr>
        <p:spPr/>
        <p:txBody>
          <a:bodyPr/>
          <a:lstStyle/>
          <a:p>
            <a:r>
              <a:rPr lang="ru-RU" dirty="0" smtClean="0"/>
              <a:t>Интеллектуальный штурм</a:t>
            </a:r>
            <a:endParaRPr lang="ru-RU" dirty="0"/>
          </a:p>
        </p:txBody>
      </p:sp>
    </p:spTree>
    <p:extLst>
      <p:ext uri="{BB962C8B-B14F-4D97-AF65-F5344CB8AC3E}">
        <p14:creationId xmlns="" xmlns:p14="http://schemas.microsoft.com/office/powerpoint/2010/main" val="1369628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2276872"/>
            <a:ext cx="7596832" cy="3849291"/>
          </a:xfrm>
        </p:spPr>
        <p:txBody>
          <a:bodyPr>
            <a:noAutofit/>
          </a:bodyPr>
          <a:lstStyle/>
          <a:p>
            <a:r>
              <a:rPr lang="ru-RU" sz="1400" dirty="0"/>
              <a:t>Мозговая атака вызывает у учащихся способность называть всё, что они знают и думают по озвученной теме, проблеме. Все идеи принимаются, независимо от того, правильны они или нет.  Учитель это  проводник, подталкивающий учащихся размышлять, при этом внимательно выслушивая и анализируя  их мысли.</a:t>
            </a:r>
          </a:p>
          <a:p>
            <a:r>
              <a:rPr lang="ru-RU" sz="1400" dirty="0" err="1" smtClean="0"/>
              <a:t>Teacher</a:t>
            </a:r>
            <a:r>
              <a:rPr lang="ru-RU" sz="1400" dirty="0"/>
              <a:t>: </a:t>
            </a:r>
            <a:r>
              <a:rPr lang="ru-RU" sz="1400" dirty="0" err="1"/>
              <a:t>What</a:t>
            </a:r>
            <a:r>
              <a:rPr lang="ru-RU" sz="1400" dirty="0"/>
              <a:t> </a:t>
            </a:r>
            <a:r>
              <a:rPr lang="ru-RU" sz="1400" dirty="0" err="1"/>
              <a:t>are</a:t>
            </a:r>
            <a:r>
              <a:rPr lang="ru-RU" sz="1400" dirty="0"/>
              <a:t> </a:t>
            </a:r>
            <a:r>
              <a:rPr lang="ru-RU" sz="1400" dirty="0" err="1"/>
              <a:t>your</a:t>
            </a:r>
            <a:r>
              <a:rPr lang="ru-RU" sz="1400" dirty="0"/>
              <a:t> </a:t>
            </a:r>
            <a:r>
              <a:rPr lang="ru-RU" sz="1400" dirty="0" err="1"/>
              <a:t>imaginations</a:t>
            </a:r>
            <a:r>
              <a:rPr lang="ru-RU" sz="1400" dirty="0"/>
              <a:t> </a:t>
            </a:r>
            <a:r>
              <a:rPr lang="ru-RU" sz="1400" dirty="0" err="1"/>
              <a:t>when</a:t>
            </a:r>
            <a:r>
              <a:rPr lang="ru-RU" sz="1400" dirty="0"/>
              <a:t> </a:t>
            </a:r>
            <a:r>
              <a:rPr lang="ru-RU" sz="1400" dirty="0" err="1"/>
              <a:t>you</a:t>
            </a:r>
            <a:r>
              <a:rPr lang="ru-RU" sz="1400" dirty="0"/>
              <a:t> </a:t>
            </a:r>
            <a:r>
              <a:rPr lang="ru-RU" sz="1400" dirty="0" err="1"/>
              <a:t>hear</a:t>
            </a:r>
            <a:r>
              <a:rPr lang="ru-RU" sz="1400" dirty="0"/>
              <a:t> </a:t>
            </a:r>
            <a:r>
              <a:rPr lang="ru-RU" sz="1400" dirty="0" err="1"/>
              <a:t>the</a:t>
            </a:r>
            <a:r>
              <a:rPr lang="ru-RU" sz="1400" dirty="0"/>
              <a:t> </a:t>
            </a:r>
            <a:r>
              <a:rPr lang="ru-RU" sz="1400" dirty="0" err="1"/>
              <a:t>expression</a:t>
            </a:r>
            <a:r>
              <a:rPr lang="ru-RU" sz="1400" dirty="0"/>
              <a:t>: </a:t>
            </a:r>
            <a:r>
              <a:rPr lang="ru-RU" sz="1400" dirty="0" err="1"/>
              <a:t>East</a:t>
            </a:r>
            <a:r>
              <a:rPr lang="ru-RU" sz="1400" dirty="0"/>
              <a:t> </a:t>
            </a:r>
            <a:r>
              <a:rPr lang="ru-RU" sz="1400" dirty="0" err="1"/>
              <a:t>or</a:t>
            </a:r>
            <a:r>
              <a:rPr lang="ru-RU" sz="1400" dirty="0"/>
              <a:t> </a:t>
            </a:r>
            <a:r>
              <a:rPr lang="ru-RU" sz="1400" dirty="0" err="1"/>
              <a:t>West-Home</a:t>
            </a:r>
            <a:r>
              <a:rPr lang="ru-RU" sz="1400" dirty="0"/>
              <a:t> </a:t>
            </a:r>
            <a:r>
              <a:rPr lang="ru-RU" sz="1400" dirty="0" err="1"/>
              <a:t>is</a:t>
            </a:r>
            <a:r>
              <a:rPr lang="ru-RU" sz="1400" dirty="0"/>
              <a:t> </a:t>
            </a:r>
            <a:r>
              <a:rPr lang="ru-RU" sz="1400" dirty="0" err="1"/>
              <a:t>Вest</a:t>
            </a:r>
            <a:r>
              <a:rPr lang="ru-RU" sz="1400" dirty="0"/>
              <a:t>?</a:t>
            </a:r>
          </a:p>
          <a:p>
            <a:r>
              <a:rPr lang="ru-RU" sz="1400" dirty="0" smtClean="0"/>
              <a:t>Главными </a:t>
            </a:r>
            <a:r>
              <a:rPr lang="ru-RU" sz="1400" dirty="0"/>
              <a:t>условиями успешности проблемного обучения </a:t>
            </a:r>
            <a:r>
              <a:rPr lang="ru-RU" sz="1400" dirty="0" smtClean="0"/>
              <a:t>:</a:t>
            </a:r>
            <a:endParaRPr lang="ru-RU" sz="1400" dirty="0"/>
          </a:p>
          <a:p>
            <a:r>
              <a:rPr lang="ru-RU" sz="1400" dirty="0" smtClean="0"/>
              <a:t>1</a:t>
            </a:r>
            <a:r>
              <a:rPr lang="ru-RU" sz="1400" dirty="0"/>
              <a:t>. Обеспечение достаточной мотивации, способной вызвать интерес к содержанию проблемы.</a:t>
            </a:r>
          </a:p>
          <a:p>
            <a:r>
              <a:rPr lang="ru-RU" sz="1400" dirty="0" smtClean="0"/>
              <a:t>2</a:t>
            </a:r>
            <a:r>
              <a:rPr lang="ru-RU" sz="1400" dirty="0"/>
              <a:t>. Обеспечение посильности работы с возникающими на каждом этапе проблемами (рациональное соотношение известного и неизвестного).</a:t>
            </a:r>
          </a:p>
          <a:p>
            <a:r>
              <a:rPr lang="ru-RU" sz="1400" dirty="0" smtClean="0"/>
              <a:t>3</a:t>
            </a:r>
            <a:r>
              <a:rPr lang="ru-RU" sz="1400" dirty="0"/>
              <a:t>. Значимость информации, получаемой при решении проблемы для обучаемого.</a:t>
            </a:r>
          </a:p>
          <a:p>
            <a:r>
              <a:rPr lang="ru-RU" sz="1400" dirty="0" smtClean="0"/>
              <a:t>4</a:t>
            </a:r>
            <a:r>
              <a:rPr lang="ru-RU" sz="1400" dirty="0"/>
              <a:t>. Необходимость доброжелательного диалогического общения педагога с учащимися, когда ко всем мыслям, гипотезам, высказанным учащимися,  относятся с вниманием и поощрением.</a:t>
            </a:r>
          </a:p>
        </p:txBody>
      </p:sp>
      <p:sp>
        <p:nvSpPr>
          <p:cNvPr id="3" name="Заголовок 2"/>
          <p:cNvSpPr>
            <a:spLocks noGrp="1"/>
          </p:cNvSpPr>
          <p:nvPr>
            <p:ph type="title"/>
          </p:nvPr>
        </p:nvSpPr>
        <p:spPr/>
        <p:txBody>
          <a:bodyPr>
            <a:normAutofit fontScale="90000"/>
          </a:bodyPr>
          <a:lstStyle/>
          <a:p>
            <a:r>
              <a:rPr lang="ru-RU" dirty="0" smtClean="0"/>
              <a:t>«</a:t>
            </a:r>
            <a:r>
              <a:rPr lang="ru-RU" sz="3100" dirty="0" err="1" smtClean="0"/>
              <a:t>Brain</a:t>
            </a:r>
            <a:r>
              <a:rPr lang="ru-RU" sz="3100" dirty="0" smtClean="0"/>
              <a:t> </a:t>
            </a:r>
            <a:r>
              <a:rPr lang="ru-RU" sz="3100" dirty="0" err="1"/>
              <a:t>Storm</a:t>
            </a:r>
            <a:r>
              <a:rPr lang="ru-RU" sz="3100" dirty="0"/>
              <a:t> </a:t>
            </a:r>
            <a:r>
              <a:rPr lang="ru-RU" sz="3100" dirty="0" err="1"/>
              <a:t>асtivity</a:t>
            </a:r>
            <a:r>
              <a:rPr lang="ru-RU" sz="3100" dirty="0"/>
              <a:t>» или метод мозгового штурма особенно полезен и эффективен во время речевой разминки, при постановке проблемы урока.</a:t>
            </a:r>
          </a:p>
        </p:txBody>
      </p:sp>
    </p:spTree>
    <p:extLst>
      <p:ext uri="{BB962C8B-B14F-4D97-AF65-F5344CB8AC3E}">
        <p14:creationId xmlns="" xmlns:p14="http://schemas.microsoft.com/office/powerpoint/2010/main" val="177213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457200" indent="-457200">
              <a:buFont typeface="+mj-lt"/>
              <a:buAutoNum type="arabicPeriod"/>
            </a:pPr>
            <a:r>
              <a:rPr lang="ru-RU" dirty="0" smtClean="0"/>
              <a:t>Определение технологии</a:t>
            </a:r>
          </a:p>
          <a:p>
            <a:pPr marL="457200" indent="-457200">
              <a:buFont typeface="+mj-lt"/>
              <a:buAutoNum type="arabicPeriod"/>
            </a:pPr>
            <a:r>
              <a:rPr lang="ru-RU" dirty="0" smtClean="0"/>
              <a:t>История возникновения проблемного обучения</a:t>
            </a:r>
          </a:p>
          <a:p>
            <a:pPr marL="457200" indent="-457200">
              <a:buFont typeface="+mj-lt"/>
              <a:buAutoNum type="arabicPeriod"/>
            </a:pPr>
            <a:r>
              <a:rPr lang="ru-RU" dirty="0" smtClean="0"/>
              <a:t>Цели, методы, виды, приёмы ТПО</a:t>
            </a:r>
          </a:p>
          <a:p>
            <a:pPr marL="457200" indent="-457200">
              <a:buFont typeface="+mj-lt"/>
              <a:buAutoNum type="arabicPeriod"/>
            </a:pPr>
            <a:r>
              <a:rPr lang="ru-RU" dirty="0" smtClean="0"/>
              <a:t>Реализация ТПО на уроках английского языка</a:t>
            </a:r>
          </a:p>
          <a:p>
            <a:pPr marL="457200" indent="-457200">
              <a:buFont typeface="+mj-lt"/>
              <a:buAutoNum type="arabicPeriod"/>
            </a:pPr>
            <a:r>
              <a:rPr lang="ru-RU" dirty="0" smtClean="0"/>
              <a:t>Заключение, выводы</a:t>
            </a:r>
          </a:p>
          <a:p>
            <a:pPr marL="457200" indent="-457200">
              <a:buFont typeface="+mj-lt"/>
              <a:buAutoNum type="arabicPeriod"/>
            </a:pPr>
            <a:endParaRPr lang="ru-RU" dirty="0" smtClean="0"/>
          </a:p>
          <a:p>
            <a:pPr marL="457200" indent="-457200">
              <a:buFont typeface="+mj-lt"/>
              <a:buAutoNum type="arabicPeriod"/>
            </a:pPr>
            <a:endParaRPr lang="ru-RU" dirty="0" smtClean="0"/>
          </a:p>
          <a:p>
            <a:pPr marL="457200" indent="-457200">
              <a:buFont typeface="+mj-lt"/>
              <a:buAutoNum type="arabicPeriod"/>
            </a:pPr>
            <a:endParaRPr lang="ru-RU" dirty="0" smtClean="0"/>
          </a:p>
          <a:p>
            <a:pPr marL="457200" indent="-457200">
              <a:buFont typeface="+mj-lt"/>
              <a:buAutoNum type="arabicPeriod"/>
            </a:pPr>
            <a:endParaRPr lang="ru-RU" dirty="0" smtClean="0"/>
          </a:p>
          <a:p>
            <a:endParaRPr lang="ru-RU" dirty="0"/>
          </a:p>
        </p:txBody>
      </p:sp>
      <p:sp>
        <p:nvSpPr>
          <p:cNvPr id="3" name="Заголовок 2"/>
          <p:cNvSpPr>
            <a:spLocks noGrp="1"/>
          </p:cNvSpPr>
          <p:nvPr>
            <p:ph type="title"/>
          </p:nvPr>
        </p:nvSpPr>
        <p:spPr/>
        <p:txBody>
          <a:bodyPr/>
          <a:lstStyle/>
          <a:p>
            <a:r>
              <a:rPr lang="ru-RU" dirty="0" smtClean="0"/>
              <a:t>Содержание</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4509120"/>
            <a:ext cx="2232248" cy="20927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3949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r>
              <a:rPr lang="ru-RU" dirty="0"/>
              <a:t>Для повышения интереса учащихся к изучению английского языка, их активности и практической направленности в изучении теоретических проблем я использую занятия, проводимые в форме деловой игры. Деловая игра – это педагогический прием моделирования различных ситуаций, имеющих целью обучение школьников принятию решений.</a:t>
            </a:r>
          </a:p>
          <a:p>
            <a:endParaRPr lang="ru-RU" dirty="0"/>
          </a:p>
          <a:p>
            <a:r>
              <a:rPr lang="ru-RU" dirty="0"/>
              <a:t>Занятия в форме деловой игры (ДИ) в значительной мере активизируют учебно-воспитательный процесс, вызывают дух соперничества, эмоциональный накал, способствуют развитию творческого мышления учащихся, учат целенаправленно применять имеющиеся знания на практике.</a:t>
            </a:r>
          </a:p>
          <a:p>
            <a:endParaRPr lang="ru-RU" dirty="0"/>
          </a:p>
          <a:p>
            <a:r>
              <a:rPr lang="ru-RU" dirty="0"/>
              <a:t>На занятии мною используются различные варианты организации и проведения деловых игр: «КВН» (разминка команд, вопросы капитанам, вопросы командам, «домашнее задание» и т.п.), «Что? Где? Когда? (викторина с учетом интеллектуальных способностей), имитационные игры (дебаты, ток-шоу, либеральный клуб и другие)</a:t>
            </a:r>
          </a:p>
          <a:p>
            <a:endParaRPr lang="ru-RU" dirty="0"/>
          </a:p>
          <a:p>
            <a:r>
              <a:rPr lang="ru-RU" dirty="0"/>
              <a:t>Таким образом, деловые игры изменяют привычную обстановку на занятиях, развивают творческие способности, формируют практические навыки и умения необходимые для формирования умений адаптироваться в меняющихся жизненных реалиях, создают условия для самореализации личности.</a:t>
            </a:r>
          </a:p>
        </p:txBody>
      </p:sp>
      <p:sp>
        <p:nvSpPr>
          <p:cNvPr id="3" name="Заголовок 2"/>
          <p:cNvSpPr>
            <a:spLocks noGrp="1"/>
          </p:cNvSpPr>
          <p:nvPr>
            <p:ph type="title"/>
          </p:nvPr>
        </p:nvSpPr>
        <p:spPr/>
        <p:txBody>
          <a:bodyPr/>
          <a:lstStyle/>
          <a:p>
            <a:r>
              <a:rPr lang="ru-RU" dirty="0" smtClean="0"/>
              <a:t>Деловая игра</a:t>
            </a:r>
            <a:endParaRPr lang="ru-RU" dirty="0"/>
          </a:p>
        </p:txBody>
      </p:sp>
    </p:spTree>
    <p:extLst>
      <p:ext uri="{BB962C8B-B14F-4D97-AF65-F5344CB8AC3E}">
        <p14:creationId xmlns="" xmlns:p14="http://schemas.microsoft.com/office/powerpoint/2010/main" val="1143249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Коллективный обмен мнениями, совместный поиск истины за «круглым столом» признаю одним из эффективных методов обучения на старшем этапе обучения для реализации задач данной концепции. </a:t>
            </a:r>
          </a:p>
        </p:txBody>
      </p:sp>
      <p:sp>
        <p:nvSpPr>
          <p:cNvPr id="3" name="Заголовок 2"/>
          <p:cNvSpPr>
            <a:spLocks noGrp="1"/>
          </p:cNvSpPr>
          <p:nvPr>
            <p:ph type="title"/>
          </p:nvPr>
        </p:nvSpPr>
        <p:spPr/>
        <p:txBody>
          <a:bodyPr/>
          <a:lstStyle/>
          <a:p>
            <a:r>
              <a:rPr lang="ru-RU" dirty="0" smtClean="0"/>
              <a:t>Круглый стол</a:t>
            </a:r>
            <a:endParaRPr lang="ru-RU" dirty="0"/>
          </a:p>
        </p:txBody>
      </p:sp>
    </p:spTree>
    <p:extLst>
      <p:ext uri="{BB962C8B-B14F-4D97-AF65-F5344CB8AC3E}">
        <p14:creationId xmlns="" xmlns:p14="http://schemas.microsoft.com/office/powerpoint/2010/main" val="19658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ru-RU" dirty="0"/>
              <a:t>Для решения воспитательных, обучающих и развивающих задач проблемного обучения метод анализа конкретных ситуаций является наиболее эффективным приемом на всех этапах обучения, начиная с начальной школы. Преимущество этого метода заключается в том, что на занятиях я имею уникальную возможность создать конкретные проблемные ситуации, взятые из школьной, бытовой или семейной практики. Учащиеся с особым энтузиазмом участвуют в анализе ситуации и принимают оптимальные решения, так как темы очень близки и понятны, а следовательно интересны и актуальны.</a:t>
            </a:r>
          </a:p>
        </p:txBody>
      </p:sp>
      <p:sp>
        <p:nvSpPr>
          <p:cNvPr id="3" name="Заголовок 2"/>
          <p:cNvSpPr>
            <a:spLocks noGrp="1"/>
          </p:cNvSpPr>
          <p:nvPr>
            <p:ph type="title"/>
          </p:nvPr>
        </p:nvSpPr>
        <p:spPr/>
        <p:txBody>
          <a:bodyPr>
            <a:normAutofit fontScale="90000"/>
          </a:bodyPr>
          <a:lstStyle/>
          <a:p>
            <a:r>
              <a:rPr lang="ru-RU" dirty="0"/>
              <a:t>Анализ конкретных ситуаций</a:t>
            </a:r>
            <a:br>
              <a:rPr lang="ru-RU" dirty="0"/>
            </a:br>
            <a:endParaRPr lang="ru-RU" dirty="0"/>
          </a:p>
        </p:txBody>
      </p:sp>
    </p:spTree>
    <p:extLst>
      <p:ext uri="{BB962C8B-B14F-4D97-AF65-F5344CB8AC3E}">
        <p14:creationId xmlns="" xmlns:p14="http://schemas.microsoft.com/office/powerpoint/2010/main" val="378471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362096" cy="6597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267744" y="1916832"/>
            <a:ext cx="4811978" cy="707886"/>
          </a:xfrm>
          <a:prstGeom prst="rect">
            <a:avLst/>
          </a:prstGeom>
          <a:noFill/>
        </p:spPr>
        <p:txBody>
          <a:bodyPr wrap="square" rtlCol="0">
            <a:spAutoFit/>
          </a:bodyPr>
          <a:lstStyle/>
          <a:p>
            <a:r>
              <a:rPr lang="ru-RU" sz="4000" b="1" dirty="0">
                <a:solidFill>
                  <a:srgbClr val="FF0000"/>
                </a:solidFill>
              </a:rPr>
              <a:t>Виды ситуаций</a:t>
            </a:r>
          </a:p>
        </p:txBody>
      </p:sp>
      <p:sp>
        <p:nvSpPr>
          <p:cNvPr id="5" name="TextBox 4"/>
          <p:cNvSpPr txBox="1"/>
          <p:nvPr/>
        </p:nvSpPr>
        <p:spPr>
          <a:xfrm>
            <a:off x="1043608" y="3298676"/>
            <a:ext cx="4464496" cy="1938992"/>
          </a:xfrm>
          <a:prstGeom prst="rect">
            <a:avLst/>
          </a:prstGeom>
          <a:noFill/>
        </p:spPr>
        <p:txBody>
          <a:bodyPr wrap="square" rtlCol="0">
            <a:spAutoFit/>
          </a:bodyPr>
          <a:lstStyle/>
          <a:p>
            <a:pPr marL="571500" indent="-571500">
              <a:buFont typeface="Wingdings" panose="05000000000000000000" pitchFamily="2" charset="2"/>
              <a:buChar char="ü"/>
            </a:pPr>
            <a:r>
              <a:rPr lang="ru-RU" sz="4000" dirty="0"/>
              <a:t>Иллюстрации</a:t>
            </a:r>
          </a:p>
          <a:p>
            <a:pPr marL="571500" indent="-571500">
              <a:buFont typeface="Wingdings" panose="05000000000000000000" pitchFamily="2" charset="2"/>
              <a:buChar char="ü"/>
            </a:pPr>
            <a:r>
              <a:rPr lang="ru-RU" sz="4000" dirty="0"/>
              <a:t>Оценка</a:t>
            </a:r>
          </a:p>
          <a:p>
            <a:pPr marL="571500" indent="-571500">
              <a:buFont typeface="Wingdings" panose="05000000000000000000" pitchFamily="2" charset="2"/>
              <a:buChar char="ü"/>
            </a:pPr>
            <a:r>
              <a:rPr lang="ru-RU" sz="4000" dirty="0"/>
              <a:t>Упражнение</a:t>
            </a:r>
          </a:p>
        </p:txBody>
      </p:sp>
    </p:spTree>
    <p:extLst>
      <p:ext uri="{BB962C8B-B14F-4D97-AF65-F5344CB8AC3E}">
        <p14:creationId xmlns="" xmlns:p14="http://schemas.microsoft.com/office/powerpoint/2010/main" val="710596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276872"/>
            <a:ext cx="7380808" cy="3849291"/>
          </a:xfrm>
        </p:spPr>
        <p:txBody>
          <a:bodyPr>
            <a:normAutofit fontScale="85000" lnSpcReduction="20000"/>
          </a:bodyPr>
          <a:lstStyle/>
          <a:p>
            <a:r>
              <a:rPr lang="ru-RU" dirty="0"/>
              <a:t>Проблемное обучение на уроках английского языка создает атмосферу непринужденного общения, где меняется моя роль как учителя. Оно вносит в образовательный процесс новые приемы, оживляет и активизирует их, избавляет от наиболее цепких и живучих сорняков формализма в обучении, исключает бездумное заучивание и пересказ «книжных» знаний, внедряет активное мышление, творческую самостоятельность в процесс познания мира.</a:t>
            </a:r>
          </a:p>
          <a:p>
            <a:endParaRPr lang="ru-RU" dirty="0"/>
          </a:p>
          <a:p>
            <a:r>
              <a:rPr lang="ru-RU" dirty="0"/>
              <a:t>В конечном итоге проблемное обучение стимулирует личностную активность учащихся, а это обеспечивает активное отношение к знаниям, систематичность и настойчивость учащихся, и, конечно, положительный результат в обучении и воспитании.</a:t>
            </a:r>
          </a:p>
        </p:txBody>
      </p:sp>
    </p:spTree>
    <p:extLst>
      <p:ext uri="{BB962C8B-B14F-4D97-AF65-F5344CB8AC3E}">
        <p14:creationId xmlns="" xmlns:p14="http://schemas.microsoft.com/office/powerpoint/2010/main" val="865544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Например, учащимся предлагаются две  картинки, которые нужно сравнить, определить, что в них общего и чем они отличаются, а затем высказать своё мнение по действительно актуальной и интересной </a:t>
            </a:r>
            <a:r>
              <a:rPr lang="ru-RU" dirty="0" smtClean="0"/>
              <a:t>проблеме</a:t>
            </a:r>
            <a:r>
              <a:rPr lang="ru-RU" dirty="0"/>
              <a:t>. </a:t>
            </a:r>
            <a:endParaRPr lang="ru-RU" dirty="0" smtClean="0"/>
          </a:p>
          <a:p>
            <a:r>
              <a:rPr lang="en-US" dirty="0"/>
              <a:t>Which of the two ways of getting money would you prefer</a:t>
            </a:r>
            <a:r>
              <a:rPr lang="en-US" dirty="0" smtClean="0"/>
              <a:t>?</a:t>
            </a:r>
            <a:endParaRPr lang="ru-RU" dirty="0" smtClean="0"/>
          </a:p>
          <a:p>
            <a:r>
              <a:rPr lang="en-US" dirty="0"/>
              <a:t>Which job deserves the highest status/highest pay?</a:t>
            </a:r>
            <a:endParaRPr lang="ru-RU" dirty="0"/>
          </a:p>
        </p:txBody>
      </p:sp>
      <p:sp>
        <p:nvSpPr>
          <p:cNvPr id="3" name="Заголовок 2"/>
          <p:cNvSpPr>
            <a:spLocks noGrp="1"/>
          </p:cNvSpPr>
          <p:nvPr>
            <p:ph type="title"/>
          </p:nvPr>
        </p:nvSpPr>
        <p:spPr/>
        <p:txBody>
          <a:bodyPr>
            <a:normAutofit fontScale="90000"/>
          </a:bodyPr>
          <a:lstStyle/>
          <a:p>
            <a:r>
              <a:rPr lang="ru-RU" dirty="0"/>
              <a:t>Наглядные методы проблемно-поискового типа</a:t>
            </a:r>
          </a:p>
        </p:txBody>
      </p:sp>
    </p:spTree>
    <p:extLst>
      <p:ext uri="{BB962C8B-B14F-4D97-AF65-F5344CB8AC3E}">
        <p14:creationId xmlns="" xmlns:p14="http://schemas.microsoft.com/office/powerpoint/2010/main" val="2032047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pPr marL="0" indent="0" algn="ctr">
              <a:buNone/>
            </a:pPr>
            <a:r>
              <a:rPr lang="ru-RU" b="1" dirty="0"/>
              <a:t>Условия создания проблемной ситуации.</a:t>
            </a:r>
          </a:p>
          <a:p>
            <a:endParaRPr lang="ru-RU" dirty="0"/>
          </a:p>
          <a:p>
            <a:pPr marL="0" indent="0">
              <a:buNone/>
            </a:pPr>
            <a:r>
              <a:rPr lang="ru-RU" dirty="0"/>
              <a:t>1.Учителю необходимо владеть:</a:t>
            </a:r>
          </a:p>
          <a:p>
            <a:endParaRPr lang="ru-RU" dirty="0"/>
          </a:p>
          <a:p>
            <a:pPr marL="0" indent="0">
              <a:buNone/>
            </a:pPr>
            <a:r>
              <a:rPr lang="ru-RU" dirty="0"/>
              <a:t>-Поисковыми методами обучения.</a:t>
            </a:r>
          </a:p>
          <a:p>
            <a:endParaRPr lang="ru-RU" dirty="0"/>
          </a:p>
          <a:p>
            <a:pPr marL="0" indent="0">
              <a:buNone/>
            </a:pPr>
            <a:r>
              <a:rPr lang="ru-RU" dirty="0"/>
              <a:t>-Знанием фактического материала (глубоко и прочно).</a:t>
            </a:r>
          </a:p>
          <a:p>
            <a:endParaRPr lang="ru-RU" dirty="0"/>
          </a:p>
          <a:p>
            <a:pPr marL="0" indent="0">
              <a:buNone/>
            </a:pPr>
            <a:r>
              <a:rPr lang="ru-RU" dirty="0"/>
              <a:t>-Технологией  постановки вопросов, «обнажающих»  противоречия  перед</a:t>
            </a:r>
          </a:p>
          <a:p>
            <a:pPr marL="0" indent="0">
              <a:buNone/>
            </a:pPr>
            <a:r>
              <a:rPr lang="ru-RU" dirty="0"/>
              <a:t>учащимися.</a:t>
            </a:r>
          </a:p>
          <a:p>
            <a:endParaRPr lang="ru-RU" dirty="0"/>
          </a:p>
          <a:p>
            <a:pPr marL="0" indent="0">
              <a:buNone/>
            </a:pPr>
            <a:r>
              <a:rPr lang="ru-RU" dirty="0"/>
              <a:t>-Оперированием слов, терминов, знакомым ученикам.</a:t>
            </a:r>
          </a:p>
        </p:txBody>
      </p:sp>
      <p:sp>
        <p:nvSpPr>
          <p:cNvPr id="3" name="Заголовок 2"/>
          <p:cNvSpPr>
            <a:spLocks noGrp="1"/>
          </p:cNvSpPr>
          <p:nvPr>
            <p:ph type="title"/>
          </p:nvPr>
        </p:nvSpPr>
        <p:spPr/>
        <p:txBody>
          <a:bodyPr/>
          <a:lstStyle/>
          <a:p>
            <a:r>
              <a:rPr lang="ru-RU" dirty="0" smtClean="0"/>
              <a:t>Этапы проблемного урока</a:t>
            </a:r>
            <a:endParaRPr lang="ru-RU" dirty="0"/>
          </a:p>
        </p:txBody>
      </p:sp>
    </p:spTree>
    <p:extLst>
      <p:ext uri="{BB962C8B-B14F-4D97-AF65-F5344CB8AC3E}">
        <p14:creationId xmlns="" xmlns:p14="http://schemas.microsoft.com/office/powerpoint/2010/main" val="1135085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a:t>2.  Учитывать   возрастные   особенности   учеников,   уровень   их   развития,</a:t>
            </a:r>
          </a:p>
          <a:p>
            <a:r>
              <a:rPr lang="ru-RU" dirty="0"/>
              <a:t>интеллектуальные возможности (в первом, втором классах необходимо научить ребят  отвечать и самим формулировать  проблемные вопросы), уметь находить разные подходы к классификации предметов, слов, иметь разные точки зрения на один  и  тот  же   сюжет,  явление,   выделять  главное.   А  третьеклассники   и четвероклассники уже смогут самостоятельно организовать свою деятельность по усвоению знаний, находить средства для решения конкретной учебной задачи.</a:t>
            </a: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 xmlns:p14="http://schemas.microsoft.com/office/powerpoint/2010/main" val="369048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3. Проблема должна быть достаточно трудной, но посильной с опорой на предыдущие знания, умения, навыки. </a:t>
            </a:r>
          </a:p>
        </p:txBody>
      </p:sp>
    </p:spTree>
    <p:extLst>
      <p:ext uri="{BB962C8B-B14F-4D97-AF65-F5344CB8AC3E}">
        <p14:creationId xmlns="" xmlns:p14="http://schemas.microsoft.com/office/powerpoint/2010/main" val="428551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С удивлением (разные мнения по поводу выполнения одного и того </a:t>
            </a:r>
            <a:r>
              <a:rPr lang="ru-RU" dirty="0" smtClean="0"/>
              <a:t>же задания</a:t>
            </a:r>
            <a:r>
              <a:rPr lang="ru-RU" dirty="0"/>
              <a:t>).</a:t>
            </a:r>
          </a:p>
          <a:p>
            <a:endParaRPr lang="ru-RU" dirty="0"/>
          </a:p>
          <a:p>
            <a:r>
              <a:rPr lang="ru-RU" dirty="0"/>
              <a:t>С затруднением (практическое задание на новый материал, с </a:t>
            </a:r>
            <a:r>
              <a:rPr lang="ru-RU" dirty="0" smtClean="0"/>
              <a:t>которым ребята </a:t>
            </a:r>
            <a:r>
              <a:rPr lang="ru-RU" dirty="0"/>
              <a:t>не могут справиться).</a:t>
            </a:r>
          </a:p>
        </p:txBody>
      </p:sp>
      <p:sp>
        <p:nvSpPr>
          <p:cNvPr id="3" name="Заголовок 2"/>
          <p:cNvSpPr>
            <a:spLocks noGrp="1"/>
          </p:cNvSpPr>
          <p:nvPr>
            <p:ph type="title"/>
          </p:nvPr>
        </p:nvSpPr>
        <p:spPr/>
        <p:txBody>
          <a:bodyPr>
            <a:normAutofit/>
          </a:bodyPr>
          <a:lstStyle/>
          <a:p>
            <a:r>
              <a:rPr lang="ru-RU" sz="2200" dirty="0"/>
              <a:t>По эмоциональному отклику, реакции учеников, Е.Л. Мельникова выделила 2 типа проблемных ситуаций:</a:t>
            </a:r>
          </a:p>
        </p:txBody>
      </p:sp>
    </p:spTree>
    <p:extLst>
      <p:ext uri="{BB962C8B-B14F-4D97-AF65-F5344CB8AC3E}">
        <p14:creationId xmlns="" xmlns:p14="http://schemas.microsoft.com/office/powerpoint/2010/main" val="365162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528" y="-54385"/>
            <a:ext cx="9180512" cy="69123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107504" y="548680"/>
            <a:ext cx="5112568" cy="2585323"/>
          </a:xfrm>
          <a:prstGeom prst="rect">
            <a:avLst/>
          </a:prstGeom>
          <a:noFill/>
        </p:spPr>
        <p:txBody>
          <a:bodyPr wrap="square" rtlCol="0">
            <a:spAutoFit/>
          </a:bodyPr>
          <a:lstStyle/>
          <a:p>
            <a:endParaRPr lang="ru-RU" dirty="0" smtClean="0"/>
          </a:p>
          <a:p>
            <a:endParaRPr lang="ru-RU" dirty="0"/>
          </a:p>
          <a:p>
            <a:endParaRPr lang="ru-RU" dirty="0" smtClean="0"/>
          </a:p>
          <a:p>
            <a:r>
              <a:rPr lang="ru-RU" dirty="0" smtClean="0"/>
              <a:t>«</a:t>
            </a:r>
            <a:r>
              <a:rPr lang="ru-RU" dirty="0"/>
              <a:t>Дети учатся лучше и в тысячу раз успешнее, если им дают возможность самостоятельно исследовать основы изучаемого материала».</a:t>
            </a:r>
          </a:p>
          <a:p>
            <a:endParaRPr lang="ru-RU" dirty="0"/>
          </a:p>
          <a:p>
            <a:r>
              <a:rPr lang="ru-RU" dirty="0"/>
              <a:t>                                                                     </a:t>
            </a:r>
            <a:endParaRPr lang="ru-RU" dirty="0" smtClean="0"/>
          </a:p>
          <a:p>
            <a:pPr algn="r"/>
            <a:r>
              <a:rPr lang="ru-RU" dirty="0" smtClean="0"/>
              <a:t> </a:t>
            </a:r>
            <a:r>
              <a:rPr lang="ru-RU" dirty="0"/>
              <a:t>Питер </a:t>
            </a:r>
            <a:r>
              <a:rPr lang="ru-RU" dirty="0" err="1"/>
              <a:t>Клайн</a:t>
            </a:r>
            <a:endParaRPr lang="ru-RU" dirty="0"/>
          </a:p>
        </p:txBody>
      </p:sp>
    </p:spTree>
    <p:extLst>
      <p:ext uri="{BB962C8B-B14F-4D97-AF65-F5344CB8AC3E}">
        <p14:creationId xmlns="" xmlns:p14="http://schemas.microsoft.com/office/powerpoint/2010/main" val="790724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pPr marL="0" indent="0">
              <a:buNone/>
            </a:pPr>
            <a:r>
              <a:rPr lang="ru-RU" dirty="0"/>
              <a:t>При   столкновении   учащихся      с   жизненными   явлениями,   фактами,</a:t>
            </a:r>
          </a:p>
          <a:p>
            <a:pPr marL="0" indent="0">
              <a:buNone/>
            </a:pPr>
            <a:r>
              <a:rPr lang="ru-RU" dirty="0"/>
              <a:t>требующими теоретического объяснения (проблемная ситуация возникает, когда   учитель    преднамеренно   сталкивает   жизненные   представления учащихся с фактами, для объяснения которых у них не хватает опыта, знаний).</a:t>
            </a:r>
          </a:p>
          <a:p>
            <a:endParaRPr lang="ru-RU" dirty="0"/>
          </a:p>
          <a:p>
            <a:pPr marL="0" indent="0">
              <a:buNone/>
            </a:pPr>
            <a:r>
              <a:rPr lang="ru-RU" dirty="0"/>
              <a:t>При организации практической работы учащихся.</a:t>
            </a:r>
          </a:p>
          <a:p>
            <a:endParaRPr lang="ru-RU" dirty="0"/>
          </a:p>
          <a:p>
            <a:pPr marL="0" indent="0">
              <a:buNone/>
            </a:pPr>
            <a:r>
              <a:rPr lang="ru-RU" dirty="0"/>
              <a:t>При побуждении учащихся к сравнению, сопоставлению, противопоставлению.</a:t>
            </a:r>
          </a:p>
          <a:p>
            <a:endParaRPr lang="ru-RU" dirty="0"/>
          </a:p>
          <a:p>
            <a:pPr marL="0" indent="0">
              <a:buNone/>
            </a:pPr>
            <a:r>
              <a:rPr lang="ru-RU" dirty="0"/>
              <a:t>При исследовательских заданиях.</a:t>
            </a:r>
          </a:p>
        </p:txBody>
      </p:sp>
      <p:sp>
        <p:nvSpPr>
          <p:cNvPr id="3" name="Заголовок 2"/>
          <p:cNvSpPr>
            <a:spLocks noGrp="1"/>
          </p:cNvSpPr>
          <p:nvPr>
            <p:ph type="title"/>
          </p:nvPr>
        </p:nvSpPr>
        <p:spPr/>
        <p:txBody>
          <a:bodyPr>
            <a:normAutofit fontScale="90000"/>
          </a:bodyPr>
          <a:lstStyle/>
          <a:p>
            <a:r>
              <a:rPr lang="ru-RU" dirty="0"/>
              <a:t>Способы создания проблемной ситуации (по </a:t>
            </a:r>
            <a:r>
              <a:rPr lang="ru-RU" dirty="0" err="1"/>
              <a:t>Махмутову</a:t>
            </a:r>
            <a:r>
              <a:rPr lang="ru-RU" dirty="0"/>
              <a:t> М.И.).</a:t>
            </a:r>
          </a:p>
        </p:txBody>
      </p:sp>
    </p:spTree>
    <p:extLst>
      <p:ext uri="{BB962C8B-B14F-4D97-AF65-F5344CB8AC3E}">
        <p14:creationId xmlns="" xmlns:p14="http://schemas.microsoft.com/office/powerpoint/2010/main" val="138152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0" indent="0">
              <a:buNone/>
            </a:pPr>
            <a:r>
              <a:rPr lang="ru-RU" dirty="0"/>
              <a:t> 1.Непреднамеренный - ошибка ученика</a:t>
            </a:r>
            <a:r>
              <a:rPr lang="ru-RU" dirty="0" smtClean="0"/>
              <a:t>.</a:t>
            </a:r>
          </a:p>
          <a:p>
            <a:pPr marL="0" indent="0">
              <a:buNone/>
            </a:pPr>
            <a:r>
              <a:rPr lang="ru-RU" dirty="0" smtClean="0"/>
              <a:t> </a:t>
            </a:r>
            <a:r>
              <a:rPr lang="ru-RU" dirty="0"/>
              <a:t>2.Преднамеренный - проблемный вопрос «Можно ли...»; ложное умозаключение - учитель говорит: «Я считаю, что …, а вы как думаете?»; аналогии (Например,  образуй  новое  слово  из  слов  </a:t>
            </a:r>
            <a:r>
              <a:rPr lang="ru-RU" dirty="0" smtClean="0"/>
              <a:t>«</a:t>
            </a:r>
            <a:r>
              <a:rPr lang="en-US" dirty="0" smtClean="0"/>
              <a:t>fish</a:t>
            </a:r>
            <a:r>
              <a:rPr lang="ru-RU" dirty="0" smtClean="0"/>
              <a:t>»  </a:t>
            </a:r>
            <a:r>
              <a:rPr lang="ru-RU" dirty="0"/>
              <a:t>и </a:t>
            </a:r>
            <a:r>
              <a:rPr lang="ru-RU" dirty="0" smtClean="0"/>
              <a:t>«</a:t>
            </a:r>
            <a:r>
              <a:rPr lang="en-US" dirty="0" smtClean="0"/>
              <a:t>use</a:t>
            </a:r>
            <a:r>
              <a:rPr lang="ru-RU" dirty="0" smtClean="0"/>
              <a:t>»); </a:t>
            </a:r>
            <a:r>
              <a:rPr lang="ru-RU" dirty="0"/>
              <a:t>использование противоречивых сведений (Например, «Выбери правильный ответ: </a:t>
            </a:r>
            <a:r>
              <a:rPr lang="ru-RU" dirty="0" smtClean="0"/>
              <a:t>Спутники времени </a:t>
            </a:r>
            <a:r>
              <a:rPr lang="en-US" dirty="0" smtClean="0"/>
              <a:t>Present Simple</a:t>
            </a:r>
            <a:r>
              <a:rPr lang="ru-RU" dirty="0" smtClean="0"/>
              <a:t>.</a:t>
            </a:r>
            <a:endParaRPr lang="en-US" dirty="0" smtClean="0"/>
          </a:p>
          <a:p>
            <a:pPr marL="457200" indent="-457200">
              <a:buAutoNum type="alphaLcPeriod"/>
            </a:pPr>
            <a:r>
              <a:rPr lang="en-US" dirty="0" smtClean="0"/>
              <a:t>Every day</a:t>
            </a:r>
          </a:p>
          <a:p>
            <a:pPr marL="457200" indent="-457200">
              <a:buAutoNum type="alphaLcPeriod"/>
            </a:pPr>
            <a:r>
              <a:rPr lang="en-US" dirty="0" smtClean="0"/>
              <a:t>Now</a:t>
            </a:r>
          </a:p>
          <a:p>
            <a:pPr marL="457200" indent="-457200">
              <a:buAutoNum type="alphaLcPeriod"/>
            </a:pPr>
            <a:r>
              <a:rPr lang="en-US" dirty="0" smtClean="0"/>
              <a:t>already</a:t>
            </a:r>
          </a:p>
          <a:p>
            <a:pPr marL="457200" indent="-457200">
              <a:buAutoNum type="alphaLcPeriod"/>
            </a:pPr>
            <a:endParaRPr lang="ru-RU" dirty="0"/>
          </a:p>
        </p:txBody>
      </p:sp>
      <p:sp>
        <p:nvSpPr>
          <p:cNvPr id="3" name="Заголовок 2"/>
          <p:cNvSpPr>
            <a:spLocks noGrp="1"/>
          </p:cNvSpPr>
          <p:nvPr>
            <p:ph type="title"/>
          </p:nvPr>
        </p:nvSpPr>
        <p:spPr/>
        <p:txBody>
          <a:bodyPr>
            <a:normAutofit fontScale="90000"/>
          </a:bodyPr>
          <a:lstStyle/>
          <a:p>
            <a:r>
              <a:rPr lang="ru-RU" dirty="0"/>
              <a:t>Приемы создания проблемной ситуации.</a:t>
            </a:r>
          </a:p>
        </p:txBody>
      </p:sp>
    </p:spTree>
    <p:extLst>
      <p:ext uri="{BB962C8B-B14F-4D97-AF65-F5344CB8AC3E}">
        <p14:creationId xmlns="" xmlns:p14="http://schemas.microsoft.com/office/powerpoint/2010/main" val="1395646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ru-RU" dirty="0"/>
              <a:t>Что удивило вас? Что интересного заметили? Какие факты налило?</a:t>
            </a:r>
          </a:p>
          <a:p>
            <a:endParaRPr lang="ru-RU" dirty="0"/>
          </a:p>
          <a:p>
            <a:r>
              <a:rPr lang="ru-RU" dirty="0"/>
              <a:t>Сколько же разных мнений в классе? Что вы сначала думали?</a:t>
            </a:r>
          </a:p>
          <a:p>
            <a:endParaRPr lang="ru-RU" dirty="0"/>
          </a:p>
          <a:p>
            <a:r>
              <a:rPr lang="ru-RU" dirty="0"/>
              <a:t>Что вы предполагали? Что получилось на самом деле?</a:t>
            </a:r>
          </a:p>
          <a:p>
            <a:endParaRPr lang="ru-RU" dirty="0"/>
          </a:p>
          <a:p>
            <a:r>
              <a:rPr lang="ru-RU" dirty="0"/>
              <a:t>Вы смогли выполнить это задание? В чем затруднение?</a:t>
            </a:r>
          </a:p>
          <a:p>
            <a:endParaRPr lang="ru-RU" dirty="0"/>
          </a:p>
          <a:p>
            <a:r>
              <a:rPr lang="ru-RU" dirty="0"/>
              <a:t>Что вы хотели сделать? Какие знания применили? Задание выполнено?</a:t>
            </a:r>
          </a:p>
        </p:txBody>
      </p:sp>
      <p:sp>
        <p:nvSpPr>
          <p:cNvPr id="3" name="Заголовок 2"/>
          <p:cNvSpPr>
            <a:spLocks noGrp="1"/>
          </p:cNvSpPr>
          <p:nvPr>
            <p:ph type="title"/>
          </p:nvPr>
        </p:nvSpPr>
        <p:spPr/>
        <p:txBody>
          <a:bodyPr>
            <a:normAutofit fontScale="90000"/>
          </a:bodyPr>
          <a:lstStyle/>
          <a:p>
            <a:r>
              <a:rPr lang="ru-RU" dirty="0"/>
              <a:t>Вопросы для осознания противоречия:</a:t>
            </a:r>
          </a:p>
        </p:txBody>
      </p:sp>
    </p:spTree>
    <p:extLst>
      <p:ext uri="{BB962C8B-B14F-4D97-AF65-F5344CB8AC3E}">
        <p14:creationId xmlns="" xmlns:p14="http://schemas.microsoft.com/office/powerpoint/2010/main" val="2937206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r>
              <a:rPr lang="ru-RU" dirty="0"/>
              <a:t>Проблема может быть озвучена, как:</a:t>
            </a:r>
          </a:p>
          <a:p>
            <a:endParaRPr lang="ru-RU" dirty="0"/>
          </a:p>
          <a:p>
            <a:r>
              <a:rPr lang="ru-RU" dirty="0"/>
              <a:t>Тема урока («Правописание приставок и предлогов</a:t>
            </a:r>
            <a:r>
              <a:rPr lang="ru-RU" dirty="0" smtClean="0"/>
              <a:t>»</a:t>
            </a:r>
            <a:r>
              <a:rPr lang="en-US" dirty="0" smtClean="0"/>
              <a:t> -  un, in, </a:t>
            </a:r>
            <a:r>
              <a:rPr lang="en-US" dirty="0" err="1" smtClean="0"/>
              <a:t>im</a:t>
            </a:r>
            <a:r>
              <a:rPr lang="ru-RU" dirty="0" smtClean="0"/>
              <a:t>).</a:t>
            </a:r>
            <a:endParaRPr lang="ru-RU" dirty="0"/>
          </a:p>
          <a:p>
            <a:endParaRPr lang="ru-RU" dirty="0"/>
          </a:p>
          <a:p>
            <a:r>
              <a:rPr lang="ru-RU" dirty="0"/>
              <a:t>Вопрос, ответом на который и будет новое </a:t>
            </a:r>
            <a:r>
              <a:rPr lang="ru-RU" dirty="0" smtClean="0"/>
              <a:t>знание</a:t>
            </a:r>
            <a:r>
              <a:rPr lang="en-US" dirty="0"/>
              <a:t>.</a:t>
            </a:r>
            <a:endParaRPr lang="ru-RU" dirty="0"/>
          </a:p>
          <a:p>
            <a:endParaRPr lang="ru-RU" dirty="0"/>
          </a:p>
          <a:p>
            <a:r>
              <a:rPr lang="ru-RU" dirty="0"/>
              <a:t>Лучший вариант постановки проблемы, если ее озвучивают сами ученики. Но если они не могут осознать противоречие и сформулировать проблему, то учитель может использовать два вида диалога:</a:t>
            </a:r>
          </a:p>
          <a:p>
            <a:endParaRPr lang="ru-RU" dirty="0"/>
          </a:p>
          <a:p>
            <a:r>
              <a:rPr lang="ru-RU" dirty="0"/>
              <a:t>Побуждающий (побуждает к осознанию противоречия и формулирования проблемы («Вы удивлены? Почему? Что интересного заметили? Какие возникают вопросы?»).</a:t>
            </a:r>
          </a:p>
          <a:p>
            <a:endParaRPr lang="ru-RU" dirty="0"/>
          </a:p>
          <a:p>
            <a:r>
              <a:rPr lang="ru-RU" dirty="0"/>
              <a:t>Подводящие (Посильные для ученика вопросы и задания, которые, шаг за шагом, приводят его к осознанию проблемы («Вспомни», «Сравни», «Проанализируй»).</a:t>
            </a:r>
          </a:p>
        </p:txBody>
      </p:sp>
      <p:sp>
        <p:nvSpPr>
          <p:cNvPr id="3" name="Заголовок 2"/>
          <p:cNvSpPr>
            <a:spLocks noGrp="1"/>
          </p:cNvSpPr>
          <p:nvPr>
            <p:ph type="title"/>
          </p:nvPr>
        </p:nvSpPr>
        <p:spPr/>
        <p:txBody>
          <a:bodyPr>
            <a:normAutofit fontScale="90000"/>
          </a:bodyPr>
          <a:lstStyle/>
          <a:p>
            <a:r>
              <a:rPr lang="ru-RU" dirty="0"/>
              <a:t>Формулировка учебной проблемы</a:t>
            </a:r>
          </a:p>
        </p:txBody>
      </p:sp>
    </p:spTree>
    <p:extLst>
      <p:ext uri="{BB962C8B-B14F-4D97-AF65-F5344CB8AC3E}">
        <p14:creationId xmlns="" xmlns:p14="http://schemas.microsoft.com/office/powerpoint/2010/main" val="2746206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ru-RU" dirty="0"/>
              <a:t>Учитель «направляет» учащихся с помощью наводящих суждений:</a:t>
            </a:r>
          </a:p>
          <a:p>
            <a:endParaRPr lang="ru-RU" dirty="0"/>
          </a:p>
          <a:p>
            <a:r>
              <a:rPr lang="ru-RU" dirty="0"/>
              <a:t>Давайте предположим...</a:t>
            </a:r>
          </a:p>
          <a:p>
            <a:endParaRPr lang="ru-RU" dirty="0"/>
          </a:p>
          <a:p>
            <a:r>
              <a:rPr lang="ru-RU" dirty="0"/>
              <a:t>В какой последовательности будете решать проблему...</a:t>
            </a:r>
          </a:p>
          <a:p>
            <a:endParaRPr lang="ru-RU" dirty="0"/>
          </a:p>
          <a:p>
            <a:r>
              <a:rPr lang="ru-RU" dirty="0"/>
              <a:t>Выскажите свою точку зрения</a:t>
            </a:r>
          </a:p>
          <a:p>
            <a:endParaRPr lang="ru-RU" dirty="0"/>
          </a:p>
          <a:p>
            <a:r>
              <a:rPr lang="ru-RU" dirty="0"/>
              <a:t>Какие есть догадки, предположения.</a:t>
            </a:r>
          </a:p>
          <a:p>
            <a:endParaRPr lang="ru-RU" dirty="0"/>
          </a:p>
          <a:p>
            <a:r>
              <a:rPr lang="ru-RU" dirty="0"/>
              <a:t>Если ученики не выдвинули своих гипотез, то учитель предлагает свои (среди них сознательно могут быть ошибочные).</a:t>
            </a:r>
          </a:p>
          <a:p>
            <a:endParaRPr lang="ru-RU" dirty="0"/>
          </a:p>
          <a:p>
            <a:endParaRPr lang="ru-RU" dirty="0"/>
          </a:p>
        </p:txBody>
      </p:sp>
      <p:sp>
        <p:nvSpPr>
          <p:cNvPr id="3" name="Заголовок 2"/>
          <p:cNvSpPr>
            <a:spLocks noGrp="1"/>
          </p:cNvSpPr>
          <p:nvPr>
            <p:ph type="title"/>
          </p:nvPr>
        </p:nvSpPr>
        <p:spPr/>
        <p:txBody>
          <a:bodyPr/>
          <a:lstStyle/>
          <a:p>
            <a:r>
              <a:rPr lang="ru-RU" dirty="0"/>
              <a:t>При выдвижении гипотез</a:t>
            </a:r>
          </a:p>
        </p:txBody>
      </p:sp>
    </p:spTree>
    <p:extLst>
      <p:ext uri="{BB962C8B-B14F-4D97-AF65-F5344CB8AC3E}">
        <p14:creationId xmlns="" xmlns:p14="http://schemas.microsoft.com/office/powerpoint/2010/main" val="3195884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2204864"/>
            <a:ext cx="7596832" cy="3921299"/>
          </a:xfrm>
        </p:spPr>
        <p:txBody>
          <a:bodyPr>
            <a:noAutofit/>
          </a:bodyPr>
          <a:lstStyle/>
          <a:p>
            <a:r>
              <a:rPr lang="ru-RU" sz="1600" dirty="0"/>
              <a:t>Приемы:</a:t>
            </a:r>
          </a:p>
          <a:p>
            <a:r>
              <a:rPr lang="ru-RU" sz="1600" dirty="0" smtClean="0"/>
              <a:t>Наблюдение </a:t>
            </a:r>
            <a:r>
              <a:rPr lang="ru-RU" sz="1600" dirty="0"/>
              <a:t>и анализ.</a:t>
            </a:r>
          </a:p>
          <a:p>
            <a:r>
              <a:rPr lang="ru-RU" sz="1600" dirty="0" smtClean="0"/>
              <a:t>Сравнение</a:t>
            </a:r>
            <a:r>
              <a:rPr lang="ru-RU" sz="1600" dirty="0"/>
              <a:t>, выделение общих признаков.</a:t>
            </a:r>
          </a:p>
          <a:p>
            <a:r>
              <a:rPr lang="ru-RU" sz="1600" dirty="0" smtClean="0"/>
              <a:t>Отбор </a:t>
            </a:r>
            <a:r>
              <a:rPr lang="ru-RU" sz="1600" dirty="0"/>
              <a:t>методом исключения («Это не подходит, так как...»).</a:t>
            </a:r>
          </a:p>
          <a:p>
            <a:r>
              <a:rPr lang="ru-RU" sz="1600" dirty="0" smtClean="0"/>
              <a:t>Сочетание </a:t>
            </a:r>
            <a:r>
              <a:rPr lang="ru-RU" sz="1600" dirty="0"/>
              <a:t>наблюдения и опыта.</a:t>
            </a:r>
          </a:p>
          <a:p>
            <a:r>
              <a:rPr lang="ru-RU" sz="1600" dirty="0" smtClean="0"/>
              <a:t>Для </a:t>
            </a:r>
            <a:r>
              <a:rPr lang="ru-RU" sz="1600" dirty="0"/>
              <a:t>выдвижения гипотез,  их доказательств и опровержения  у учащихся должны быть </a:t>
            </a:r>
            <a:r>
              <a:rPr lang="ru-RU" sz="1600" dirty="0" smtClean="0"/>
              <a:t>сформированы </a:t>
            </a:r>
            <a:r>
              <a:rPr lang="ru-RU" sz="1600" dirty="0"/>
              <a:t>такие практические навыки, как:</a:t>
            </a:r>
          </a:p>
          <a:p>
            <a:r>
              <a:rPr lang="ru-RU" sz="1600" dirty="0" smtClean="0"/>
              <a:t>умение </a:t>
            </a:r>
            <a:r>
              <a:rPr lang="ru-RU" sz="1600" dirty="0"/>
              <a:t>ставить цель;</a:t>
            </a:r>
          </a:p>
          <a:p>
            <a:r>
              <a:rPr lang="ru-RU" sz="1600" dirty="0" smtClean="0"/>
              <a:t>находить </a:t>
            </a:r>
            <a:r>
              <a:rPr lang="ru-RU" sz="1600" dirty="0"/>
              <a:t>и формулировать противоречия;</a:t>
            </a:r>
          </a:p>
          <a:p>
            <a:r>
              <a:rPr lang="ru-RU" sz="1600" dirty="0" smtClean="0"/>
              <a:t>выдвигать </a:t>
            </a:r>
            <a:r>
              <a:rPr lang="ru-RU" sz="1600" dirty="0"/>
              <a:t>и обосновывать гипотезы;</a:t>
            </a:r>
          </a:p>
          <a:p>
            <a:r>
              <a:rPr lang="ru-RU" sz="1600" dirty="0" smtClean="0"/>
              <a:t>спорить</a:t>
            </a:r>
            <a:r>
              <a:rPr lang="ru-RU" sz="1600" dirty="0"/>
              <a:t>, рассуждать, сравнивать свое мнение с высказываниями других;</a:t>
            </a:r>
          </a:p>
          <a:p>
            <a:r>
              <a:rPr lang="ru-RU" sz="1600" dirty="0" smtClean="0"/>
              <a:t>составлять </a:t>
            </a:r>
            <a:r>
              <a:rPr lang="ru-RU" sz="1600" dirty="0"/>
              <a:t>план решения или выполнения задания;</a:t>
            </a:r>
          </a:p>
          <a:p>
            <a:r>
              <a:rPr lang="ru-RU" sz="1600" dirty="0" smtClean="0"/>
              <a:t>проверять </a:t>
            </a:r>
            <a:r>
              <a:rPr lang="ru-RU" sz="1600" dirty="0"/>
              <a:t>и оценивать свои действия.</a:t>
            </a:r>
          </a:p>
        </p:txBody>
      </p:sp>
      <p:sp>
        <p:nvSpPr>
          <p:cNvPr id="3" name="Заголовок 2"/>
          <p:cNvSpPr>
            <a:spLocks noGrp="1"/>
          </p:cNvSpPr>
          <p:nvPr>
            <p:ph type="title"/>
          </p:nvPr>
        </p:nvSpPr>
        <p:spPr/>
        <p:txBody>
          <a:bodyPr>
            <a:normAutofit fontScale="90000"/>
          </a:bodyPr>
          <a:lstStyle/>
          <a:p>
            <a:r>
              <a:rPr lang="ru-RU" dirty="0"/>
              <a:t>При доказательстве или опровержении гипотез.</a:t>
            </a:r>
          </a:p>
        </p:txBody>
      </p:sp>
    </p:spTree>
    <p:extLst>
      <p:ext uri="{BB962C8B-B14F-4D97-AF65-F5344CB8AC3E}">
        <p14:creationId xmlns="" xmlns:p14="http://schemas.microsoft.com/office/powerpoint/2010/main" val="3143023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0" indent="0" algn="ctr">
              <a:buNone/>
            </a:pPr>
            <a:r>
              <a:rPr lang="ru-RU" dirty="0"/>
              <a:t>Приёмы</a:t>
            </a:r>
          </a:p>
          <a:p>
            <a:endParaRPr lang="ru-RU" dirty="0"/>
          </a:p>
          <a:p>
            <a:r>
              <a:rPr lang="ru-RU" dirty="0"/>
              <a:t>1.Сравнение с формулировкой правила в учебнике, готовым планом действий.</a:t>
            </a:r>
          </a:p>
          <a:p>
            <a:endParaRPr lang="ru-RU" dirty="0"/>
          </a:p>
          <a:p>
            <a:r>
              <a:rPr lang="ru-RU" dirty="0"/>
              <a:t>2. Формулировка вывода с использованием таблиц, схем, алгоритмов и памяток.</a:t>
            </a:r>
          </a:p>
          <a:p>
            <a:endParaRPr lang="ru-RU" dirty="0"/>
          </a:p>
          <a:p>
            <a:r>
              <a:rPr lang="ru-RU" dirty="0"/>
              <a:t>3. Выполнение практических заданий по данной теме. </a:t>
            </a:r>
          </a:p>
        </p:txBody>
      </p:sp>
      <p:sp>
        <p:nvSpPr>
          <p:cNvPr id="3" name="Заголовок 2"/>
          <p:cNvSpPr>
            <a:spLocks noGrp="1"/>
          </p:cNvSpPr>
          <p:nvPr>
            <p:ph type="title"/>
          </p:nvPr>
        </p:nvSpPr>
        <p:spPr/>
        <p:txBody>
          <a:bodyPr>
            <a:normAutofit fontScale="90000"/>
          </a:bodyPr>
          <a:lstStyle/>
          <a:p>
            <a:r>
              <a:rPr lang="ru-RU" dirty="0"/>
              <a:t>Проверка правильности решений.</a:t>
            </a:r>
          </a:p>
        </p:txBody>
      </p:sp>
    </p:spTree>
    <p:extLst>
      <p:ext uri="{BB962C8B-B14F-4D97-AF65-F5344CB8AC3E}">
        <p14:creationId xmlns="" xmlns:p14="http://schemas.microsoft.com/office/powerpoint/2010/main" val="4233786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dirty="0"/>
              <a:t>Это творчество учащихся, которое обеспечивается выполнением продуктивных заданий трех типов:</a:t>
            </a:r>
          </a:p>
          <a:p>
            <a:endParaRPr lang="ru-RU" dirty="0"/>
          </a:p>
          <a:p>
            <a:pPr marL="0" indent="0">
              <a:buNone/>
            </a:pPr>
            <a:r>
              <a:rPr lang="ru-RU" dirty="0" smtClean="0"/>
              <a:t>на формулирование (темы, вопросов по теме);</a:t>
            </a:r>
          </a:p>
          <a:p>
            <a:endParaRPr lang="ru-RU" dirty="0"/>
          </a:p>
          <a:p>
            <a:pPr marL="0" indent="0">
              <a:buNone/>
            </a:pPr>
            <a:r>
              <a:rPr lang="ru-RU" dirty="0"/>
              <a:t>опорный сигнал (символ, схема, опорные слова</a:t>
            </a:r>
            <a:r>
              <a:rPr lang="ru-RU" dirty="0" smtClean="0"/>
              <a:t>);</a:t>
            </a:r>
            <a:endParaRPr lang="en-US" dirty="0" smtClean="0"/>
          </a:p>
          <a:p>
            <a:pPr marL="0" indent="0">
              <a:buNone/>
            </a:pPr>
            <a:r>
              <a:rPr lang="ru-RU" dirty="0"/>
              <a:t>художественный образ: метафора, загадка, стихотворение.</a:t>
            </a:r>
          </a:p>
        </p:txBody>
      </p:sp>
      <p:sp>
        <p:nvSpPr>
          <p:cNvPr id="3" name="Заголовок 2"/>
          <p:cNvSpPr>
            <a:spLocks noGrp="1"/>
          </p:cNvSpPr>
          <p:nvPr>
            <p:ph type="title"/>
          </p:nvPr>
        </p:nvSpPr>
        <p:spPr/>
        <p:txBody>
          <a:bodyPr/>
          <a:lstStyle/>
          <a:p>
            <a:r>
              <a:rPr lang="ru-RU" dirty="0" smtClean="0"/>
              <a:t>Воспроизведение </a:t>
            </a:r>
            <a:r>
              <a:rPr lang="ru-RU" dirty="0"/>
              <a:t>знаний.</a:t>
            </a:r>
          </a:p>
        </p:txBody>
      </p:sp>
    </p:spTree>
    <p:extLst>
      <p:ext uri="{BB962C8B-B14F-4D97-AF65-F5344CB8AC3E}">
        <p14:creationId xmlns="" xmlns:p14="http://schemas.microsoft.com/office/powerpoint/2010/main" val="2456842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t>Осознания учебной задачи учащимися.</a:t>
            </a:r>
          </a:p>
          <a:p>
            <a:endParaRPr lang="ru-RU" dirty="0"/>
          </a:p>
          <a:p>
            <a:r>
              <a:rPr lang="ru-RU" dirty="0"/>
              <a:t>Четкой формулировки проблемы.</a:t>
            </a:r>
          </a:p>
          <a:p>
            <a:endParaRPr lang="ru-RU" dirty="0"/>
          </a:p>
          <a:p>
            <a:r>
              <a:rPr lang="ru-RU" dirty="0"/>
              <a:t>Знания детьми опорного материала.</a:t>
            </a:r>
          </a:p>
          <a:p>
            <a:endParaRPr lang="ru-RU" dirty="0"/>
          </a:p>
          <a:p>
            <a:r>
              <a:rPr lang="ru-RU" dirty="0"/>
              <a:t>Умения детей высказывать свою точку зрения, делать </a:t>
            </a:r>
            <a:r>
              <a:rPr lang="ru-RU" dirty="0" smtClean="0"/>
              <a:t>выводы.</a:t>
            </a:r>
          </a:p>
          <a:p>
            <a:r>
              <a:rPr lang="ru-RU" dirty="0" smtClean="0"/>
              <a:t>от умения вести диалог между учителем и учеником</a:t>
            </a:r>
            <a:r>
              <a:rPr lang="en-US" dirty="0" smtClean="0"/>
              <a:t>.</a:t>
            </a:r>
            <a:endParaRPr lang="ru-RU" dirty="0"/>
          </a:p>
        </p:txBody>
      </p:sp>
      <p:sp>
        <p:nvSpPr>
          <p:cNvPr id="3" name="Заголовок 2"/>
          <p:cNvSpPr>
            <a:spLocks noGrp="1"/>
          </p:cNvSpPr>
          <p:nvPr>
            <p:ph type="title"/>
          </p:nvPr>
        </p:nvSpPr>
        <p:spPr/>
        <p:txBody>
          <a:bodyPr>
            <a:normAutofit fontScale="90000"/>
          </a:bodyPr>
          <a:lstStyle/>
          <a:p>
            <a:r>
              <a:rPr lang="ru-RU" dirty="0"/>
              <a:t>Успех проблемного урока зависит от:</a:t>
            </a:r>
          </a:p>
        </p:txBody>
      </p:sp>
    </p:spTree>
    <p:extLst>
      <p:ext uri="{BB962C8B-B14F-4D97-AF65-F5344CB8AC3E}">
        <p14:creationId xmlns="" xmlns:p14="http://schemas.microsoft.com/office/powerpoint/2010/main" val="3391732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a:buFontTx/>
              <a:buChar char="-"/>
            </a:pPr>
            <a:r>
              <a:rPr lang="ru-RU" dirty="0" smtClean="0"/>
              <a:t>это </a:t>
            </a:r>
            <a:r>
              <a:rPr lang="ru-RU" dirty="0"/>
              <a:t>тип обучения, обеспечивающий творческое усвоение знаний учащимися посредством специально организованного учителем диалога. </a:t>
            </a:r>
            <a:endParaRPr lang="ru-RU" dirty="0" smtClean="0"/>
          </a:p>
          <a:p>
            <a:pPr>
              <a:buFontTx/>
              <a:buChar char="-"/>
            </a:pPr>
            <a:endParaRPr lang="ru-RU" dirty="0" smtClean="0"/>
          </a:p>
          <a:p>
            <a:pPr marL="0" indent="0">
              <a:buNone/>
            </a:pPr>
            <a:r>
              <a:rPr lang="ru-RU" dirty="0"/>
              <a:t>В словосочетании «проблемный диалог» первое слово означает, что на уроке предъявления нового материала должны быть проработаны два звена: постановка учебной проблемы и поиск ее решения. Постановка проблемы – это этап формулирования темы урока или вопроса для исследования. Поиск решения – этап формулирования нового знания. Второе слово означает, что постановку проблемы и поиск решения ученики осуществляют в ходе специально выстроенного учителем диалога.</a:t>
            </a:r>
          </a:p>
        </p:txBody>
      </p:sp>
      <p:sp>
        <p:nvSpPr>
          <p:cNvPr id="3" name="Заголовок 2"/>
          <p:cNvSpPr>
            <a:spLocks noGrp="1"/>
          </p:cNvSpPr>
          <p:nvPr>
            <p:ph type="title"/>
          </p:nvPr>
        </p:nvSpPr>
        <p:spPr/>
        <p:txBody>
          <a:bodyPr>
            <a:normAutofit fontScale="90000"/>
          </a:bodyPr>
          <a:lstStyle/>
          <a:p>
            <a:r>
              <a:rPr lang="ru-RU" dirty="0"/>
              <a:t>Проблемно-диалогическое обучение</a:t>
            </a:r>
          </a:p>
        </p:txBody>
      </p:sp>
    </p:spTree>
    <p:extLst>
      <p:ext uri="{BB962C8B-B14F-4D97-AF65-F5344CB8AC3E}">
        <p14:creationId xmlns="" xmlns:p14="http://schemas.microsoft.com/office/powerpoint/2010/main" val="65589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dirty="0"/>
              <a:t>э</a:t>
            </a:r>
            <a:r>
              <a:rPr lang="ru-RU" dirty="0" smtClean="0"/>
              <a:t>то такая </a:t>
            </a:r>
            <a:r>
              <a:rPr lang="ru-RU" dirty="0"/>
              <a:t>организация учебных занятий, которая предполагает создание под руководством учителя проблемных ситуаций и активную самостоятельную деятельность учащихся по их разрешению, в результате чего и происходит творческое овладение профессиональными знаниями, навыками, умениями и развитие мыслительных способностей.</a:t>
            </a:r>
          </a:p>
        </p:txBody>
      </p:sp>
      <p:sp>
        <p:nvSpPr>
          <p:cNvPr id="2" name="Заголовок 1"/>
          <p:cNvSpPr>
            <a:spLocks noGrp="1"/>
          </p:cNvSpPr>
          <p:nvPr>
            <p:ph type="title"/>
          </p:nvPr>
        </p:nvSpPr>
        <p:spPr/>
        <p:txBody>
          <a:bodyPr/>
          <a:lstStyle/>
          <a:p>
            <a:r>
              <a:rPr lang="ru-RU" dirty="0" smtClean="0"/>
              <a:t>Проблемное обучение -</a:t>
            </a:r>
            <a:endParaRPr lang="ru-RU" dirty="0"/>
          </a:p>
        </p:txBody>
      </p:sp>
    </p:spTree>
    <p:extLst>
      <p:ext uri="{BB962C8B-B14F-4D97-AF65-F5344CB8AC3E}">
        <p14:creationId xmlns="" xmlns:p14="http://schemas.microsoft.com/office/powerpoint/2010/main" val="1374183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5" y="1916832"/>
            <a:ext cx="7452816" cy="4209331"/>
          </a:xfrm>
        </p:spPr>
        <p:txBody>
          <a:bodyPr>
            <a:normAutofit fontScale="55000" lnSpcReduction="20000"/>
          </a:bodyPr>
          <a:lstStyle/>
          <a:p>
            <a:pPr marL="0" indent="0" algn="ctr">
              <a:buNone/>
            </a:pPr>
            <a:r>
              <a:rPr lang="ru-RU" b="1" dirty="0"/>
              <a:t>Работа над лексическим </a:t>
            </a:r>
            <a:r>
              <a:rPr lang="ru-RU" b="1" dirty="0" smtClean="0"/>
              <a:t>материалом</a:t>
            </a:r>
          </a:p>
          <a:p>
            <a:pPr marL="0" indent="0" algn="ctr">
              <a:buNone/>
            </a:pPr>
            <a:r>
              <a:rPr lang="ru-RU" b="1" dirty="0"/>
              <a:t>Лексика вводится тремя блоками:</a:t>
            </a:r>
          </a:p>
          <a:p>
            <a:pPr marL="0" indent="0" algn="ctr">
              <a:buNone/>
            </a:pPr>
            <a:endParaRPr lang="ru-RU" dirty="0"/>
          </a:p>
          <a:p>
            <a:pPr marL="0" indent="0" algn="ctr">
              <a:buNone/>
            </a:pPr>
            <a:r>
              <a:rPr lang="ru-RU" dirty="0"/>
              <a:t>1) интернациональные слова - слова или выражения, употребляющиеся во многих языках с одним и тем же значением (Российский гуманитарный энциклопедический словарь 2002). Например: </a:t>
            </a:r>
            <a:r>
              <a:rPr lang="ru-RU" dirty="0" err="1"/>
              <a:t>industry</a:t>
            </a:r>
            <a:r>
              <a:rPr lang="ru-RU" dirty="0"/>
              <a:t>, </a:t>
            </a:r>
            <a:r>
              <a:rPr lang="ru-RU" dirty="0" err="1"/>
              <a:t>official</a:t>
            </a:r>
            <a:endParaRPr lang="ru-RU" dirty="0"/>
          </a:p>
          <a:p>
            <a:pPr marL="0" indent="0" algn="ctr">
              <a:buNone/>
            </a:pPr>
            <a:endParaRPr lang="ru-RU" dirty="0"/>
          </a:p>
          <a:p>
            <a:pPr marL="0" indent="0" algn="ctr">
              <a:buNone/>
            </a:pPr>
            <a:r>
              <a:rPr lang="ru-RU" dirty="0"/>
              <a:t>Интернациональные и созвучные словам родного языка лексические единицы вводятся таким образом, чтобы развивать языковую догадку и облегчить запоминание слова. Обязательно отрабатываются все возможные производные от данного слова, что позволяет применить изученный материал (правила словообразования) в новых условиях.</a:t>
            </a:r>
          </a:p>
          <a:p>
            <a:pPr marL="0" indent="0" algn="ctr">
              <a:buNone/>
            </a:pPr>
            <a:endParaRPr lang="ru-RU" dirty="0"/>
          </a:p>
          <a:p>
            <a:pPr marL="0" indent="0" algn="ctr">
              <a:buNone/>
            </a:pPr>
            <a:r>
              <a:rPr lang="ru-RU" dirty="0"/>
              <a:t>2) слова, о значении которых можно догадаться (слова, состоящие из знакомых словообразовательных элементов). Например: </a:t>
            </a:r>
            <a:r>
              <a:rPr lang="ru-RU" dirty="0" err="1"/>
              <a:t>careful</a:t>
            </a:r>
            <a:r>
              <a:rPr lang="ru-RU" dirty="0"/>
              <a:t> (</a:t>
            </a:r>
            <a:r>
              <a:rPr lang="ru-RU" dirty="0" err="1"/>
              <a:t>care</a:t>
            </a:r>
            <a:r>
              <a:rPr lang="ru-RU" dirty="0"/>
              <a:t> + </a:t>
            </a:r>
            <a:r>
              <a:rPr lang="ru-RU" dirty="0" err="1"/>
              <a:t>ful</a:t>
            </a:r>
            <a:r>
              <a:rPr lang="ru-RU" dirty="0"/>
              <a:t>); </a:t>
            </a:r>
            <a:r>
              <a:rPr lang="ru-RU" dirty="0" err="1"/>
              <a:t>carefully</a:t>
            </a:r>
            <a:r>
              <a:rPr lang="ru-RU" dirty="0"/>
              <a:t> (</a:t>
            </a:r>
            <a:r>
              <a:rPr lang="ru-RU" dirty="0" err="1"/>
              <a:t>careful</a:t>
            </a:r>
            <a:r>
              <a:rPr lang="ru-RU" dirty="0"/>
              <a:t> + </a:t>
            </a:r>
            <a:r>
              <a:rPr lang="ru-RU" dirty="0" err="1"/>
              <a:t>ly</a:t>
            </a:r>
            <a:r>
              <a:rPr lang="ru-RU" dirty="0"/>
              <a:t>)</a:t>
            </a:r>
          </a:p>
          <a:p>
            <a:pPr marL="0" indent="0" algn="ctr">
              <a:buNone/>
            </a:pPr>
            <a:endParaRPr lang="ru-RU" dirty="0"/>
          </a:p>
          <a:p>
            <a:pPr marL="0" indent="0" algn="ctr">
              <a:buNone/>
            </a:pPr>
            <a:r>
              <a:rPr lang="ru-RU" dirty="0"/>
              <a:t>Здесь работа идет именно в области словообразования. По словообразовательным элементам учащиеся определяют принадлежность слова к какой-либо части речи, прогнозируют иные возможные производные, а затем догадываются о значении слова, исходя из знакомого корня либо контекста, предоставляемого учителем.</a:t>
            </a:r>
          </a:p>
          <a:p>
            <a:pPr marL="0" indent="0" algn="ctr">
              <a:buNone/>
            </a:pPr>
            <a:endParaRPr lang="ru-RU" dirty="0"/>
          </a:p>
          <a:p>
            <a:pPr marL="0" indent="0" algn="ctr">
              <a:buNone/>
            </a:pPr>
            <a:r>
              <a:rPr lang="ru-RU" dirty="0"/>
              <a:t>3) контекст, в котором употребляются новые слова. Например: </a:t>
            </a:r>
            <a:r>
              <a:rPr lang="ru-RU" dirty="0" err="1"/>
              <a:t>kingdom</a:t>
            </a:r>
            <a:r>
              <a:rPr lang="ru-RU" dirty="0"/>
              <a:t> (n): a </a:t>
            </a:r>
            <a:r>
              <a:rPr lang="ru-RU" dirty="0" err="1"/>
              <a:t>kingdom</a:t>
            </a:r>
            <a:r>
              <a:rPr lang="ru-RU" dirty="0"/>
              <a:t> – </a:t>
            </a:r>
            <a:r>
              <a:rPr lang="ru-RU" dirty="0" err="1"/>
              <a:t>kingdoms</a:t>
            </a:r>
            <a:r>
              <a:rPr lang="ru-RU" dirty="0"/>
              <a:t>. A </a:t>
            </a:r>
            <a:r>
              <a:rPr lang="ru-RU" dirty="0" err="1"/>
              <a:t>kingdom</a:t>
            </a:r>
            <a:r>
              <a:rPr lang="ru-RU" dirty="0"/>
              <a:t> </a:t>
            </a:r>
            <a:r>
              <a:rPr lang="ru-RU" dirty="0" err="1"/>
              <a:t>is</a:t>
            </a:r>
            <a:r>
              <a:rPr lang="ru-RU" dirty="0"/>
              <a:t> a </a:t>
            </a:r>
            <a:r>
              <a:rPr lang="ru-RU" dirty="0" err="1"/>
              <a:t>country</a:t>
            </a:r>
            <a:r>
              <a:rPr lang="ru-RU" dirty="0"/>
              <a:t> </a:t>
            </a:r>
            <a:r>
              <a:rPr lang="ru-RU" dirty="0" err="1"/>
              <a:t>ruled</a:t>
            </a:r>
            <a:r>
              <a:rPr lang="ru-RU" dirty="0"/>
              <a:t> </a:t>
            </a:r>
            <a:r>
              <a:rPr lang="ru-RU" dirty="0" err="1"/>
              <a:t>by</a:t>
            </a:r>
            <a:r>
              <a:rPr lang="ru-RU" dirty="0"/>
              <a:t> a </a:t>
            </a:r>
            <a:r>
              <a:rPr lang="ru-RU" dirty="0" err="1"/>
              <a:t>king</a:t>
            </a:r>
            <a:r>
              <a:rPr lang="ru-RU" dirty="0"/>
              <a:t> </a:t>
            </a:r>
            <a:r>
              <a:rPr lang="ru-RU" dirty="0" err="1"/>
              <a:t>or</a:t>
            </a:r>
            <a:r>
              <a:rPr lang="ru-RU" dirty="0"/>
              <a:t> a </a:t>
            </a:r>
            <a:r>
              <a:rPr lang="ru-RU" dirty="0" err="1"/>
              <a:t>queen</a:t>
            </a:r>
            <a:r>
              <a:rPr lang="ru-RU" dirty="0"/>
              <a:t>. (Королевство: королевство – это страна, управляемая королем или королевой.)</a:t>
            </a:r>
          </a:p>
        </p:txBody>
      </p:sp>
      <p:sp>
        <p:nvSpPr>
          <p:cNvPr id="3" name="Заголовок 2"/>
          <p:cNvSpPr>
            <a:spLocks noGrp="1"/>
          </p:cNvSpPr>
          <p:nvPr>
            <p:ph type="title"/>
          </p:nvPr>
        </p:nvSpPr>
        <p:spPr>
          <a:xfrm>
            <a:off x="323528" y="332656"/>
            <a:ext cx="8229600" cy="1252728"/>
          </a:xfrm>
        </p:spPr>
        <p:txBody>
          <a:bodyPr>
            <a:normAutofit/>
          </a:bodyPr>
          <a:lstStyle/>
          <a:p>
            <a:r>
              <a:rPr lang="ru-RU" dirty="0"/>
              <a:t> </a:t>
            </a:r>
            <a:r>
              <a:rPr lang="ru-RU" sz="3100" dirty="0"/>
              <a:t>Практическая реализация идей проблемного обучения на уроках английского языка.</a:t>
            </a:r>
          </a:p>
        </p:txBody>
      </p:sp>
    </p:spTree>
    <p:extLst>
      <p:ext uri="{BB962C8B-B14F-4D97-AF65-F5344CB8AC3E}">
        <p14:creationId xmlns="" xmlns:p14="http://schemas.microsoft.com/office/powerpoint/2010/main" val="3880503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980728"/>
            <a:ext cx="7488832" cy="5256584"/>
          </a:xfrm>
          <a:solidFill>
            <a:schemeClr val="bg1"/>
          </a:solidFill>
        </p:spPr>
        <p:txBody>
          <a:bodyPr>
            <a:normAutofit fontScale="92500" lnSpcReduction="20000"/>
          </a:bodyPr>
          <a:lstStyle/>
          <a:p>
            <a:pPr algn="ctr"/>
            <a:r>
              <a:rPr lang="ru-RU" b="1" dirty="0" smtClean="0"/>
              <a:t>Закрепление лексического материала</a:t>
            </a:r>
          </a:p>
          <a:p>
            <a:r>
              <a:rPr lang="ru-RU" dirty="0" smtClean="0"/>
              <a:t>При </a:t>
            </a:r>
            <a:r>
              <a:rPr lang="ru-RU" dirty="0"/>
              <a:t>закреплении и контроле лексического материала могут использоваться такие  проблемные задания как - анаграммы, закрытые тесты (</a:t>
            </a:r>
            <a:r>
              <a:rPr lang="ru-RU" dirty="0" err="1"/>
              <a:t>close</a:t>
            </a:r>
            <a:r>
              <a:rPr lang="ru-RU" dirty="0"/>
              <a:t> </a:t>
            </a:r>
            <a:r>
              <a:rPr lang="ru-RU" dirty="0" err="1"/>
              <a:t>tests</a:t>
            </a:r>
            <a:r>
              <a:rPr lang="ru-RU" dirty="0"/>
              <a:t>), задания на употребление лексических единиц в затрудненных условиях, а также задания на творческое применение изученного, например, составление рассказа с употреблением изученных слов (тема может быть дана, либо быть свободной), рекламного проспекта, заданий для одноклассников, причем задача тем сложнее, чем менее соотносится предложенная тема от набора изученной лексики. Подобные задания позволяют не только легко и быстро проконтролировать усвоение материала, но при этом повысить мотивацию и способствовать углублению познавательного интереса учащихся. Занимательные задания, которые ставят учащихся в роль учителя или ученого, не дают им скучать, соревновательный характер обеспечивает общую включенность в процесс и высокий темп работы.</a:t>
            </a:r>
          </a:p>
        </p:txBody>
      </p:sp>
    </p:spTree>
    <p:extLst>
      <p:ext uri="{BB962C8B-B14F-4D97-AF65-F5344CB8AC3E}">
        <p14:creationId xmlns="" xmlns:p14="http://schemas.microsoft.com/office/powerpoint/2010/main" val="3814204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1916832"/>
            <a:ext cx="7884864" cy="4209331"/>
          </a:xfrm>
        </p:spPr>
        <p:txBody>
          <a:bodyPr>
            <a:normAutofit fontScale="55000" lnSpcReduction="20000"/>
          </a:bodyPr>
          <a:lstStyle/>
          <a:p>
            <a:pPr algn="ctr"/>
            <a:endParaRPr lang="ru-RU" dirty="0"/>
          </a:p>
          <a:p>
            <a:pPr marL="0" indent="0" algn="ctr">
              <a:buNone/>
            </a:pPr>
            <a:r>
              <a:rPr lang="en-US" sz="2900" dirty="0"/>
              <a:t>Guess the words (</a:t>
            </a:r>
            <a:r>
              <a:rPr lang="ru-RU" sz="2900" dirty="0"/>
              <a:t>Угадай слова).</a:t>
            </a:r>
          </a:p>
          <a:p>
            <a:pPr marL="0" indent="0" algn="ctr">
              <a:buNone/>
            </a:pPr>
            <a:endParaRPr lang="ru-RU" sz="2900" dirty="0"/>
          </a:p>
          <a:p>
            <a:pPr marL="0" indent="0" algn="ctr">
              <a:buNone/>
            </a:pPr>
            <a:r>
              <a:rPr lang="en-US" sz="2900" dirty="0" err="1"/>
              <a:t>mrah</a:t>
            </a:r>
            <a:r>
              <a:rPr lang="en-US" sz="2900" dirty="0"/>
              <a:t>                    (harm)       </a:t>
            </a:r>
          </a:p>
          <a:p>
            <a:pPr marL="0" indent="0" algn="ctr">
              <a:buNone/>
            </a:pPr>
            <a:endParaRPr lang="en-US" sz="2900" dirty="0"/>
          </a:p>
          <a:p>
            <a:pPr marL="0" indent="0" algn="ctr">
              <a:buNone/>
            </a:pPr>
            <a:r>
              <a:rPr lang="en-US" sz="2900" dirty="0"/>
              <a:t>         </a:t>
            </a:r>
            <a:r>
              <a:rPr lang="en-US" sz="2900" dirty="0" err="1"/>
              <a:t>lbsimopise</a:t>
            </a:r>
            <a:r>
              <a:rPr lang="en-US" sz="2900" dirty="0"/>
              <a:t>            (impossible)</a:t>
            </a:r>
          </a:p>
          <a:p>
            <a:pPr marL="0" indent="0" algn="ctr">
              <a:buNone/>
            </a:pPr>
            <a:endParaRPr lang="en-US" sz="2900" dirty="0"/>
          </a:p>
          <a:p>
            <a:pPr marL="0" indent="0" algn="ctr">
              <a:buNone/>
            </a:pPr>
            <a:r>
              <a:rPr lang="en-US" sz="2900" dirty="0" err="1"/>
              <a:t>torectp</a:t>
            </a:r>
            <a:r>
              <a:rPr lang="en-US" sz="2900" dirty="0"/>
              <a:t>                  (protect)              </a:t>
            </a:r>
          </a:p>
          <a:p>
            <a:pPr marL="0" indent="0" algn="ctr">
              <a:buNone/>
            </a:pPr>
            <a:endParaRPr lang="en-US" sz="2900" dirty="0"/>
          </a:p>
          <a:p>
            <a:pPr marL="0" indent="0" algn="ctr">
              <a:buNone/>
            </a:pPr>
            <a:r>
              <a:rPr lang="en-US" sz="2900" dirty="0" err="1"/>
              <a:t>macilt</a:t>
            </a:r>
            <a:r>
              <a:rPr lang="en-US" sz="2900" dirty="0"/>
              <a:t>                            (climate)</a:t>
            </a:r>
          </a:p>
          <a:p>
            <a:pPr marL="0" indent="0" algn="ctr">
              <a:buNone/>
            </a:pPr>
            <a:endParaRPr lang="en-US" sz="2900" dirty="0"/>
          </a:p>
          <a:p>
            <a:pPr marL="0" indent="0" algn="ctr">
              <a:buNone/>
            </a:pPr>
            <a:r>
              <a:rPr lang="en-US" sz="2900" dirty="0"/>
              <a:t>         </a:t>
            </a:r>
            <a:r>
              <a:rPr lang="en-US" sz="2900" dirty="0" err="1"/>
              <a:t>limd</a:t>
            </a:r>
            <a:r>
              <a:rPr lang="en-US" sz="2900" dirty="0"/>
              <a:t>                     (mild)</a:t>
            </a:r>
          </a:p>
          <a:p>
            <a:pPr marL="0" indent="0" algn="ctr">
              <a:buNone/>
            </a:pPr>
            <a:endParaRPr lang="en-US" sz="2900" dirty="0"/>
          </a:p>
          <a:p>
            <a:pPr marL="0" indent="0" algn="ctr">
              <a:buNone/>
            </a:pPr>
            <a:r>
              <a:rPr lang="en-US" sz="2900" dirty="0" err="1"/>
              <a:t>yrotcaf</a:t>
            </a:r>
            <a:r>
              <a:rPr lang="en-US" sz="2900" dirty="0"/>
              <a:t>                  (factory)              </a:t>
            </a:r>
          </a:p>
          <a:p>
            <a:pPr marL="0" indent="0" algn="ctr">
              <a:buNone/>
            </a:pPr>
            <a:endParaRPr lang="en-US" sz="2900" dirty="0"/>
          </a:p>
          <a:p>
            <a:pPr marL="0" indent="0" algn="ctr">
              <a:buNone/>
            </a:pPr>
            <a:r>
              <a:rPr lang="en-US" sz="2900" dirty="0" err="1"/>
              <a:t>oselbisp</a:t>
            </a:r>
            <a:r>
              <a:rPr lang="en-US" sz="2900" dirty="0"/>
              <a:t>                (possible)</a:t>
            </a:r>
            <a:endParaRPr lang="ru-RU" sz="2900" dirty="0"/>
          </a:p>
        </p:txBody>
      </p:sp>
      <p:sp>
        <p:nvSpPr>
          <p:cNvPr id="3" name="Заголовок 2"/>
          <p:cNvSpPr>
            <a:spLocks noGrp="1"/>
          </p:cNvSpPr>
          <p:nvPr>
            <p:ph type="title"/>
          </p:nvPr>
        </p:nvSpPr>
        <p:spPr/>
        <p:txBody>
          <a:bodyPr>
            <a:normAutofit fontScale="90000"/>
          </a:bodyPr>
          <a:lstStyle/>
          <a:p>
            <a:r>
              <a:rPr lang="ru-RU" dirty="0" smtClean="0"/>
              <a:t>     </a:t>
            </a:r>
            <a:r>
              <a:rPr lang="ru-RU" dirty="0"/>
              <a:t>анаграммы:</a:t>
            </a:r>
            <a:br>
              <a:rPr lang="ru-RU" dirty="0"/>
            </a:br>
            <a:endParaRPr lang="ru-RU" dirty="0"/>
          </a:p>
        </p:txBody>
      </p:sp>
    </p:spTree>
    <p:extLst>
      <p:ext uri="{BB962C8B-B14F-4D97-AF65-F5344CB8AC3E}">
        <p14:creationId xmlns="" xmlns:p14="http://schemas.microsoft.com/office/powerpoint/2010/main" val="3056820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0" indent="0">
              <a:buNone/>
            </a:pPr>
            <a:r>
              <a:rPr lang="en-US" dirty="0"/>
              <a:t>Correct my mistakes </a:t>
            </a:r>
            <a:r>
              <a:rPr lang="en-US" dirty="0" smtClean="0"/>
              <a:t>(</a:t>
            </a:r>
            <a:r>
              <a:rPr lang="en-US" dirty="0" err="1" smtClean="0"/>
              <a:t>Исправь</a:t>
            </a:r>
            <a:r>
              <a:rPr lang="en-US" dirty="0" smtClean="0"/>
              <a:t> </a:t>
            </a:r>
            <a:r>
              <a:rPr lang="en-US" dirty="0" err="1"/>
              <a:t>ошибки</a:t>
            </a:r>
            <a:r>
              <a:rPr lang="en-US" dirty="0"/>
              <a:t>).</a:t>
            </a:r>
          </a:p>
          <a:p>
            <a:endParaRPr lang="en-US" dirty="0"/>
          </a:p>
          <a:p>
            <a:pPr marL="0" indent="0">
              <a:buNone/>
            </a:pPr>
            <a:r>
              <a:rPr lang="en-US" dirty="0"/>
              <a:t>a </a:t>
            </a:r>
            <a:r>
              <a:rPr lang="en-US" dirty="0" err="1"/>
              <a:t>maild</a:t>
            </a:r>
            <a:r>
              <a:rPr lang="en-US" dirty="0"/>
              <a:t> </a:t>
            </a:r>
            <a:r>
              <a:rPr lang="en-US" dirty="0" err="1"/>
              <a:t>claimit</a:t>
            </a:r>
            <a:endParaRPr lang="en-US" dirty="0"/>
          </a:p>
          <a:p>
            <a:pPr marL="0" indent="0">
              <a:buNone/>
            </a:pPr>
            <a:endParaRPr lang="en-US" dirty="0"/>
          </a:p>
          <a:p>
            <a:pPr marL="0" indent="0">
              <a:buNone/>
            </a:pPr>
            <a:r>
              <a:rPr lang="en-US" dirty="0"/>
              <a:t>a </a:t>
            </a:r>
            <a:r>
              <a:rPr lang="en-US" dirty="0" err="1"/>
              <a:t>posebl</a:t>
            </a:r>
            <a:r>
              <a:rPr lang="en-US" dirty="0"/>
              <a:t> </a:t>
            </a:r>
            <a:r>
              <a:rPr lang="en-US" dirty="0" err="1"/>
              <a:t>pleis</a:t>
            </a:r>
            <a:r>
              <a:rPr lang="en-US" dirty="0"/>
              <a:t> but </a:t>
            </a:r>
            <a:r>
              <a:rPr lang="en-US" dirty="0" err="1"/>
              <a:t>imposeble</a:t>
            </a:r>
            <a:r>
              <a:rPr lang="en-US" dirty="0"/>
              <a:t> </a:t>
            </a:r>
            <a:r>
              <a:rPr lang="en-US" dirty="0" err="1"/>
              <a:t>taim</a:t>
            </a:r>
            <a:endParaRPr lang="en-US" dirty="0"/>
          </a:p>
          <a:p>
            <a:pPr marL="0" indent="0">
              <a:buNone/>
            </a:pPr>
            <a:endParaRPr lang="en-US" dirty="0"/>
          </a:p>
          <a:p>
            <a:pPr marL="0" indent="0">
              <a:buNone/>
            </a:pPr>
            <a:r>
              <a:rPr lang="en-US" dirty="0" err="1"/>
              <a:t>Fektorys</a:t>
            </a:r>
            <a:r>
              <a:rPr lang="en-US" dirty="0"/>
              <a:t> does a lot of ham.</a:t>
            </a:r>
          </a:p>
          <a:p>
            <a:pPr marL="0" indent="0">
              <a:buNone/>
            </a:pPr>
            <a:endParaRPr lang="en-US" dirty="0"/>
          </a:p>
          <a:p>
            <a:pPr marL="0" indent="0">
              <a:buNone/>
            </a:pPr>
            <a:r>
              <a:rPr lang="en-US" dirty="0"/>
              <a:t>To </a:t>
            </a:r>
            <a:r>
              <a:rPr lang="en-US" dirty="0" err="1"/>
              <a:t>briv</a:t>
            </a:r>
            <a:r>
              <a:rPr lang="en-US" dirty="0"/>
              <a:t> fresh air we mast </a:t>
            </a:r>
            <a:r>
              <a:rPr lang="en-US" dirty="0" err="1"/>
              <a:t>protekt</a:t>
            </a:r>
            <a:r>
              <a:rPr lang="en-US" dirty="0"/>
              <a:t> </a:t>
            </a:r>
            <a:r>
              <a:rPr lang="en-US" dirty="0" err="1"/>
              <a:t>neitcher</a:t>
            </a:r>
            <a:r>
              <a:rPr lang="en-US" dirty="0"/>
              <a:t>.</a:t>
            </a:r>
            <a:endParaRPr lang="ru-RU" dirty="0"/>
          </a:p>
        </p:txBody>
      </p:sp>
      <p:sp>
        <p:nvSpPr>
          <p:cNvPr id="3" name="Заголовок 2"/>
          <p:cNvSpPr>
            <a:spLocks noGrp="1"/>
          </p:cNvSpPr>
          <p:nvPr>
            <p:ph type="title"/>
          </p:nvPr>
        </p:nvSpPr>
        <p:spPr/>
        <p:txBody>
          <a:bodyPr>
            <a:normAutofit fontScale="90000"/>
          </a:bodyPr>
          <a:lstStyle/>
          <a:p>
            <a:r>
              <a:rPr lang="ru-RU" dirty="0"/>
              <a:t> </a:t>
            </a:r>
            <a:r>
              <a:rPr lang="ru-RU" dirty="0" smtClean="0"/>
              <a:t>задание </a:t>
            </a:r>
            <a:r>
              <a:rPr lang="ru-RU" dirty="0"/>
              <a:t>на исправление ошибок в словах и предложениях:</a:t>
            </a:r>
          </a:p>
        </p:txBody>
      </p:sp>
    </p:spTree>
    <p:extLst>
      <p:ext uri="{BB962C8B-B14F-4D97-AF65-F5344CB8AC3E}">
        <p14:creationId xmlns="" xmlns:p14="http://schemas.microsoft.com/office/powerpoint/2010/main" val="2026364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marL="0" indent="0">
              <a:buNone/>
            </a:pPr>
            <a:r>
              <a:rPr lang="en-US" dirty="0"/>
              <a:t>Read and compare (</a:t>
            </a:r>
            <a:r>
              <a:rPr lang="ru-RU" dirty="0"/>
              <a:t>Прочитай и сравни).</a:t>
            </a:r>
          </a:p>
          <a:p>
            <a:endParaRPr lang="ru-RU" dirty="0"/>
          </a:p>
          <a:p>
            <a:pPr marL="0" indent="0">
              <a:buNone/>
            </a:pPr>
            <a:r>
              <a:rPr lang="en-US" dirty="0"/>
              <a:t>The water is clean. You can see little fishes swimming in it - </a:t>
            </a:r>
            <a:r>
              <a:rPr lang="ru-RU" dirty="0"/>
              <a:t>Вода чистая (прозрачная). Можно видеть, как в ней плавают маленькие рыбки.</a:t>
            </a:r>
          </a:p>
          <a:p>
            <a:endParaRPr lang="ru-RU" dirty="0"/>
          </a:p>
          <a:p>
            <a:pPr marL="0" indent="0">
              <a:buNone/>
            </a:pPr>
            <a:r>
              <a:rPr lang="en-US" dirty="0"/>
              <a:t>The sky is clear: there are no clouds. - </a:t>
            </a:r>
            <a:r>
              <a:rPr lang="ru-RU" dirty="0"/>
              <a:t>Небо чистое (ясное), нет ни облачка.</a:t>
            </a:r>
          </a:p>
          <a:p>
            <a:endParaRPr lang="ru-RU" dirty="0"/>
          </a:p>
          <a:p>
            <a:pPr marL="0" indent="0">
              <a:buNone/>
            </a:pPr>
            <a:r>
              <a:rPr lang="en-US" dirty="0"/>
              <a:t>Lake Baikal is the biggest reservoir of pure drinking water. - </a:t>
            </a:r>
            <a:r>
              <a:rPr lang="ru-RU" dirty="0"/>
              <a:t>Озеро Байкал – самое большое хранилище чистой питьевой воды в мире.</a:t>
            </a:r>
          </a:p>
        </p:txBody>
      </p:sp>
      <p:sp>
        <p:nvSpPr>
          <p:cNvPr id="3" name="Заголовок 2"/>
          <p:cNvSpPr>
            <a:spLocks noGrp="1"/>
          </p:cNvSpPr>
          <p:nvPr>
            <p:ph type="title"/>
          </p:nvPr>
        </p:nvSpPr>
        <p:spPr/>
        <p:txBody>
          <a:bodyPr/>
          <a:lstStyle/>
          <a:p>
            <a:r>
              <a:rPr lang="ru-RU" dirty="0"/>
              <a:t> упражнения на </a:t>
            </a:r>
            <a:r>
              <a:rPr lang="ru-RU" dirty="0" smtClean="0"/>
              <a:t>сопоставление:</a:t>
            </a:r>
            <a:endParaRPr lang="ru-RU" dirty="0"/>
          </a:p>
        </p:txBody>
      </p:sp>
    </p:spTree>
    <p:extLst>
      <p:ext uri="{BB962C8B-B14F-4D97-AF65-F5344CB8AC3E}">
        <p14:creationId xmlns="" xmlns:p14="http://schemas.microsoft.com/office/powerpoint/2010/main" val="2626858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692696"/>
            <a:ext cx="7452816" cy="5433467"/>
          </a:xfrm>
          <a:solidFill>
            <a:schemeClr val="bg1"/>
          </a:solidFill>
        </p:spPr>
        <p:txBody>
          <a:bodyPr>
            <a:normAutofit fontScale="85000" lnSpcReduction="10000"/>
          </a:bodyPr>
          <a:lstStyle/>
          <a:p>
            <a:pPr marL="0" indent="0">
              <a:buNone/>
            </a:pPr>
            <a:endParaRPr lang="ru-RU" dirty="0" smtClean="0"/>
          </a:p>
          <a:p>
            <a:pPr marL="0" indent="0" algn="ctr">
              <a:buNone/>
            </a:pPr>
            <a:r>
              <a:rPr lang="ru-RU" sz="4200" b="1" dirty="0" smtClean="0">
                <a:solidFill>
                  <a:schemeClr val="accent2"/>
                </a:solidFill>
              </a:rPr>
              <a:t>Заключение</a:t>
            </a:r>
            <a:endParaRPr lang="ru-RU" sz="4200" b="1" dirty="0">
              <a:solidFill>
                <a:schemeClr val="accent2"/>
              </a:solidFill>
            </a:endParaRPr>
          </a:p>
          <a:p>
            <a:pPr marL="0" indent="0">
              <a:buNone/>
            </a:pPr>
            <a:endParaRPr lang="ru-RU" dirty="0" smtClean="0"/>
          </a:p>
          <a:p>
            <a:pPr marL="0" indent="0">
              <a:buNone/>
            </a:pPr>
            <a:r>
              <a:rPr lang="ru-RU" dirty="0" smtClean="0"/>
              <a:t>Таким </a:t>
            </a:r>
            <a:r>
              <a:rPr lang="ru-RU" dirty="0"/>
              <a:t>образом, проблемное обучение учит детей добывать знания самостоятельно. Мы живем в информационном обществе и главный капитал – умение добывать информацию, которая является самым ценным и важным продуктом будущей рыночной экономики. Иными словами проблемное обучение ярко отображает изменение сути образования «От образования на всю жизнь – к образованию через всю жизнь»</a:t>
            </a:r>
          </a:p>
          <a:p>
            <a:endParaRPr lang="ru-RU" dirty="0"/>
          </a:p>
          <a:p>
            <a:pPr marL="0" indent="0">
              <a:buNone/>
            </a:pPr>
            <a:r>
              <a:rPr lang="ru-RU" dirty="0"/>
              <a:t>Проблемное обучение вносит в образовательный процесс новые приемы, оживляет и активизирует их, избавляет от наиболее цепких и живучих сорняков формализма в обучении, исключает бездумное заучивание и пересказ "книжных” знаний, внедряет активное мышление, творческую самостоятельность в процесс познания мира. </a:t>
            </a:r>
          </a:p>
        </p:txBody>
      </p:sp>
    </p:spTree>
    <p:extLst>
      <p:ext uri="{BB962C8B-B14F-4D97-AF65-F5344CB8AC3E}">
        <p14:creationId xmlns="" xmlns:p14="http://schemas.microsoft.com/office/powerpoint/2010/main" val="343912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5" y="908720"/>
            <a:ext cx="7452816" cy="5217443"/>
          </a:xfrm>
          <a:solidFill>
            <a:schemeClr val="bg1"/>
          </a:solidFill>
        </p:spPr>
        <p:txBody>
          <a:bodyPr>
            <a:normAutofit/>
          </a:bodyPr>
          <a:lstStyle/>
          <a:p>
            <a:r>
              <a:rPr lang="ru-RU" dirty="0"/>
              <a:t>Методика проблемного обучения отличается от традиционной тем, что ставит ученика в такое положение, когда он вынужден активно и интенсивно мыслить, мобилизуя свой интеллектуальный потенциал для решения проблемы и формирования теоретического вывода. Полученный в самостоятельном поиске теоретический вывод усваивается учеником как плод его собственного труда. А я, как учитель, помогаю своим ученикам в поиске как умелой формулировкой и постановкой проблем, так и показом логики их решения, но не в форме подсказки выводов – ответов. </a:t>
            </a:r>
          </a:p>
        </p:txBody>
      </p:sp>
    </p:spTree>
    <p:extLst>
      <p:ext uri="{BB962C8B-B14F-4D97-AF65-F5344CB8AC3E}">
        <p14:creationId xmlns="" xmlns:p14="http://schemas.microsoft.com/office/powerpoint/2010/main" val="898378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В заключение следует отметить, что проблемное обучение стимулирует личностную активность учащихся, а это обеспечивает активное отношение к знаниям, систематичность и настойчивость учащихся, и, конечно положительный результат в обучении и воспитании. </a:t>
            </a:r>
          </a:p>
        </p:txBody>
      </p:sp>
    </p:spTree>
    <p:extLst>
      <p:ext uri="{BB962C8B-B14F-4D97-AF65-F5344CB8AC3E}">
        <p14:creationId xmlns="" xmlns:p14="http://schemas.microsoft.com/office/powerpoint/2010/main" val="299881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5" y="836712"/>
            <a:ext cx="7452816" cy="5289451"/>
          </a:xfrm>
          <a:solidFill>
            <a:schemeClr val="bg1"/>
          </a:solidFill>
        </p:spPr>
        <p:txBody>
          <a:bodyPr>
            <a:normAutofit fontScale="92500" lnSpcReduction="10000"/>
          </a:bodyPr>
          <a:lstStyle/>
          <a:p>
            <a:pPr marL="0" indent="0">
              <a:buNone/>
            </a:pPr>
            <a:r>
              <a:rPr lang="ru-RU" dirty="0" smtClean="0"/>
              <a:t>Ученики </a:t>
            </a:r>
            <a:r>
              <a:rPr lang="ru-RU" dirty="0"/>
              <a:t>становятся более коммуникабельными, душевными, тонко чувствуют произведения искусства, умеют обосновать свою точку зрения, находят свой способ выражения мыслей и чувств. Им стало небезразлично, их взгляд превратился из потерянного и рассеянного в заинтересованный, любопытный. У моих учеников пропал страх, они стали спокойнее, увереннее в себе, внимательнее. Дети стали активнее работать на уроках. Их речь из бессвязной и односложной трансформировалась в осознанный рассказ. Дети стали задавать вопросы, характер их и уровень сложности меняются: от репродуктивных к продуктивным. При выполнении практических заданий проявляется самоконтроль. Меняется поведение учащихся в коллективе: ведут себя более активно, слушают друг друга, защищают свою точку зрения.</a:t>
            </a:r>
          </a:p>
        </p:txBody>
      </p:sp>
    </p:spTree>
    <p:extLst>
      <p:ext uri="{BB962C8B-B14F-4D97-AF65-F5344CB8AC3E}">
        <p14:creationId xmlns="" xmlns:p14="http://schemas.microsoft.com/office/powerpoint/2010/main" val="829252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1" y="2204864"/>
            <a:ext cx="7668840" cy="3921299"/>
          </a:xfrm>
        </p:spPr>
        <p:txBody>
          <a:bodyPr/>
          <a:lstStyle/>
          <a:p>
            <a:r>
              <a:rPr lang="ru-RU" dirty="0"/>
              <a:t>История собственно проблемного обучения начинается с введения так называемого исследовательского метода, многие правила которого в </a:t>
            </a:r>
            <a:r>
              <a:rPr lang="ru-RU" dirty="0" smtClean="0"/>
              <a:t>педагогике </a:t>
            </a:r>
            <a:r>
              <a:rPr lang="ru-RU" dirty="0"/>
              <a:t>были разработаны Джоном </a:t>
            </a:r>
            <a:r>
              <a:rPr lang="ru-RU" dirty="0" err="1"/>
              <a:t>Дьюи</a:t>
            </a:r>
            <a:r>
              <a:rPr lang="ru-RU" dirty="0"/>
              <a:t>. Глубокие исследования в области проблемного обучения начались в 60-х годах.</a:t>
            </a:r>
          </a:p>
        </p:txBody>
      </p:sp>
      <p:sp>
        <p:nvSpPr>
          <p:cNvPr id="3" name="Заголовок 2"/>
          <p:cNvSpPr>
            <a:spLocks noGrp="1"/>
          </p:cNvSpPr>
          <p:nvPr>
            <p:ph type="title"/>
          </p:nvPr>
        </p:nvSpPr>
        <p:spPr/>
        <p:txBody>
          <a:bodyPr/>
          <a:lstStyle/>
          <a:p>
            <a:r>
              <a:rPr lang="ru-RU" dirty="0" smtClean="0"/>
              <a:t>Из истории …</a:t>
            </a:r>
            <a:endParaRPr lang="ru-RU" dirty="0"/>
          </a:p>
        </p:txBody>
      </p:sp>
    </p:spTree>
    <p:extLst>
      <p:ext uri="{BB962C8B-B14F-4D97-AF65-F5344CB8AC3E}">
        <p14:creationId xmlns="" xmlns:p14="http://schemas.microsoft.com/office/powerpoint/2010/main" val="311963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908720"/>
            <a:ext cx="7812856" cy="5217443"/>
          </a:xfrm>
          <a:solidFill>
            <a:schemeClr val="bg1"/>
          </a:solidFill>
        </p:spPr>
        <p:txBody>
          <a:bodyPr>
            <a:normAutofit fontScale="70000" lnSpcReduction="20000"/>
          </a:bodyPr>
          <a:lstStyle/>
          <a:p>
            <a:r>
              <a:rPr lang="ru-RU" dirty="0"/>
              <a:t>Разработка способов активизации мыслительной деятельности учащихся привела во второй половине 19 – начале 20 </a:t>
            </a:r>
            <a:r>
              <a:rPr lang="ru-RU" dirty="0" err="1"/>
              <a:t>в.в</a:t>
            </a:r>
            <a:r>
              <a:rPr lang="ru-RU" dirty="0"/>
              <a:t>. к внедрению в преподавание отдельных учебных предметов эвристического (Г.Э. </a:t>
            </a:r>
            <a:r>
              <a:rPr lang="ru-RU" dirty="0" err="1"/>
              <a:t>Амстронг</a:t>
            </a:r>
            <a:r>
              <a:rPr lang="ru-RU" dirty="0"/>
              <a:t>), опытно-эристического (А.Л. Герд), лабораторно-эвристического (Ф.А. </a:t>
            </a:r>
            <a:r>
              <a:rPr lang="ru-RU" dirty="0" err="1"/>
              <a:t>Винтергальтер</a:t>
            </a:r>
            <a:r>
              <a:rPr lang="ru-RU" dirty="0"/>
              <a:t>), метода лабораторных уроков (К.П. </a:t>
            </a:r>
            <a:r>
              <a:rPr lang="ru-RU" dirty="0" err="1"/>
              <a:t>Ягодский</a:t>
            </a:r>
            <a:r>
              <a:rPr lang="ru-RU" dirty="0"/>
              <a:t>) и других методов, которые Б.Е. Райков в силу общности их существа заменил термином «исследовательский метод».</a:t>
            </a:r>
          </a:p>
          <a:p>
            <a:endParaRPr lang="ru-RU" dirty="0"/>
          </a:p>
          <a:p>
            <a:r>
              <a:rPr lang="ru-RU" dirty="0"/>
              <a:t>В американской педагогике в начале 20 в. известны две основные концепции проблемного образования. Дж. </a:t>
            </a:r>
            <a:r>
              <a:rPr lang="ru-RU" dirty="0" err="1"/>
              <a:t>Дьюи</a:t>
            </a:r>
            <a:r>
              <a:rPr lang="ru-RU" dirty="0"/>
              <a:t> предполагал все виды и формы обучения заменить самостоятельным учением школьников путем решения проблем.</a:t>
            </a:r>
          </a:p>
          <a:p>
            <a:endParaRPr lang="ru-RU" dirty="0"/>
          </a:p>
          <a:p>
            <a:r>
              <a:rPr lang="ru-RU" dirty="0"/>
              <a:t>В XX столетии идеи проблемного обучения получили интенсивное развитие и распространение в образовательной практике. В зарубежной педагогике концепция проблемного обучения развивалась под влиянием идей Дж. </a:t>
            </a:r>
            <a:r>
              <a:rPr lang="ru-RU" dirty="0" err="1"/>
              <a:t>Дьюи</a:t>
            </a:r>
            <a:r>
              <a:rPr lang="ru-RU" dirty="0"/>
              <a:t>. В работе «Как мы мыслим» (1909) американский философ, психолог, педагог отвергает традиционное догматическое обучение и противопоставляет ему активную самостоятельную практическую деятельность учащихся по решению проблем. Мышление, утверждает Дж. </a:t>
            </a:r>
            <a:r>
              <a:rPr lang="ru-RU" dirty="0" err="1"/>
              <a:t>Дьюи</a:t>
            </a:r>
            <a:r>
              <a:rPr lang="ru-RU" dirty="0"/>
              <a:t>, есть решение проблем.</a:t>
            </a:r>
          </a:p>
        </p:txBody>
      </p:sp>
    </p:spTree>
    <p:extLst>
      <p:ext uri="{BB962C8B-B14F-4D97-AF65-F5344CB8AC3E}">
        <p14:creationId xmlns="" xmlns:p14="http://schemas.microsoft.com/office/powerpoint/2010/main" val="413576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71600" y="620688"/>
            <a:ext cx="7308800" cy="5505475"/>
          </a:xfrm>
          <a:solidFill>
            <a:schemeClr val="bg1"/>
          </a:solidFill>
        </p:spPr>
        <p:txBody>
          <a:bodyPr>
            <a:normAutofit fontScale="70000" lnSpcReduction="20000"/>
          </a:bodyPr>
          <a:lstStyle/>
          <a:p>
            <a:r>
              <a:rPr lang="ru-RU" dirty="0"/>
              <a:t>Наибольшее влияние на развитие современной концепции проблемного обучения оказала работа Дж. </a:t>
            </a:r>
            <a:r>
              <a:rPr lang="ru-RU" dirty="0" err="1"/>
              <a:t>Брунера</a:t>
            </a:r>
            <a:r>
              <a:rPr lang="ru-RU" dirty="0"/>
              <a:t> («Процесс обучения»). В ее основе лежат идеи инструктирование учебного материала и доминирующей роли интуитивного мышления в процессе усвоения новых знаний как основы эвристического мышления.</a:t>
            </a:r>
          </a:p>
          <a:p>
            <a:endParaRPr lang="ru-RU" dirty="0"/>
          </a:p>
          <a:p>
            <a:r>
              <a:rPr lang="ru-RU" dirty="0"/>
              <a:t>В отечественной педагогической литературе идеи проблемного обучения актуализируются, начиная со второй половины 50-х гг. XX века.</a:t>
            </a:r>
          </a:p>
          <a:p>
            <a:endParaRPr lang="ru-RU" dirty="0"/>
          </a:p>
          <a:p>
            <a:r>
              <a:rPr lang="ru-RU" dirty="0"/>
              <a:t>Виднейшие </a:t>
            </a:r>
            <a:r>
              <a:rPr lang="ru-RU" dirty="0" err="1"/>
              <a:t>дидакты</a:t>
            </a:r>
            <a:r>
              <a:rPr lang="ru-RU" dirty="0"/>
              <a:t> М.А. Данилов и В.П. Есипов формулируют правила активизации процесса обучения, которые отражают принципы организации проблемного обучения:</a:t>
            </a:r>
          </a:p>
          <a:p>
            <a:endParaRPr lang="ru-RU" dirty="0"/>
          </a:p>
          <a:p>
            <a:r>
              <a:rPr lang="ru-RU" dirty="0"/>
              <a:t>−  вести учащихся к обобщению, а не давать им готовые определения, понятия;</a:t>
            </a:r>
          </a:p>
          <a:p>
            <a:endParaRPr lang="ru-RU" dirty="0"/>
          </a:p>
          <a:p>
            <a:r>
              <a:rPr lang="ru-RU" dirty="0"/>
              <a:t>−  эпизодически знакомить учащихся с методами науки;</a:t>
            </a:r>
          </a:p>
          <a:p>
            <a:endParaRPr lang="ru-RU" dirty="0"/>
          </a:p>
          <a:p>
            <a:r>
              <a:rPr lang="ru-RU" dirty="0"/>
              <a:t>−  развивать самостоятельность их мысли с помощью творческих заданий.</a:t>
            </a:r>
          </a:p>
        </p:txBody>
      </p:sp>
    </p:spTree>
    <p:extLst>
      <p:ext uri="{BB962C8B-B14F-4D97-AF65-F5344CB8AC3E}">
        <p14:creationId xmlns="" xmlns:p14="http://schemas.microsoft.com/office/powerpoint/2010/main" val="317274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420888"/>
            <a:ext cx="7380808" cy="3705275"/>
          </a:xfrm>
        </p:spPr>
        <p:txBody>
          <a:bodyPr>
            <a:noAutofit/>
          </a:bodyPr>
          <a:lstStyle/>
          <a:p>
            <a:r>
              <a:rPr lang="ru-RU" sz="1400" dirty="0"/>
              <a:t>Проблемные методы - это методы, основанные на создании проблемных ситуаций, активной познавательной деятельности учащихся, состоящей в поиске и решении сложных вопросов, требующих актуализации знаний, анализа, умения видеть за отдельными фактами явление, закон.</a:t>
            </a:r>
          </a:p>
          <a:p>
            <a:endParaRPr lang="ru-RU" sz="1400" dirty="0"/>
          </a:p>
          <a:p>
            <a:r>
              <a:rPr lang="ru-RU" sz="1400" dirty="0"/>
              <a:t>В современной теории проблемного обучения различают два вида проблемных ситуаций: психологическую и педагогическую. Первая касается деятельности учеников, вторая представляет организацию учебного процесса.</a:t>
            </a:r>
          </a:p>
          <a:p>
            <a:endParaRPr lang="ru-RU" sz="1400" dirty="0"/>
          </a:p>
          <a:p>
            <a:r>
              <a:rPr lang="ru-RU" sz="1400" dirty="0"/>
              <a:t>Педагогическая проблемная ситуация создается с помощью активизирующих действий, вопросов учителя, подчеркивающих новизну, важность, красоту и другие отличительные качества объекта познания. Создание психологической проблемной ситуации сугубо индивидуально. Ни слишком трудная, ни слишком легкая познавательная задача не создает проблемной ситуации для учеников. Проблемные ситуации могут создаваться на всех этапах процесса обучения: при объяснении, закреплении, контроле.</a:t>
            </a:r>
          </a:p>
        </p:txBody>
      </p:sp>
      <p:sp>
        <p:nvSpPr>
          <p:cNvPr id="2" name="Заголовок 1"/>
          <p:cNvSpPr>
            <a:spLocks noGrp="1"/>
          </p:cNvSpPr>
          <p:nvPr>
            <p:ph type="title"/>
          </p:nvPr>
        </p:nvSpPr>
        <p:spPr/>
        <p:txBody>
          <a:bodyPr/>
          <a:lstStyle/>
          <a:p>
            <a:r>
              <a:rPr lang="ru-RU" dirty="0"/>
              <a:t>Особенности  методики</a:t>
            </a:r>
          </a:p>
        </p:txBody>
      </p:sp>
    </p:spTree>
    <p:extLst>
      <p:ext uri="{BB962C8B-B14F-4D97-AF65-F5344CB8AC3E}">
        <p14:creationId xmlns="" xmlns:p14="http://schemas.microsoft.com/office/powerpoint/2010/main" val="4201848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ru-RU" dirty="0"/>
              <a:t>-развитие мышления и способностей учащихся, развитие творческих умений;</a:t>
            </a:r>
          </a:p>
          <a:p>
            <a:endParaRPr lang="ru-RU" dirty="0"/>
          </a:p>
          <a:p>
            <a:r>
              <a:rPr lang="ru-RU" dirty="0"/>
              <a:t>-усвоение учащимися знаний, умений и навыков, добытых в ходе активного поиска и самостоятельного решения проблем, в результате эти знания и умения более прочные, чем при традиционном обучении</a:t>
            </a:r>
          </a:p>
          <a:p>
            <a:endParaRPr lang="ru-RU" dirty="0"/>
          </a:p>
          <a:p>
            <a:r>
              <a:rPr lang="ru-RU" dirty="0"/>
              <a:t>-воспитание активной творческой личности учащегося, умеющего видеть, ставить и разрешать нестандартные проблемы;</a:t>
            </a:r>
          </a:p>
          <a:p>
            <a:endParaRPr lang="ru-RU" dirty="0"/>
          </a:p>
          <a:p>
            <a:r>
              <a:rPr lang="ru-RU" dirty="0"/>
              <a:t>развитие профессионального проблемного мышления.</a:t>
            </a:r>
          </a:p>
        </p:txBody>
      </p:sp>
      <p:sp>
        <p:nvSpPr>
          <p:cNvPr id="3" name="Заголовок 2"/>
          <p:cNvSpPr>
            <a:spLocks noGrp="1"/>
          </p:cNvSpPr>
          <p:nvPr>
            <p:ph type="title"/>
          </p:nvPr>
        </p:nvSpPr>
        <p:spPr/>
        <p:txBody>
          <a:bodyPr>
            <a:normAutofit fontScale="90000"/>
          </a:bodyPr>
          <a:lstStyle/>
          <a:p>
            <a:r>
              <a:rPr lang="ru-RU" dirty="0"/>
              <a:t> Главные цели проблемного обучения:</a:t>
            </a:r>
          </a:p>
        </p:txBody>
      </p:sp>
    </p:spTree>
    <p:extLst>
      <p:ext uri="{BB962C8B-B14F-4D97-AF65-F5344CB8AC3E}">
        <p14:creationId xmlns="" xmlns:p14="http://schemas.microsoft.com/office/powerpoint/2010/main" val="4197347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117</TotalTime>
  <Words>3807</Words>
  <Application>Microsoft Office PowerPoint</Application>
  <PresentationFormat>Экран (4:3)</PresentationFormat>
  <Paragraphs>304</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Волна</vt:lpstr>
      <vt:lpstr>Использование проблемного обучения (ТПО) на уроках английского языка</vt:lpstr>
      <vt:lpstr>Содержание</vt:lpstr>
      <vt:lpstr>Слайд 3</vt:lpstr>
      <vt:lpstr>Проблемное обучение -</vt:lpstr>
      <vt:lpstr>Из истории …</vt:lpstr>
      <vt:lpstr>Слайд 6</vt:lpstr>
      <vt:lpstr>Слайд 7</vt:lpstr>
      <vt:lpstr>Особенности  методики</vt:lpstr>
      <vt:lpstr> Главные цели проблемного обучения:</vt:lpstr>
      <vt:lpstr>Методические приемы создания проблемных ситуаций:</vt:lpstr>
      <vt:lpstr>Для реализации проблемной технологии необходимы:</vt:lpstr>
      <vt:lpstr>Основной метод технологии проблемного обучения (ТПО) на уроках английского языка</vt:lpstr>
      <vt:lpstr>Проблемная ситуация – один из методов ТПО</vt:lpstr>
      <vt:lpstr>Слайд 14</vt:lpstr>
      <vt:lpstr>Слайд 15</vt:lpstr>
      <vt:lpstr>Активные методы</vt:lpstr>
      <vt:lpstr>Метод дискуссий </vt:lpstr>
      <vt:lpstr>Интеллектуальный штурм</vt:lpstr>
      <vt:lpstr>«Brain Storm асtivity» или метод мозгового штурма особенно полезен и эффективен во время речевой разминки, при постановке проблемы урока.</vt:lpstr>
      <vt:lpstr>Деловая игра</vt:lpstr>
      <vt:lpstr>Круглый стол</vt:lpstr>
      <vt:lpstr>Анализ конкретных ситуаций </vt:lpstr>
      <vt:lpstr>Слайд 23</vt:lpstr>
      <vt:lpstr>Слайд 24</vt:lpstr>
      <vt:lpstr>Наглядные методы проблемно-поискового типа</vt:lpstr>
      <vt:lpstr>Этапы проблемного урока</vt:lpstr>
      <vt:lpstr>Слайд 27</vt:lpstr>
      <vt:lpstr>Слайд 28</vt:lpstr>
      <vt:lpstr>По эмоциональному отклику, реакции учеников, Е.Л. Мельникова выделила 2 типа проблемных ситуаций:</vt:lpstr>
      <vt:lpstr>Способы создания проблемной ситуации (по Махмутову М.И.).</vt:lpstr>
      <vt:lpstr>Приемы создания проблемной ситуации.</vt:lpstr>
      <vt:lpstr>Вопросы для осознания противоречия:</vt:lpstr>
      <vt:lpstr>Формулировка учебной проблемы</vt:lpstr>
      <vt:lpstr>При выдвижении гипотез</vt:lpstr>
      <vt:lpstr>При доказательстве или опровержении гипотез.</vt:lpstr>
      <vt:lpstr>Проверка правильности решений.</vt:lpstr>
      <vt:lpstr>Воспроизведение знаний.</vt:lpstr>
      <vt:lpstr>Успех проблемного урока зависит от:</vt:lpstr>
      <vt:lpstr>Проблемно-диалогическое обучение</vt:lpstr>
      <vt:lpstr> Практическая реализация идей проблемного обучения на уроках английского языка.</vt:lpstr>
      <vt:lpstr>Слайд 41</vt:lpstr>
      <vt:lpstr>     анаграммы: </vt:lpstr>
      <vt:lpstr> задание на исправление ошибок в словах и предложениях:</vt:lpstr>
      <vt:lpstr> упражнения на сопоставление:</vt:lpstr>
      <vt:lpstr>Слайд 45</vt:lpstr>
      <vt:lpstr>Слайд 46</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проблемного обучения на уроках английского языка</dc:title>
  <cp:lastModifiedBy>вася</cp:lastModifiedBy>
  <cp:revision>14</cp:revision>
  <dcterms:modified xsi:type="dcterms:W3CDTF">2015-04-04T09:50:01Z</dcterms:modified>
</cp:coreProperties>
</file>