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DF870-4137-4C35-85B1-13D6B60B3A5D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AC84E60-7EEF-4CAD-9B58-257CD40D24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DF870-4137-4C35-85B1-13D6B60B3A5D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84E60-7EEF-4CAD-9B58-257CD40D24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DF870-4137-4C35-85B1-13D6B60B3A5D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84E60-7EEF-4CAD-9B58-257CD40D24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DF870-4137-4C35-85B1-13D6B60B3A5D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84E60-7EEF-4CAD-9B58-257CD40D24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DF870-4137-4C35-85B1-13D6B60B3A5D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AC84E60-7EEF-4CAD-9B58-257CD40D24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DF870-4137-4C35-85B1-13D6B60B3A5D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84E60-7EEF-4CAD-9B58-257CD40D24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DF870-4137-4C35-85B1-13D6B60B3A5D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84E60-7EEF-4CAD-9B58-257CD40D24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DF870-4137-4C35-85B1-13D6B60B3A5D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84E60-7EEF-4CAD-9B58-257CD40D24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DF870-4137-4C35-85B1-13D6B60B3A5D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84E60-7EEF-4CAD-9B58-257CD40D24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DF870-4137-4C35-85B1-13D6B60B3A5D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84E60-7EEF-4CAD-9B58-257CD40D24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DF870-4137-4C35-85B1-13D6B60B3A5D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AC84E60-7EEF-4CAD-9B58-257CD40D24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F9DF870-4137-4C35-85B1-13D6B60B3A5D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AC84E60-7EEF-4CAD-9B58-257CD40D24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yandex.ru/yandsea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428604"/>
            <a:ext cx="7358114" cy="885844"/>
          </a:xfrm>
        </p:spPr>
        <p:txBody>
          <a:bodyPr/>
          <a:lstStyle/>
          <a:p>
            <a:r>
              <a:rPr lang="ru-RU" b="1" dirty="0" smtClean="0"/>
              <a:t>Презентация к родительскому собранию </a:t>
            </a: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Роль родителей в воспитании   здоровой личности</a:t>
            </a:r>
            <a:endParaRPr lang="ru-RU" dirty="0"/>
          </a:p>
        </p:txBody>
      </p:sp>
      <p:pic>
        <p:nvPicPr>
          <p:cNvPr id="4" name="Рисунок 3" descr="дет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3071810"/>
            <a:ext cx="4429120" cy="27723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1000100" y="5857892"/>
            <a:ext cx="7000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Подготовила: </a:t>
            </a:r>
            <a:r>
              <a:rPr lang="ru-RU" dirty="0" err="1" smtClean="0"/>
              <a:t>Моор</a:t>
            </a:r>
            <a:r>
              <a:rPr lang="ru-RU" dirty="0" smtClean="0"/>
              <a:t> Ирина Акимовна, учитель начальных классов</a:t>
            </a:r>
          </a:p>
          <a:p>
            <a:r>
              <a:rPr lang="ru-RU" dirty="0" smtClean="0"/>
              <a:t>МКОУ «</a:t>
            </a:r>
            <a:r>
              <a:rPr lang="ru-RU" dirty="0" err="1" smtClean="0"/>
              <a:t>Верещагинская</a:t>
            </a:r>
            <a:r>
              <a:rPr lang="ru-RU" dirty="0" smtClean="0"/>
              <a:t> средняя общеобразовательная школа»</a:t>
            </a:r>
          </a:p>
          <a:p>
            <a:r>
              <a:rPr lang="ru-RU" dirty="0"/>
              <a:t>с</a:t>
            </a:r>
            <a:r>
              <a:rPr lang="ru-RU" dirty="0" smtClean="0"/>
              <a:t>. Верещагино, Туруханский район, Красноярский край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евоч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9646" y="142852"/>
            <a:ext cx="3434354" cy="22859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00098" y="142852"/>
            <a:ext cx="6972320" cy="86834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Мне бывает обидно, когда: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928802"/>
            <a:ext cx="8258204" cy="4733940"/>
          </a:xfrm>
        </p:spPr>
        <p:txBody>
          <a:bodyPr>
            <a:normAutofit fontScale="92500"/>
          </a:bodyPr>
          <a:lstStyle/>
          <a:p>
            <a:pPr lvl="0"/>
            <a:r>
              <a:rPr lang="ru-RU" dirty="0" smtClean="0"/>
              <a:t>все беды валят на меня;</a:t>
            </a:r>
          </a:p>
          <a:p>
            <a:pPr lvl="0"/>
            <a:r>
              <a:rPr lang="ru-RU" dirty="0" smtClean="0"/>
              <a:t> все успехи мои остаются незамеченными или приписываются другим;</a:t>
            </a:r>
          </a:p>
          <a:p>
            <a:pPr lvl="0"/>
            <a:r>
              <a:rPr lang="ru-RU" dirty="0" smtClean="0"/>
              <a:t> мне не доверяют;</a:t>
            </a:r>
          </a:p>
          <a:p>
            <a:pPr lvl="0"/>
            <a:r>
              <a:rPr lang="ru-RU" dirty="0" smtClean="0"/>
              <a:t> другому, а не мне, поручают сделать то, что я могу и хочу сделать хорошо;</a:t>
            </a:r>
          </a:p>
          <a:p>
            <a:pPr lvl="0"/>
            <a:r>
              <a:rPr lang="ru-RU" dirty="0" smtClean="0"/>
              <a:t> обо мне забывают за своими заботами;</a:t>
            </a:r>
          </a:p>
          <a:p>
            <a:pPr lvl="0"/>
            <a:r>
              <a:rPr lang="ru-RU" dirty="0" smtClean="0"/>
              <a:t> меня в чем-то подозревают, а я не имею возможности оправдаться;</a:t>
            </a:r>
          </a:p>
          <a:p>
            <a:pPr lvl="0"/>
            <a:r>
              <a:rPr lang="ru-RU" dirty="0" smtClean="0"/>
              <a:t> другие заняты чем-то интересным, а меня заставляют продолжать делать надоевшее, унылое занятие.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285728"/>
            <a:ext cx="3571900" cy="6429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Использовались: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4348" y="1428736"/>
            <a:ext cx="7772400" cy="126682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«Начальное образование» № 2   2007 г.</a:t>
            </a:r>
          </a:p>
          <a:p>
            <a:r>
              <a:rPr lang="en-US" dirty="0" smtClean="0">
                <a:hlinkClick r:id="rId2"/>
              </a:rPr>
              <a:t>http://yandex.ru/yandsear</a:t>
            </a:r>
            <a:endParaRPr lang="ru-RU" dirty="0" smtClean="0"/>
          </a:p>
          <a:p>
            <a:r>
              <a:rPr lang="ru-RU" dirty="0" smtClean="0"/>
              <a:t>Личные фото из педагогической деятельности</a:t>
            </a:r>
          </a:p>
        </p:txBody>
      </p:sp>
      <p:pic>
        <p:nvPicPr>
          <p:cNvPr id="4" name="Рисунок 3" descr="дети 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9" y="2857496"/>
            <a:ext cx="5813450" cy="3634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3929058" y="5214950"/>
            <a:ext cx="1500198" cy="4286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643570" y="2285992"/>
            <a:ext cx="3071834" cy="4286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2643174" y="2928934"/>
            <a:ext cx="4071966" cy="135732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714612" y="3214685"/>
            <a:ext cx="400052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воспитание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642918"/>
            <a:ext cx="3786214" cy="428628"/>
          </a:xfrm>
          <a:prstGeom prst="rect">
            <a:avLst/>
          </a:prstGeom>
          <a:solidFill>
            <a:srgbClr val="92D050"/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571480"/>
            <a:ext cx="4643470" cy="52322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Выращивание дерева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2000240"/>
            <a:ext cx="2963290" cy="4286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1928802"/>
            <a:ext cx="270779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Кнут и пряник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15074" y="1071546"/>
            <a:ext cx="1928827" cy="4286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215074" y="1000108"/>
            <a:ext cx="1914307" cy="523220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Лабиринт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643570" y="2214554"/>
            <a:ext cx="31748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Дорога без конца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8597" y="3643314"/>
            <a:ext cx="1500198" cy="4286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00034" y="3571876"/>
            <a:ext cx="127252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Факел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57950" y="4929198"/>
            <a:ext cx="2143140" cy="4286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286512" y="4857760"/>
            <a:ext cx="221727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Белый лист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29058" y="5214950"/>
            <a:ext cx="1611339" cy="523220"/>
          </a:xfrm>
          <a:prstGeom prst="rect">
            <a:avLst/>
          </a:prstGeom>
          <a:solidFill>
            <a:srgbClr val="FFFF66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Зеркало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85786" y="5715016"/>
            <a:ext cx="2143140" cy="428628"/>
          </a:xfrm>
          <a:prstGeom prst="rect">
            <a:avLst/>
          </a:prstGeom>
          <a:solidFill>
            <a:srgbClr val="00B0F0"/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142976" y="5643578"/>
            <a:ext cx="14582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Родник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дети 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4011" y="4143380"/>
            <a:ext cx="3799989" cy="22609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дети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60418"/>
            <a:ext cx="3333753" cy="24975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501122" cy="58259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Что в современном образовании волнует</a:t>
            </a:r>
            <a:br>
              <a:rPr lang="ru-RU" sz="2800" b="1" dirty="0" smtClean="0"/>
            </a:br>
            <a:r>
              <a:rPr lang="ru-RU" sz="2800" b="1" dirty="0" smtClean="0"/>
              <a:t>                                                               родителей больше всего?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4348" y="2000240"/>
            <a:ext cx="7772400" cy="4572000"/>
          </a:xfrm>
        </p:spPr>
        <p:txBody>
          <a:bodyPr/>
          <a:lstStyle/>
          <a:p>
            <a:pPr lvl="0"/>
            <a:r>
              <a:rPr lang="ru-RU" dirty="0" smtClean="0"/>
              <a:t>Большая наполняемость классов - </a:t>
            </a:r>
            <a:r>
              <a:rPr lang="ru-RU" b="1" dirty="0" smtClean="0"/>
              <a:t>37%;</a:t>
            </a:r>
          </a:p>
          <a:p>
            <a:r>
              <a:rPr lang="ru-RU" dirty="0" smtClean="0"/>
              <a:t>Неудовлетворительное состояние материально-технической базы школы - </a:t>
            </a:r>
            <a:r>
              <a:rPr lang="ru-RU" b="1" dirty="0" smtClean="0"/>
              <a:t>56%;</a:t>
            </a:r>
          </a:p>
          <a:p>
            <a:r>
              <a:rPr lang="ru-RU" dirty="0" smtClean="0"/>
              <a:t>Перегрузка школьной программы - </a:t>
            </a:r>
            <a:r>
              <a:rPr lang="ru-RU" b="1" dirty="0" smtClean="0"/>
              <a:t>72%;</a:t>
            </a:r>
          </a:p>
          <a:p>
            <a:pPr lvl="0"/>
            <a:r>
              <a:rPr lang="ru-RU" dirty="0" smtClean="0"/>
              <a:t> Качество образования - </a:t>
            </a:r>
            <a:r>
              <a:rPr lang="ru-RU" b="1" dirty="0" smtClean="0"/>
              <a:t>96%</a:t>
            </a:r>
          </a:p>
          <a:p>
            <a:endParaRPr lang="ru-RU" dirty="0" smtClean="0"/>
          </a:p>
          <a:p>
            <a:pPr lvl="0"/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00232" y="1214422"/>
            <a:ext cx="468480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Результаты исследования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401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/>
              <a:t>Как получить высокие результаты обучения школьника, сохранив при этом его здоровье?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447800"/>
            <a:ext cx="8258204" cy="4572000"/>
          </a:xfrm>
        </p:spPr>
        <p:txBody>
          <a:bodyPr/>
          <a:lstStyle/>
          <a:p>
            <a:r>
              <a:rPr lang="ru-RU" dirty="0" smtClean="0"/>
              <a:t>Как организовать рабочий день ребенка дома?</a:t>
            </a:r>
          </a:p>
          <a:p>
            <a:r>
              <a:rPr lang="ru-RU" dirty="0" smtClean="0"/>
              <a:t>Влияет ли на усталость качество питания?</a:t>
            </a:r>
          </a:p>
          <a:p>
            <a:r>
              <a:rPr lang="ru-RU" dirty="0" smtClean="0"/>
              <a:t>Почему ребенку необходим оптимизм родителей?</a:t>
            </a:r>
          </a:p>
          <a:p>
            <a:r>
              <a:rPr lang="ru-RU" dirty="0" smtClean="0"/>
              <a:t>Как провести свободное время?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P10209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3429000"/>
            <a:ext cx="4000528" cy="30003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день матери 0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3500438"/>
            <a:ext cx="3457738" cy="30322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у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3338" y="4714884"/>
            <a:ext cx="3210661" cy="214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77724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Советы психолога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071546"/>
            <a:ext cx="8115328" cy="5143536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Отвечайте на все вопросы ребенка на­сколько возможно терпеливо и честно.</a:t>
            </a:r>
          </a:p>
          <a:p>
            <a:r>
              <a:rPr lang="ru-RU" dirty="0" smtClean="0"/>
              <a:t>Заведите стенд, на котором ребенок мо­жет демонстрировать свои работы.</a:t>
            </a:r>
          </a:p>
          <a:p>
            <a:pPr lvl="0"/>
            <a:r>
              <a:rPr lang="ru-RU" dirty="0" smtClean="0"/>
              <a:t>Не ругайте ребенка за беспорядок в его комнате или на столе, если это связано с твор­ческим занятием и работа еще не закончена.</a:t>
            </a:r>
          </a:p>
          <a:p>
            <a:r>
              <a:rPr lang="ru-RU" dirty="0" smtClean="0"/>
              <a:t>Предоставьте ребенку комнату или часть комнаты исключительно для его занятий.</a:t>
            </a:r>
          </a:p>
          <a:p>
            <a:pPr lvl="0"/>
            <a:r>
              <a:rPr lang="ru-RU" dirty="0" smtClean="0"/>
              <a:t>Покажите ребенку, что он любим таким, какой он есть, а не за его достижения.</a:t>
            </a:r>
          </a:p>
          <a:p>
            <a:pPr lvl="0"/>
            <a:r>
              <a:rPr lang="ru-RU" dirty="0" smtClean="0"/>
              <a:t>Поручайте ему посильные заботы.</a:t>
            </a:r>
          </a:p>
          <a:p>
            <a:pPr lvl="0"/>
            <a:r>
              <a:rPr lang="ru-RU" dirty="0" smtClean="0"/>
              <a:t>Помогайте ребенку строить его соб­ственные планы и принимать решения.</a:t>
            </a:r>
          </a:p>
          <a:p>
            <a:r>
              <a:rPr lang="ru-RU" dirty="0" smtClean="0"/>
              <a:t>Берите его в поездки по интересным ме­стам.</a:t>
            </a:r>
          </a:p>
          <a:p>
            <a:r>
              <a:rPr lang="ru-RU" dirty="0" smtClean="0"/>
              <a:t>Снабжайте ребенка книгами и материалами для его любимых занятий.</a:t>
            </a:r>
          </a:p>
          <a:p>
            <a:pPr lvl="0"/>
            <a:r>
              <a:rPr lang="ru-RU" dirty="0" smtClean="0"/>
              <a:t>Приучайте его мыслить самостоятельно.</a:t>
            </a:r>
          </a:p>
          <a:p>
            <a:r>
              <a:rPr lang="ru-RU" dirty="0" smtClean="0"/>
              <a:t>Регулярно читайте ему.</a:t>
            </a:r>
          </a:p>
          <a:p>
            <a:pPr lvl="0"/>
            <a:r>
              <a:rPr lang="ru-RU" dirty="0" smtClean="0"/>
              <a:t>Побуждайте его придумывать истории и фантазировать.</a:t>
            </a:r>
          </a:p>
          <a:p>
            <a:r>
              <a:rPr lang="ru-RU" dirty="0" smtClean="0"/>
              <a:t>Каждый день находите время </a:t>
            </a:r>
            <a:r>
              <a:rPr lang="ru-RU" i="1" dirty="0" smtClean="0"/>
              <a:t>для  ре</a:t>
            </a:r>
            <a:r>
              <a:rPr lang="ru-RU" dirty="0" smtClean="0"/>
              <a:t>шения наедине с ним.</a:t>
            </a:r>
          </a:p>
          <a:p>
            <a:r>
              <a:rPr lang="ru-RU" dirty="0" smtClean="0"/>
              <a:t>Пусть он принимает участие в планировании семейных дел и путешествий.</a:t>
            </a:r>
          </a:p>
          <a:p>
            <a:pPr lvl="0"/>
            <a:r>
              <a:rPr lang="ru-RU" dirty="0" smtClean="0"/>
              <a:t>Старайтесь предоставлять ему большую свободу, сделайте контроль незаметным  и ненавязчивым.</a:t>
            </a:r>
          </a:p>
          <a:p>
            <a:endParaRPr lang="ru-RU" dirty="0" smtClean="0"/>
          </a:p>
          <a:p>
            <a:pPr lvl="0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дети 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60" y="4500570"/>
            <a:ext cx="2952268" cy="2593076"/>
          </a:xfrm>
          <a:prstGeom prst="rect">
            <a:avLst/>
          </a:prstGeom>
        </p:spPr>
      </p:pic>
      <p:pic>
        <p:nvPicPr>
          <p:cNvPr id="4" name="Рисунок 3" descr="психолог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214610" cy="2214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357166"/>
            <a:ext cx="8115328" cy="58259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Советы социального педагога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2071678"/>
            <a:ext cx="8572560" cy="457200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dirty="0" smtClean="0"/>
              <a:t>ребенка постоянно </a:t>
            </a:r>
            <a:r>
              <a:rPr lang="ru-RU" b="1" dirty="0" smtClean="0"/>
              <a:t>критикуют</a:t>
            </a:r>
            <a:r>
              <a:rPr lang="ru-RU" dirty="0" smtClean="0"/>
              <a:t>, он </a:t>
            </a:r>
            <a:r>
              <a:rPr lang="ru-RU" b="1" dirty="0" smtClean="0"/>
              <a:t>учится ненавидеть</a:t>
            </a:r>
            <a:r>
              <a:rPr lang="ru-RU" dirty="0" smtClean="0"/>
              <a:t>;</a:t>
            </a:r>
          </a:p>
          <a:p>
            <a:pPr lvl="0"/>
            <a:r>
              <a:rPr lang="ru-RU" dirty="0" smtClean="0"/>
              <a:t> ребенок </a:t>
            </a:r>
            <a:r>
              <a:rPr lang="ru-RU" b="1" dirty="0" smtClean="0"/>
              <a:t>живет во вражде</a:t>
            </a:r>
            <a:r>
              <a:rPr lang="ru-RU" dirty="0" smtClean="0"/>
              <a:t>, он </a:t>
            </a:r>
            <a:r>
              <a:rPr lang="ru-RU" b="1" dirty="0" smtClean="0"/>
              <a:t>учится  быть агрессивным</a:t>
            </a:r>
            <a:r>
              <a:rPr lang="ru-RU" dirty="0" smtClean="0"/>
              <a:t>;</a:t>
            </a:r>
          </a:p>
          <a:p>
            <a:pPr lvl="0"/>
            <a:r>
              <a:rPr lang="ru-RU" dirty="0" smtClean="0"/>
              <a:t>ребенка </a:t>
            </a:r>
            <a:r>
              <a:rPr lang="ru-RU" b="1" dirty="0" smtClean="0"/>
              <a:t>высмеивают</a:t>
            </a:r>
            <a:r>
              <a:rPr lang="ru-RU" dirty="0" smtClean="0"/>
              <a:t>, он </a:t>
            </a:r>
            <a:r>
              <a:rPr lang="ru-RU" b="1" dirty="0" smtClean="0"/>
              <a:t>становится замкнутым</a:t>
            </a:r>
            <a:r>
              <a:rPr lang="ru-RU" dirty="0" smtClean="0"/>
              <a:t>;</a:t>
            </a:r>
          </a:p>
          <a:p>
            <a:pPr lvl="0"/>
            <a:r>
              <a:rPr lang="ru-RU" dirty="0" smtClean="0"/>
              <a:t> ребенок </a:t>
            </a:r>
            <a:r>
              <a:rPr lang="ru-RU" b="1" dirty="0" smtClean="0"/>
              <a:t>растет в упреках</a:t>
            </a:r>
            <a:r>
              <a:rPr lang="ru-RU" dirty="0" smtClean="0"/>
              <a:t>, он </a:t>
            </a:r>
            <a:r>
              <a:rPr lang="ru-RU" b="1" dirty="0" smtClean="0"/>
              <a:t>учится жить с чувством вины</a:t>
            </a:r>
            <a:r>
              <a:rPr lang="ru-RU" dirty="0" smtClean="0"/>
              <a:t>;</a:t>
            </a:r>
          </a:p>
          <a:p>
            <a:pPr lvl="0"/>
            <a:r>
              <a:rPr lang="ru-RU" dirty="0" smtClean="0"/>
              <a:t> ребенок </a:t>
            </a:r>
            <a:r>
              <a:rPr lang="ru-RU" b="1" dirty="0" smtClean="0"/>
              <a:t>растет в терпимости</a:t>
            </a:r>
            <a:r>
              <a:rPr lang="ru-RU" dirty="0" smtClean="0"/>
              <a:t>, он </a:t>
            </a:r>
            <a:r>
              <a:rPr lang="ru-RU" b="1" dirty="0" smtClean="0"/>
              <a:t>учится понимать других</a:t>
            </a:r>
            <a:r>
              <a:rPr lang="ru-RU" dirty="0" smtClean="0"/>
              <a:t>;</a:t>
            </a:r>
          </a:p>
          <a:p>
            <a:pPr lvl="0"/>
            <a:r>
              <a:rPr lang="ru-RU" dirty="0" smtClean="0"/>
              <a:t> ребенка </a:t>
            </a:r>
            <a:r>
              <a:rPr lang="ru-RU" b="1" dirty="0" smtClean="0"/>
              <a:t>хвалят</a:t>
            </a:r>
            <a:r>
              <a:rPr lang="ru-RU" dirty="0" smtClean="0"/>
              <a:t>, он </a:t>
            </a:r>
            <a:r>
              <a:rPr lang="ru-RU" b="1" dirty="0" smtClean="0"/>
              <a:t>учится быть благородным</a:t>
            </a:r>
            <a:r>
              <a:rPr lang="ru-RU" dirty="0" smtClean="0"/>
              <a:t>;</a:t>
            </a:r>
          </a:p>
          <a:p>
            <a:pPr lvl="0"/>
            <a:r>
              <a:rPr lang="ru-RU" dirty="0" smtClean="0"/>
              <a:t> ребенок </a:t>
            </a:r>
            <a:r>
              <a:rPr lang="ru-RU" b="1" dirty="0" smtClean="0"/>
              <a:t>растет в честности</a:t>
            </a:r>
            <a:r>
              <a:rPr lang="ru-RU" dirty="0" smtClean="0"/>
              <a:t>, он </a:t>
            </a:r>
            <a:r>
              <a:rPr lang="ru-RU" b="1" dirty="0" smtClean="0"/>
              <a:t>учится быть справедливым</a:t>
            </a:r>
            <a:r>
              <a:rPr lang="ru-RU" dirty="0" smtClean="0"/>
              <a:t>;</a:t>
            </a:r>
          </a:p>
          <a:p>
            <a:pPr lvl="0"/>
            <a:r>
              <a:rPr lang="ru-RU" dirty="0" smtClean="0"/>
              <a:t> ребенок </a:t>
            </a:r>
            <a:r>
              <a:rPr lang="ru-RU" b="1" dirty="0" smtClean="0"/>
              <a:t>растет в безопасности</a:t>
            </a:r>
            <a:r>
              <a:rPr lang="ru-RU" dirty="0" smtClean="0"/>
              <a:t>, он </a:t>
            </a:r>
            <a:r>
              <a:rPr lang="ru-RU" b="1" dirty="0" smtClean="0"/>
              <a:t>учится верить в людей</a:t>
            </a:r>
            <a:r>
              <a:rPr lang="ru-RU" dirty="0" smtClean="0"/>
              <a:t>;</a:t>
            </a:r>
          </a:p>
          <a:p>
            <a:pPr lvl="0"/>
            <a:r>
              <a:rPr lang="ru-RU" dirty="0" smtClean="0"/>
              <a:t> ребенка </a:t>
            </a:r>
            <a:r>
              <a:rPr lang="ru-RU" b="1" dirty="0" smtClean="0"/>
              <a:t>поддерживают</a:t>
            </a:r>
            <a:r>
              <a:rPr lang="ru-RU" dirty="0" smtClean="0"/>
              <a:t>, он </a:t>
            </a:r>
            <a:r>
              <a:rPr lang="ru-RU" b="1" dirty="0" smtClean="0"/>
              <a:t>учится ценить себя</a:t>
            </a:r>
            <a:r>
              <a:rPr lang="ru-RU" dirty="0" smtClean="0"/>
              <a:t>;</a:t>
            </a:r>
          </a:p>
          <a:p>
            <a:pPr lvl="0"/>
            <a:r>
              <a:rPr lang="ru-RU" dirty="0" smtClean="0"/>
              <a:t> ребенок растет в понимании и дружелюбии, он </a:t>
            </a:r>
            <a:r>
              <a:rPr lang="ru-RU" b="1" dirty="0" smtClean="0"/>
              <a:t>учится находить любовь в этом </a:t>
            </a:r>
            <a:r>
              <a:rPr lang="ru-RU" b="1" i="1" dirty="0" smtClean="0"/>
              <a:t>мире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ебенок с со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7950" y="571480"/>
            <a:ext cx="2601256" cy="238787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8472518" cy="7969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600" b="1" dirty="0" smtClean="0"/>
              <a:t>Девять заповедей семейного воспитания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928802"/>
            <a:ext cx="8572560" cy="4572000"/>
          </a:xfrm>
        </p:spPr>
        <p:txBody>
          <a:bodyPr>
            <a:normAutofit fontScale="85000" lnSpcReduction="20000"/>
          </a:bodyPr>
          <a:lstStyle/>
          <a:p>
            <a:pPr lvl="0">
              <a:buNone/>
            </a:pPr>
            <a:r>
              <a:rPr lang="ru-RU" dirty="0" smtClean="0"/>
              <a:t>1.Принимайте ребенка таким, каков он есть.</a:t>
            </a:r>
          </a:p>
          <a:p>
            <a:pPr lvl="0">
              <a:buNone/>
            </a:pPr>
            <a:r>
              <a:rPr lang="ru-RU" dirty="0" smtClean="0"/>
              <a:t>2. Никогда не приказывайте из прихоти.</a:t>
            </a:r>
          </a:p>
          <a:p>
            <a:pPr lvl="0">
              <a:buNone/>
            </a:pPr>
            <a:r>
              <a:rPr lang="ru-RU" dirty="0" smtClean="0"/>
              <a:t>3. Не принимайте решение в одиночку.</a:t>
            </a:r>
          </a:p>
          <a:p>
            <a:pPr lvl="0">
              <a:buNone/>
            </a:pPr>
            <a:r>
              <a:rPr lang="ru-RU" dirty="0" smtClean="0"/>
              <a:t>4. Собственное поведение родителей - главный фактор в воспитании детей.</a:t>
            </a:r>
          </a:p>
          <a:p>
            <a:pPr lvl="0">
              <a:buNone/>
            </a:pPr>
            <a:r>
              <a:rPr lang="ru-RU" dirty="0" smtClean="0"/>
              <a:t>5. Говорите обо всем без боязни и сохраняйте доверие к тому, кто задает каверзные вопросы и противоречит вам.</a:t>
            </a:r>
          </a:p>
          <a:p>
            <a:pPr lvl="0">
              <a:buNone/>
            </a:pPr>
            <a:r>
              <a:rPr lang="ru-RU" dirty="0" smtClean="0"/>
              <a:t>6. Не допускайте излишеств в подарках детям.</a:t>
            </a:r>
          </a:p>
          <a:p>
            <a:pPr lvl="0">
              <a:buNone/>
            </a:pPr>
            <a:r>
              <a:rPr lang="ru-RU" dirty="0" smtClean="0"/>
              <a:t>7. Объясняйтесь, когда нужно преодолеть какие-то трудности; все делайте сообща.</a:t>
            </a:r>
          </a:p>
          <a:p>
            <a:pPr lvl="0">
              <a:buNone/>
            </a:pPr>
            <a:r>
              <a:rPr lang="ru-RU" dirty="0" smtClean="0"/>
              <a:t>8. Держите двери дома открытыми для друзей своего ребенка.</a:t>
            </a:r>
          </a:p>
          <a:p>
            <a:pPr lvl="0">
              <a:buNone/>
            </a:pPr>
            <a:r>
              <a:rPr lang="ru-RU" dirty="0" smtClean="0"/>
              <a:t>9. Устраняйтесь в положенное время.</a:t>
            </a:r>
          </a:p>
          <a:p>
            <a:pPr>
              <a:buNone/>
            </a:pPr>
            <a:r>
              <a:rPr lang="ru-RU" dirty="0" smtClean="0"/>
              <a:t>Не препятствуйте взрослым детям отделяться от родителей.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емь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43991" y="714356"/>
            <a:ext cx="2800009" cy="19594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Что делать и что не делать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071546"/>
            <a:ext cx="8215370" cy="45720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Делайте:</a:t>
            </a:r>
            <a:endParaRPr lang="ru-RU" i="1" dirty="0" smtClean="0"/>
          </a:p>
          <a:p>
            <a:pPr lvl="0"/>
            <a:r>
              <a:rPr lang="ru-RU" dirty="0" smtClean="0"/>
              <a:t> Радуйтесь вашему ребенку.</a:t>
            </a:r>
          </a:p>
          <a:p>
            <a:pPr lvl="0"/>
            <a:r>
              <a:rPr lang="ru-RU" dirty="0" smtClean="0"/>
              <a:t> Внимательно слушайте вашего ребенка.</a:t>
            </a:r>
          </a:p>
          <a:p>
            <a:pPr lvl="0"/>
            <a:r>
              <a:rPr lang="ru-RU" dirty="0" smtClean="0"/>
              <a:t> Поощряйте в ребенке стремление задавать вопросы.</a:t>
            </a:r>
          </a:p>
          <a:p>
            <a:pPr lvl="0"/>
            <a:r>
              <a:rPr lang="ru-RU" dirty="0" smtClean="0"/>
              <a:t> Чаще хвалите вашего ребенка.</a:t>
            </a:r>
          </a:p>
          <a:p>
            <a:pPr lvl="0"/>
            <a:r>
              <a:rPr lang="ru-RU" dirty="0" smtClean="0"/>
              <a:t> Поощряйте игры с другими детьми.</a:t>
            </a:r>
          </a:p>
          <a:p>
            <a:pPr lvl="0"/>
            <a:r>
              <a:rPr lang="ru-RU" dirty="0" smtClean="0"/>
              <a:t> Старайтесь проявлять интерес к тому, что нравится делать ребенку.</a:t>
            </a:r>
          </a:p>
          <a:p>
            <a:pPr>
              <a:buNone/>
            </a:pPr>
            <a:r>
              <a:rPr lang="ru-RU" b="1" dirty="0" smtClean="0"/>
              <a:t>Не делайте:</a:t>
            </a:r>
            <a:endParaRPr lang="ru-RU" dirty="0" smtClean="0"/>
          </a:p>
          <a:p>
            <a:pPr lvl="0"/>
            <a:r>
              <a:rPr lang="ru-RU" dirty="0" smtClean="0"/>
              <a:t> Не перебивайте ребенка.</a:t>
            </a:r>
          </a:p>
          <a:p>
            <a:pPr lvl="0"/>
            <a:r>
              <a:rPr lang="ru-RU" dirty="0" smtClean="0"/>
              <a:t> Не принуждайте делать то, к чему он не готов.</a:t>
            </a:r>
          </a:p>
          <a:p>
            <a:pPr lvl="0"/>
            <a:r>
              <a:rPr lang="ru-RU" dirty="0" smtClean="0"/>
              <a:t> Не критикуйте вашего ребенка в присутствии других людей.</a:t>
            </a:r>
          </a:p>
          <a:p>
            <a:r>
              <a:rPr lang="ru-RU" dirty="0" smtClean="0"/>
              <a:t> Не сравнивайте ребенка с другими детьми.</a:t>
            </a:r>
          </a:p>
          <a:p>
            <a:pPr lvl="0"/>
            <a:r>
              <a:rPr lang="ru-RU" dirty="0" smtClean="0"/>
              <a:t> Обращайтесь с ребенком так, как подсказывает ваше родительское  сердце.</a:t>
            </a:r>
          </a:p>
          <a:p>
            <a:endParaRPr lang="ru-RU" dirty="0"/>
          </a:p>
        </p:txBody>
      </p:sp>
      <p:pic>
        <p:nvPicPr>
          <p:cNvPr id="6" name="Рисунок 5" descr="семья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4890678"/>
            <a:ext cx="2976562" cy="196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6043658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Мои советы родителям: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857364"/>
            <a:ext cx="8329642" cy="5929354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ru-RU" b="1" dirty="0" smtClean="0"/>
              <a:t>Не балуйте меня, вы этим меня портите.</a:t>
            </a:r>
          </a:p>
          <a:p>
            <a:pPr lvl="0"/>
            <a:r>
              <a:rPr lang="ru-RU" b="1" dirty="0" smtClean="0"/>
              <a:t> Не бойтесь быть твердыми со мной.</a:t>
            </a:r>
          </a:p>
          <a:p>
            <a:pPr lvl="0"/>
            <a:r>
              <a:rPr lang="ru-RU" b="1" dirty="0" smtClean="0"/>
              <a:t> Если вы будете давать обещания, которые не можете выполнить, это разрушит мою веру в вас.</a:t>
            </a:r>
          </a:p>
          <a:p>
            <a:pPr lvl="0"/>
            <a:r>
              <a:rPr lang="ru-RU" b="1" dirty="0" smtClean="0"/>
              <a:t> Иногда я говорю или делаю что-то только затем, чтобы просто позлить вас, — не поддавайтесь на провокации.</a:t>
            </a:r>
          </a:p>
          <a:p>
            <a:pPr lvl="0"/>
            <a:r>
              <a:rPr lang="ru-RU" b="1" dirty="0" smtClean="0"/>
              <a:t> Не расстраивайтесь слишком сильно, если у меня сорвалось грубое слово в ваш адрес. Я не хотел ничего плохого... Я просто хотел, чтобы вы пожалели о том, что сделали мне больно.</a:t>
            </a:r>
          </a:p>
          <a:p>
            <a:pPr lvl="0"/>
            <a:r>
              <a:rPr lang="ru-RU" b="1" dirty="0" smtClean="0"/>
              <a:t> Не делайте для меня или за меня то, что я в состоянии сделать сам.</a:t>
            </a:r>
          </a:p>
          <a:p>
            <a:pPr lvl="0"/>
            <a:r>
              <a:rPr lang="ru-RU" b="1" dirty="0" smtClean="0"/>
              <a:t> Не подвергайте слишком часто испытанию мою честность.</a:t>
            </a:r>
          </a:p>
          <a:p>
            <a:pPr lvl="0"/>
            <a:r>
              <a:rPr lang="ru-RU" b="1" dirty="0" smtClean="0"/>
              <a:t> Относитесь ко мне, как к своему другу. Запомните, я учусь, подражая вам, а не подчиняясь нравоучениям.</a:t>
            </a:r>
          </a:p>
          <a:p>
            <a:pPr lvl="0"/>
            <a:r>
              <a:rPr lang="ru-RU" b="1" dirty="0" smtClean="0"/>
              <a:t> Не пытайтесь от меня отделаться, когда я задаю слишком откровенные вопросы.</a:t>
            </a:r>
          </a:p>
          <a:p>
            <a:pPr lvl="0"/>
            <a:r>
              <a:rPr lang="ru-RU" b="1" dirty="0" smtClean="0"/>
              <a:t> Никогда не отвечайте на мои глупые и бессмысленные вопросы.</a:t>
            </a:r>
          </a:p>
          <a:p>
            <a:pPr lvl="0"/>
            <a:r>
              <a:rPr lang="ru-RU" b="1" dirty="0" smtClean="0"/>
              <a:t> Никогда не говорите, что вы совершенны и непогрешимы, — это даст мне ощущение тщетности попыток сравняться с вами.</a:t>
            </a:r>
          </a:p>
          <a:p>
            <a:pPr lvl="0"/>
            <a:r>
              <a:rPr lang="ru-RU" b="1" dirty="0" smtClean="0"/>
              <a:t> Не беспокойтесь о том, что мы проводим вместе слишком мало времени. Значение имеет то, как мы его проводим.</a:t>
            </a:r>
          </a:p>
          <a:p>
            <a:pPr lvl="0"/>
            <a:r>
              <a:rPr lang="ru-RU" b="1" dirty="0" smtClean="0"/>
              <a:t> Да, я могу успешно развиваться без вашей поддержки и одобрения, но к похвалам обычно быстро привыкаешь... А вот к уместному нагоняю, наверное, никогда не привыкнешь...</a:t>
            </a:r>
          </a:p>
          <a:p>
            <a:pPr lvl="0"/>
            <a:r>
              <a:rPr lang="ru-RU" b="1" dirty="0" smtClean="0"/>
              <a:t> И кроме того, я вас люблю. Пожалуйста, попытайтесь ответить и мне реальной любовью тоже.</a:t>
            </a:r>
          </a:p>
          <a:p>
            <a:pPr>
              <a:buNone/>
            </a:pPr>
            <a:r>
              <a:rPr lang="ru-RU" b="1" dirty="0" smtClean="0"/>
              <a:t> </a:t>
            </a:r>
            <a:endParaRPr lang="ru-RU" b="1" dirty="0"/>
          </a:p>
        </p:txBody>
      </p:sp>
      <p:pic>
        <p:nvPicPr>
          <p:cNvPr id="6" name="Рисунок 5" descr="мальчи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3174" y="23995"/>
            <a:ext cx="3510827" cy="21905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279</TotalTime>
  <Words>942</Words>
  <Application>Microsoft Office PowerPoint</Application>
  <PresentationFormat>Экран (4:3)</PresentationFormat>
  <Paragraphs>107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Справедливость</vt:lpstr>
      <vt:lpstr>Роль родителей в воспитании   здоровой личности</vt:lpstr>
      <vt:lpstr>Слайд 2</vt:lpstr>
      <vt:lpstr>    Что в современном образовании волнует                                                                родителей больше всего?</vt:lpstr>
      <vt:lpstr>Как получить высокие результаты обучения школьника, сохранив при этом его здоровье?  </vt:lpstr>
      <vt:lpstr>Советы психолога </vt:lpstr>
      <vt:lpstr>Советы социального педагога</vt:lpstr>
      <vt:lpstr> Девять заповедей семейного воспитания </vt:lpstr>
      <vt:lpstr>Что делать и что не делать  </vt:lpstr>
      <vt:lpstr>Мои советы родителям:</vt:lpstr>
      <vt:lpstr>Мне бывает обидно, когда:</vt:lpstr>
      <vt:lpstr>Использовались: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родителей в воспитании   здоровой личности</dc:title>
  <dc:creator>Пользователь Windows</dc:creator>
  <cp:lastModifiedBy>Пользователь Windows</cp:lastModifiedBy>
  <cp:revision>22</cp:revision>
  <dcterms:created xsi:type="dcterms:W3CDTF">2013-10-25T11:23:02Z</dcterms:created>
  <dcterms:modified xsi:type="dcterms:W3CDTF">2013-10-26T15:42:53Z</dcterms:modified>
</cp:coreProperties>
</file>