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56" r:id="rId2"/>
    <p:sldId id="268" r:id="rId3"/>
    <p:sldId id="259" r:id="rId4"/>
    <p:sldId id="265" r:id="rId5"/>
    <p:sldId id="264" r:id="rId6"/>
    <p:sldId id="260" r:id="rId7"/>
    <p:sldId id="274" r:id="rId8"/>
    <p:sldId id="270" r:id="rId9"/>
    <p:sldId id="257" r:id="rId10"/>
    <p:sldId id="269" r:id="rId11"/>
    <p:sldId id="272" r:id="rId12"/>
    <p:sldId id="262" r:id="rId13"/>
    <p:sldId id="258" r:id="rId14"/>
    <p:sldId id="266" r:id="rId15"/>
    <p:sldId id="271" r:id="rId16"/>
    <p:sldId id="273" r:id="rId17"/>
    <p:sldId id="261" r:id="rId18"/>
    <p:sldId id="267" r:id="rId19"/>
    <p:sldId id="263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000" autoAdjust="0"/>
  </p:normalViewPr>
  <p:slideViewPr>
    <p:cSldViewPr>
      <p:cViewPr varScale="1">
        <p:scale>
          <a:sx n="67" d="100"/>
          <a:sy n="67" d="100"/>
        </p:scale>
        <p:origin x="-6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476250"/>
            <a:ext cx="6048375" cy="1109663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1336675"/>
            <a:ext cx="6048375" cy="696913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26288" y="1484313"/>
            <a:ext cx="1982787" cy="49672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484313"/>
            <a:ext cx="5797550" cy="49672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76338" y="1989138"/>
            <a:ext cx="3744912" cy="446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3650" y="1989138"/>
            <a:ext cx="3746500" cy="4462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75" y="1484313"/>
            <a:ext cx="6553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1989138"/>
            <a:ext cx="7643812" cy="446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wallpaper-free.narod.ru/Wild-Animals/1600x1200_wallpaper-free.narod.ru_27.jpg.htm" TargetMode="External"/><Relationship Id="rId13" Type="http://schemas.openxmlformats.org/officeDocument/2006/relationships/hyperlink" Target="http://history-of-world.ru/wp-content/uploads/2012/04/Fish_shark_130-300x224.jpg" TargetMode="External"/><Relationship Id="rId18" Type="http://schemas.openxmlformats.org/officeDocument/2006/relationships/hyperlink" Target="http://all-cat.ucoz.ru/photo/siamskaja_koshka/prodolzhitelnost_zhizni_siamskikh_koshek/26-0-1450" TargetMode="External"/><Relationship Id="rId3" Type="http://schemas.openxmlformats.org/officeDocument/2006/relationships/hyperlink" Target="http://history-of-world.ru/skolko-let-zhivet-los.html" TargetMode="External"/><Relationship Id="rId7" Type="http://schemas.openxmlformats.org/officeDocument/2006/relationships/hyperlink" Target="http://porodasoak.info/html-poroda/p/pudeli.html" TargetMode="External"/><Relationship Id="rId12" Type="http://schemas.openxmlformats.org/officeDocument/2006/relationships/hyperlink" Target="http://history-of-world.ru/skolko-let-zhivut-popugai.html" TargetMode="External"/><Relationship Id="rId17" Type="http://schemas.openxmlformats.org/officeDocument/2006/relationships/hyperlink" Target="http://dushan.info/stareyushhaya-koshka/" TargetMode="External"/><Relationship Id="rId2" Type="http://schemas.openxmlformats.org/officeDocument/2006/relationships/image" Target="../media/image7.jpeg"/><Relationship Id="rId16" Type="http://schemas.openxmlformats.org/officeDocument/2006/relationships/hyperlink" Target="http://&#1082;&#1072;&#1088;&#1090;&#1080;&#1085;&#1082;&#1080;.cc/%D0%BE%D0%B2%D1%87%D0%B0%D1%80%D0%BA%D0%B0-%D0%BE%D0%B1%D0%BE%D0%B8-%D0%B8-%D0%BA%D0%B0%D1%80%D1%82%D0%B8%D0%BD%D0%BA%D0%B8-%D0%B4%D0%BB%D1%8F-%D0%BA%D0%BE%D0%BC%D0%BF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zxcc.ru/c251-425396.html" TargetMode="External"/><Relationship Id="rId11" Type="http://schemas.openxmlformats.org/officeDocument/2006/relationships/hyperlink" Target="http://fotki.yandex.ru/users/igornykin/view/486401/" TargetMode="External"/><Relationship Id="rId5" Type="http://schemas.openxmlformats.org/officeDocument/2006/relationships/hyperlink" Target="http://www.maybe.ru/blogs/read.php?r=77133" TargetMode="External"/><Relationship Id="rId15" Type="http://schemas.openxmlformats.org/officeDocument/2006/relationships/hyperlink" Target="http://my19edwin.livejournal.com/20809.html" TargetMode="External"/><Relationship Id="rId10" Type="http://schemas.openxmlformats.org/officeDocument/2006/relationships/hyperlink" Target="http://basik.ru/words/birds" TargetMode="External"/><Relationship Id="rId4" Type="http://schemas.openxmlformats.org/officeDocument/2006/relationships/hyperlink" Target="http://www.socioforum.su/viewtopic.php?f=767&amp;p=1344313" TargetMode="External"/><Relationship Id="rId9" Type="http://schemas.openxmlformats.org/officeDocument/2006/relationships/hyperlink" Target="http://sheric-ru.livejournal.com/146769.html" TargetMode="External"/><Relationship Id="rId14" Type="http://schemas.openxmlformats.org/officeDocument/2006/relationships/hyperlink" Target="http://kidsrisunki.ru/lisa-po-angliyski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Как долго живут животные?</a:t>
            </a:r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95536" y="3068960"/>
            <a:ext cx="8208912" cy="3857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Бегемоты</a:t>
            </a:r>
            <a:r>
              <a:rPr lang="ru-RU" sz="2400" dirty="0" smtClean="0"/>
              <a:t> очень интересные животные . Они своим действами немного похожи на людей . </a:t>
            </a:r>
            <a:r>
              <a:rPr lang="ru-RU" sz="2400" dirty="0" smtClean="0"/>
              <a:t>Мать </a:t>
            </a:r>
            <a:r>
              <a:rPr lang="ru-RU" sz="2400" dirty="0" smtClean="0"/>
              <a:t>маленького </a:t>
            </a:r>
            <a:r>
              <a:rPr lang="ru-RU" sz="2400" dirty="0" smtClean="0"/>
              <a:t>бегемотика</a:t>
            </a:r>
            <a:r>
              <a:rPr lang="ru-RU" sz="2400" dirty="0" smtClean="0"/>
              <a:t> </a:t>
            </a:r>
            <a:r>
              <a:rPr lang="ru-RU" sz="2400" dirty="0" smtClean="0"/>
              <a:t>присматривает за своими малышами около </a:t>
            </a:r>
            <a:r>
              <a:rPr lang="ru-RU" sz="2400" dirty="0" smtClean="0"/>
              <a:t>семи лет , </a:t>
            </a:r>
            <a:r>
              <a:rPr lang="ru-RU" sz="2400" dirty="0" smtClean="0"/>
              <a:t>чтобы беречь их от львов и других хищников ,а иногда и от соплеменников , которые могут очень легко затоптать ее малышах . Бегемоты бывают 2 вида – </a:t>
            </a:r>
            <a:r>
              <a:rPr lang="ru-RU" sz="2400" b="1" dirty="0" smtClean="0"/>
              <a:t>обыкновенный бегемот </a:t>
            </a:r>
            <a:r>
              <a:rPr lang="ru-RU" sz="2400" dirty="0" smtClean="0"/>
              <a:t>и </a:t>
            </a:r>
            <a:r>
              <a:rPr lang="ru-RU" sz="2400" b="1" dirty="0" smtClean="0"/>
              <a:t> карликовый бегемот </a:t>
            </a:r>
            <a:r>
              <a:rPr lang="ru-RU" sz="2400" dirty="0" smtClean="0"/>
              <a:t>. Вопрос </a:t>
            </a:r>
            <a:r>
              <a:rPr lang="ru-RU" sz="2400" b="1" dirty="0" smtClean="0"/>
              <a:t>сколько лет живут бегемоты</a:t>
            </a:r>
            <a:r>
              <a:rPr lang="ru-RU" sz="2400" dirty="0" smtClean="0"/>
              <a:t> зависит от их вида . 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Обыкновенный бегемот </a:t>
            </a:r>
            <a:r>
              <a:rPr lang="ru-RU" sz="2400" b="1" dirty="0" smtClean="0"/>
              <a:t>живет от  </a:t>
            </a:r>
            <a:r>
              <a:rPr lang="ru-RU" sz="2400" b="1" dirty="0" smtClean="0">
                <a:solidFill>
                  <a:srgbClr val="C00000"/>
                </a:solidFill>
              </a:rPr>
              <a:t>40 до 50 лет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, но а </a:t>
            </a:r>
            <a:r>
              <a:rPr lang="ru-RU" sz="2400" b="1" dirty="0" smtClean="0">
                <a:solidFill>
                  <a:schemeClr val="bg2">
                    <a:lumMod val="75000"/>
                  </a:schemeClr>
                </a:solidFill>
              </a:rPr>
              <a:t>карликовый бегемот </a:t>
            </a:r>
            <a:r>
              <a:rPr lang="ru-RU" sz="2400" b="1" dirty="0" smtClean="0"/>
              <a:t> живет от </a:t>
            </a:r>
            <a:r>
              <a:rPr lang="ru-RU" sz="2400" b="1" dirty="0" smtClean="0">
                <a:solidFill>
                  <a:srgbClr val="C00000"/>
                </a:solidFill>
              </a:rPr>
              <a:t>25 до 35 лет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1746" name="Picture 2" descr="http://history-of-world.ru/wp-content/uploads/2012/04/%D0%B1%D0%B5%D0%B3%D0%B5%D0%BC%D0%BE%D1%82-300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635896" cy="3140968"/>
          </a:xfrm>
          <a:prstGeom prst="rect">
            <a:avLst/>
          </a:prstGeom>
          <a:noFill/>
        </p:spPr>
      </p:pic>
      <p:pic>
        <p:nvPicPr>
          <p:cNvPr id="31748" name="Picture 4" descr="&amp;Kcy;&amp;acy;&amp;rcy;&amp;tcy;&amp;icy;&amp;ncy;&amp;kcy;&amp;acy; 46 &amp;icy;&amp;zcy; 16249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0"/>
            <a:ext cx="4427984" cy="3197028"/>
          </a:xfrm>
          <a:prstGeom prst="rect">
            <a:avLst/>
          </a:prstGeom>
          <a:noFill/>
        </p:spPr>
      </p:pic>
      <p:pic>
        <p:nvPicPr>
          <p:cNvPr id="31750" name="Picture 6" descr="&amp;Kcy;&amp;acy;&amp;rcy;&amp;tcy;&amp;icy;&amp;ncy;&amp;kcy;&amp;acy; 25 &amp;icy;&amp;zcy; 175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7" y="-24370"/>
            <a:ext cx="4752527" cy="3209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7" y="1916832"/>
            <a:ext cx="3096343" cy="1512167"/>
          </a:xfrm>
        </p:spPr>
        <p:txBody>
          <a:bodyPr/>
          <a:lstStyle/>
          <a:p>
            <a:r>
              <a:rPr lang="ru-RU" dirty="0" smtClean="0"/>
              <a:t>Носорог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4437112"/>
            <a:ext cx="8712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Носороги на этот момент имеют все шансы войти в список животных вымирающего видов . Это процесс имеет свое объяснение . Люди зарабатывают не плохие деньги на продаже этих животных . Но а что касается вопроса</a:t>
            </a:r>
            <a:r>
              <a:rPr lang="ru-RU" sz="2000" b="1" dirty="0" smtClean="0"/>
              <a:t> сколько лет живут носороги</a:t>
            </a:r>
            <a:r>
              <a:rPr lang="ru-RU" sz="2000" dirty="0" smtClean="0"/>
              <a:t> , скажу что </a:t>
            </a:r>
            <a:r>
              <a:rPr lang="ru-RU" sz="2000" b="1" dirty="0" smtClean="0"/>
              <a:t>продолжительность их жизни</a:t>
            </a:r>
            <a:r>
              <a:rPr lang="ru-RU" sz="2000" dirty="0" smtClean="0"/>
              <a:t> примерно от </a:t>
            </a:r>
            <a:r>
              <a:rPr lang="ru-RU" sz="2000" b="1" dirty="0" smtClean="0">
                <a:solidFill>
                  <a:srgbClr val="C00000"/>
                </a:solidFill>
              </a:rPr>
              <a:t>50 до 60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лет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. Но носороги гораздо меньше живут  в не воли . Продолжительность</a:t>
            </a:r>
            <a:r>
              <a:rPr lang="ru-RU" sz="2000" b="1" dirty="0" smtClean="0"/>
              <a:t> жизни носорога в </a:t>
            </a:r>
            <a:r>
              <a:rPr lang="ru-RU" sz="2000" b="1" dirty="0" smtClean="0"/>
              <a:t>неволе  </a:t>
            </a:r>
            <a:r>
              <a:rPr lang="ru-RU" sz="2000" b="1" dirty="0" smtClean="0"/>
              <a:t>примерно </a:t>
            </a:r>
            <a:r>
              <a:rPr lang="ru-RU" sz="2000" b="1" dirty="0" smtClean="0">
                <a:solidFill>
                  <a:srgbClr val="C00000"/>
                </a:solidFill>
              </a:rPr>
              <a:t>30 лет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4" name="Picture 2" descr="http://history-of-world.ru/wp-content/uploads/2012/04/black_rhinoceros-300x2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0"/>
            <a:ext cx="5580112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3311897" cy="719137"/>
          </a:xfrm>
        </p:spPr>
        <p:txBody>
          <a:bodyPr/>
          <a:lstStyle/>
          <a:p>
            <a:r>
              <a:rPr lang="ru-RU" b="1" dirty="0" smtClean="0"/>
              <a:t>Рысь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4077072"/>
            <a:ext cx="6174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Рысь считается диким зверем , а если точнее она дикая кошка . Рысь не боится человека , это следствие того , что она живет в лесах , которые находятся близко к человеку </a:t>
            </a:r>
            <a:r>
              <a:rPr lang="ru-RU" sz="2000" b="1" dirty="0" smtClean="0">
                <a:solidFill>
                  <a:srgbClr val="C00000"/>
                </a:solidFill>
              </a:rPr>
              <a:t>. Рысь живет от 15 до 20 лет .</a:t>
            </a:r>
            <a:r>
              <a:rPr lang="ru-RU" sz="2000" b="1" dirty="0" smtClean="0"/>
              <a:t> Она очень таинственна . Многие знают про ее существование , но немногие видели ее . Рысь считается очень хорошим охотником .</a:t>
            </a:r>
            <a:endParaRPr lang="ru-RU" sz="2000" b="1" dirty="0"/>
          </a:p>
        </p:txBody>
      </p:sp>
      <p:pic>
        <p:nvPicPr>
          <p:cNvPr id="260098" name="Picture 2" descr="http://history-of-world.ru/wp-content/uploads/2012/04/290301c7e55a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6632"/>
            <a:ext cx="3805014" cy="3672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6553200" cy="719137"/>
          </a:xfrm>
        </p:spPr>
        <p:txBody>
          <a:bodyPr/>
          <a:lstStyle/>
          <a:p>
            <a:r>
              <a:rPr lang="ru-RU" b="1" dirty="0" smtClean="0"/>
              <a:t>Лось</a:t>
            </a:r>
            <a:endParaRPr lang="ru-RU" b="1" dirty="0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8175" y="3501008"/>
            <a:ext cx="6048201" cy="295059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+mj-lt"/>
              </a:rPr>
              <a:t>средняя продолжительность жизни лося составляет от</a:t>
            </a:r>
          </a:p>
          <a:p>
            <a:pPr>
              <a:buNone/>
            </a:pPr>
            <a:r>
              <a:rPr lang="ru-RU" b="1" dirty="0" smtClean="0">
                <a:latin typeface="+mj-lt"/>
              </a:rPr>
              <a:t>  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20 до 25 лет</a:t>
            </a:r>
            <a:r>
              <a:rPr lang="ru-RU" b="1" dirty="0" smtClean="0">
                <a:latin typeface="+mj-lt"/>
              </a:rPr>
              <a:t>. Но на воле лишь немногие могут дожить до такой почтенного возраста для них .  В неволе они иногда доживают до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27</a:t>
            </a:r>
            <a:r>
              <a:rPr lang="ru-RU" b="1" dirty="0" smtClean="0">
                <a:latin typeface="+mj-lt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+mj-lt"/>
              </a:rPr>
              <a:t>лет </a:t>
            </a:r>
            <a:r>
              <a:rPr lang="ru-RU" b="1" dirty="0" smtClean="0">
                <a:latin typeface="+mj-lt"/>
              </a:rPr>
              <a:t>.</a:t>
            </a:r>
            <a:endParaRPr lang="ru-RU" b="1" dirty="0">
              <a:latin typeface="+mj-lt"/>
            </a:endParaRPr>
          </a:p>
        </p:txBody>
      </p:sp>
      <p:pic>
        <p:nvPicPr>
          <p:cNvPr id="254981" name="Picture 5" descr="http://history-of-world.ru/wp-content/uploads/2012/03/%D0%B7%D0%B0%D0%B3%D1%80%D1%83%D0%B6%D0%B5%D0%BD%D0%BD%D0%BE%D0%B5-9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88640"/>
            <a:ext cx="3456384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620688"/>
            <a:ext cx="3023865" cy="936104"/>
          </a:xfrm>
        </p:spPr>
        <p:txBody>
          <a:bodyPr/>
          <a:lstStyle/>
          <a:p>
            <a:r>
              <a:rPr lang="ru-RU" b="1" dirty="0" smtClean="0"/>
              <a:t>Пингвины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4581128"/>
            <a:ext cx="62464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На этот момент известно примерно 16-18 виды пингвинов . Но а что касается вопроса </a:t>
            </a:r>
            <a:r>
              <a:rPr lang="ru-RU" sz="2400" b="1" dirty="0" smtClean="0"/>
              <a:t>сколько лет живут пингвины</a:t>
            </a:r>
            <a:r>
              <a:rPr lang="ru-RU" sz="2400" dirty="0" smtClean="0"/>
              <a:t> , отвечу что ни так уж долго . </a:t>
            </a:r>
            <a:r>
              <a:rPr lang="ru-RU" sz="2400" b="1" dirty="0" smtClean="0"/>
              <a:t>Пингвины</a:t>
            </a:r>
            <a:r>
              <a:rPr lang="ru-RU" sz="2400" dirty="0" smtClean="0"/>
              <a:t> обычно </a:t>
            </a:r>
            <a:r>
              <a:rPr lang="ru-RU" sz="2400" b="1" dirty="0" smtClean="0"/>
              <a:t>живут</a:t>
            </a:r>
            <a:r>
              <a:rPr lang="ru-RU" sz="2400" dirty="0" smtClean="0"/>
              <a:t> </a:t>
            </a:r>
            <a:r>
              <a:rPr lang="ru-RU" sz="2400" b="1" dirty="0" smtClean="0"/>
              <a:t>от </a:t>
            </a:r>
            <a:r>
              <a:rPr lang="ru-RU" sz="2400" b="1" dirty="0" smtClean="0">
                <a:solidFill>
                  <a:srgbClr val="C00000"/>
                </a:solidFill>
              </a:rPr>
              <a:t>15 до 20 лет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75458" name="Picture 2" descr="http://history-of-world.ru/wp-content/uploads/2012/04/79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4788024" cy="44371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" y="0"/>
            <a:ext cx="1763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Птицы</a:t>
            </a:r>
            <a:endParaRPr lang="ru-RU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03848" y="1"/>
            <a:ext cx="1800200" cy="980728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1"/>
                </a:solidFill>
              </a:rPr>
              <a:t>Орлы</a:t>
            </a:r>
            <a:br>
              <a:rPr lang="ru-RU" sz="4000" b="1" dirty="0" smtClean="0">
                <a:solidFill>
                  <a:schemeClr val="bg1"/>
                </a:solidFill>
              </a:rPr>
            </a:b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335699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Орлы всегда были и останутся символом власти и могущества . Эти птицы по своей натуре считаются самыми сильными . Но а что касается вопроса </a:t>
            </a:r>
            <a:r>
              <a:rPr lang="ru-RU" sz="2000" b="1" dirty="0" smtClean="0"/>
              <a:t>сколько лет живут орлы</a:t>
            </a:r>
            <a:r>
              <a:rPr lang="ru-RU" sz="2000" dirty="0" smtClean="0"/>
              <a:t> , можно сказать что вопрос не однозначный , то есть этот вопрос зависит от вида орла 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Больше всех </a:t>
            </a:r>
            <a:r>
              <a:rPr lang="ru-RU" sz="2000" b="1" dirty="0" smtClean="0"/>
              <a:t>живет</a:t>
            </a:r>
            <a:r>
              <a:rPr lang="ru-RU" sz="2000" dirty="0" smtClean="0"/>
              <a:t> </a:t>
            </a:r>
            <a:r>
              <a:rPr lang="ru-RU" sz="2400" b="1" dirty="0" smtClean="0">
                <a:solidFill>
                  <a:schemeClr val="bg2"/>
                </a:solidFill>
              </a:rPr>
              <a:t>кондор</a:t>
            </a:r>
            <a:r>
              <a:rPr lang="ru-RU" sz="2000" dirty="0" smtClean="0"/>
              <a:t> . Он </a:t>
            </a:r>
            <a:r>
              <a:rPr lang="ru-RU" sz="2000" b="1" dirty="0" smtClean="0"/>
              <a:t>живет</a:t>
            </a:r>
            <a:r>
              <a:rPr lang="ru-RU" sz="2000" dirty="0" smtClean="0"/>
              <a:t> от </a:t>
            </a:r>
            <a:r>
              <a:rPr lang="ru-RU" sz="2000" dirty="0" smtClean="0">
                <a:solidFill>
                  <a:srgbClr val="C00000"/>
                </a:solidFill>
              </a:rPr>
              <a:t>52 до 65 </a:t>
            </a:r>
            <a:r>
              <a:rPr lang="ru-RU" sz="2000" b="1" dirty="0" smtClean="0">
                <a:solidFill>
                  <a:srgbClr val="C00000"/>
                </a:solidFill>
              </a:rPr>
              <a:t>лет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, а иногда и больше 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 </a:t>
            </a:r>
            <a:r>
              <a:rPr lang="ru-RU" sz="2400" b="1" dirty="0" smtClean="0">
                <a:solidFill>
                  <a:schemeClr val="bg2"/>
                </a:solidFill>
              </a:rPr>
              <a:t>Скоморох</a:t>
            </a:r>
            <a:r>
              <a:rPr lang="ru-RU" sz="2000" dirty="0" smtClean="0"/>
              <a:t> , другой вид </a:t>
            </a:r>
            <a:r>
              <a:rPr lang="ru-RU" sz="2000" b="1" dirty="0" smtClean="0"/>
              <a:t>орлов</a:t>
            </a:r>
            <a:r>
              <a:rPr lang="ru-RU" sz="2000" dirty="0" smtClean="0"/>
              <a:t> , </a:t>
            </a:r>
            <a:r>
              <a:rPr lang="ru-RU" sz="2000" b="1" dirty="0" smtClean="0"/>
              <a:t>живет</a:t>
            </a:r>
            <a:r>
              <a:rPr lang="ru-RU" sz="2000" dirty="0" smtClean="0"/>
              <a:t> примерно </a:t>
            </a:r>
            <a:r>
              <a:rPr lang="ru-RU" sz="2000" dirty="0" smtClean="0">
                <a:solidFill>
                  <a:srgbClr val="C00000"/>
                </a:solidFill>
              </a:rPr>
              <a:t>55 </a:t>
            </a:r>
            <a:r>
              <a:rPr lang="ru-RU" sz="2000" b="1" dirty="0" smtClean="0">
                <a:solidFill>
                  <a:srgbClr val="C00000"/>
                </a:solidFill>
              </a:rPr>
              <a:t>лет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 </a:t>
            </a:r>
            <a:r>
              <a:rPr lang="ru-RU" sz="2400" b="1" dirty="0" smtClean="0">
                <a:solidFill>
                  <a:schemeClr val="bg2"/>
                </a:solidFill>
              </a:rPr>
              <a:t>орел-беркут</a:t>
            </a:r>
            <a:r>
              <a:rPr lang="ru-RU" sz="2000" dirty="0" smtClean="0"/>
              <a:t> может </a:t>
            </a:r>
            <a:r>
              <a:rPr lang="ru-RU" sz="2000" b="1" dirty="0" smtClean="0"/>
              <a:t>жить</a:t>
            </a:r>
            <a:r>
              <a:rPr lang="ru-RU" sz="2000" dirty="0" smtClean="0"/>
              <a:t> от </a:t>
            </a:r>
            <a:r>
              <a:rPr lang="ru-RU" sz="2000" dirty="0" smtClean="0">
                <a:solidFill>
                  <a:srgbClr val="C00000"/>
                </a:solidFill>
              </a:rPr>
              <a:t>46 до 50 </a:t>
            </a:r>
            <a:r>
              <a:rPr lang="ru-RU" sz="2000" b="1" dirty="0" smtClean="0">
                <a:solidFill>
                  <a:srgbClr val="C00000"/>
                </a:solidFill>
              </a:rPr>
              <a:t>лет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2000" dirty="0" smtClean="0"/>
              <a:t>, в этом случае тоже есть такие , что живут и больше 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Но а </a:t>
            </a:r>
            <a:r>
              <a:rPr lang="ru-RU" sz="2400" b="1" dirty="0" err="1" smtClean="0">
                <a:solidFill>
                  <a:schemeClr val="bg2"/>
                </a:solidFill>
              </a:rPr>
              <a:t>орел-белоголовый</a:t>
            </a:r>
            <a:r>
              <a:rPr lang="ru-RU" sz="2400" b="1" dirty="0" smtClean="0">
                <a:solidFill>
                  <a:schemeClr val="bg2"/>
                </a:solidFill>
              </a:rPr>
              <a:t> сип </a:t>
            </a:r>
            <a:r>
              <a:rPr lang="ru-RU" sz="2000" b="1" dirty="0" smtClean="0"/>
              <a:t>живет</a:t>
            </a:r>
            <a:r>
              <a:rPr lang="ru-RU" sz="2000" dirty="0" smtClean="0"/>
              <a:t> примерно </a:t>
            </a:r>
            <a:r>
              <a:rPr lang="ru-RU" sz="2000" dirty="0" smtClean="0">
                <a:solidFill>
                  <a:srgbClr val="C00000"/>
                </a:solidFill>
              </a:rPr>
              <a:t>38 </a:t>
            </a:r>
            <a:r>
              <a:rPr lang="ru-RU" sz="2000" b="1" dirty="0" smtClean="0">
                <a:solidFill>
                  <a:srgbClr val="C00000"/>
                </a:solidFill>
              </a:rPr>
              <a:t>лет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9698" name="Picture 2" descr="&amp;Kcy;&amp;acy;&amp;rcy;&amp;tcy;&amp;icy;&amp;ncy;&amp;kcy;&amp;acy; 6 &amp;icy;&amp;zcy; 1551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9675" y="0"/>
            <a:ext cx="4124325" cy="33569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228184" y="242902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кондор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29700" name="Picture 4" descr="&amp;Kcy;&amp;acy;&amp;rcy;&amp;tcy;&amp;icy;&amp;ncy;&amp;kcy;&amp;acy; 5 &amp;icy;&amp;zcy; 1551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581275" cy="3062536"/>
          </a:xfrm>
          <a:prstGeom prst="rect">
            <a:avLst/>
          </a:prstGeom>
          <a:noFill/>
        </p:spPr>
      </p:pic>
      <p:pic>
        <p:nvPicPr>
          <p:cNvPr id="29702" name="Picture 6" descr="http://img-fotki.yandex.ru/get/4311/pashagur.46/0_37181_49bceceb_X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3981450" cy="28738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23528" y="2636913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Орёл- скоморох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9704" name="Picture 8" descr="&amp;Kcy;&amp;acy;&amp;rcy;&amp;tcy;&amp;icy;&amp;ncy;&amp;kcy;&amp;acy; 16 &amp;icy;&amp;zcy; 79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70142"/>
            <a:ext cx="3168352" cy="302468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851920" y="278092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беркут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9706" name="Picture 10" descr="&amp;Kcy;&amp;acy;&amp;rcy;&amp;tcy;&amp;icy;&amp;ncy;&amp;kcy;&amp;acy; 10 &amp;icy;&amp;zcy; 1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188640"/>
            <a:ext cx="2600325" cy="324036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292080" y="2852936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Белоголовый сип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55875" y="332657"/>
            <a:ext cx="6553200" cy="1008112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Попугаи</a:t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221088"/>
            <a:ext cx="849694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Больше всего  попугаю нужно , чтобы он общался с себе подобными . </a:t>
            </a:r>
            <a:r>
              <a:rPr lang="ru-RU" sz="2000" b="1" dirty="0" smtClean="0">
                <a:solidFill>
                  <a:schemeClr val="bg2"/>
                </a:solidFill>
              </a:rPr>
              <a:t>Попугаи</a:t>
            </a:r>
            <a:r>
              <a:rPr lang="ru-RU" dirty="0" smtClean="0"/>
              <a:t> в среднем живут </a:t>
            </a:r>
            <a:r>
              <a:rPr lang="ru-RU" b="1" dirty="0" smtClean="0">
                <a:solidFill>
                  <a:srgbClr val="C00000"/>
                </a:solidFill>
              </a:rPr>
              <a:t>от 15 до 80 лет </a:t>
            </a:r>
            <a:r>
              <a:rPr lang="ru-RU" dirty="0" smtClean="0"/>
              <a:t>. Но в домашних условиях попугай не проживет до 80 лет . Если у птицы нет заболеваний и нарушений в условиях его содержания , то мы можем спокойно не думать сколько лет проживет наш попугай . Она проживет минимум </a:t>
            </a:r>
            <a:r>
              <a:rPr lang="ru-RU" b="1" dirty="0" smtClean="0">
                <a:solidFill>
                  <a:srgbClr val="C00000"/>
                </a:solidFill>
              </a:rPr>
              <a:t>3-4 десятка лет .</a:t>
            </a:r>
            <a:r>
              <a:rPr lang="ru-RU" dirty="0" smtClean="0"/>
              <a:t> А это , по сравнению других домашних животных , скромно говоря не мало . </a:t>
            </a:r>
            <a:r>
              <a:rPr lang="ru-RU" b="1" dirty="0" smtClean="0">
                <a:solidFill>
                  <a:schemeClr val="bg2"/>
                </a:solidFill>
              </a:rPr>
              <a:t>Попугаи</a:t>
            </a:r>
            <a:r>
              <a:rPr lang="ru-RU" dirty="0" smtClean="0"/>
              <a:t> </a:t>
            </a:r>
            <a:r>
              <a:rPr lang="ru-RU" dirty="0" smtClean="0"/>
              <a:t>, которые имеют средний размер ,  живут от </a:t>
            </a:r>
            <a:r>
              <a:rPr lang="ru-RU" b="1" dirty="0" smtClean="0">
                <a:solidFill>
                  <a:srgbClr val="C00000"/>
                </a:solidFill>
              </a:rPr>
              <a:t>20 до  30 лет</a:t>
            </a:r>
            <a:r>
              <a:rPr lang="ru-RU" dirty="0" smtClean="0"/>
              <a:t>. Представлю вам сколько живут некоторые виды попугаев . Все  эти сроки жизни документально подтвержденные:</a:t>
            </a:r>
            <a:endParaRPr lang="ru-RU" dirty="0"/>
          </a:p>
        </p:txBody>
      </p:sp>
      <p:pic>
        <p:nvPicPr>
          <p:cNvPr id="27652" name="Picture 4" descr="http://history-of-world.ru/wp-content/uploads/2012/03/%D0%B7%D0%B0%D0%B3%D1%80%D1%83%D0%B6%D0%B5%D0%BD%D0%BD%D0%BE%D0%B5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0"/>
            <a:ext cx="3268627" cy="2579788"/>
          </a:xfrm>
          <a:prstGeom prst="rect">
            <a:avLst/>
          </a:prstGeom>
          <a:noFill/>
        </p:spPr>
      </p:pic>
      <p:pic>
        <p:nvPicPr>
          <p:cNvPr id="27654" name="Picture 6" descr="http://history-of-world.ru/wp-content/uploads/2012/03/images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3024334" cy="28083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79512" y="2348880"/>
            <a:ext cx="31683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- </a:t>
            </a:r>
            <a:r>
              <a:rPr lang="ru-RU" b="1" dirty="0" smtClean="0">
                <a:solidFill>
                  <a:schemeClr val="bg1"/>
                </a:solidFill>
              </a:rPr>
              <a:t>волнистые попугаи живут примерно 15 лет (иногда – 20 лет ),но а  рекорд принадлежит 21-летнему </a:t>
            </a:r>
            <a:r>
              <a:rPr lang="ru-RU" dirty="0" err="1" smtClean="0">
                <a:solidFill>
                  <a:schemeClr val="bg1"/>
                </a:solidFill>
              </a:rPr>
              <a:t>волнистику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656" name="Picture 8" descr="http://history-of-world.ru/wp-content/uploads/2012/03/%D0%B7%D0%B0%D0%B3%D1%80%D1%83%D0%B6%D0%B5%D0%BD%D0%BD%D0%BE%D0%B5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764704"/>
            <a:ext cx="4389662" cy="3288011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275857" y="1916832"/>
            <a:ext cx="41764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самый </a:t>
            </a:r>
            <a:r>
              <a:rPr lang="ru-RU" b="1" dirty="0" smtClean="0">
                <a:solidFill>
                  <a:schemeClr val="bg1"/>
                </a:solidFill>
              </a:rPr>
              <a:t>красивый попугай -</a:t>
            </a:r>
            <a:r>
              <a:rPr lang="ru-RU" sz="2400" b="1" dirty="0" smtClean="0">
                <a:solidFill>
                  <a:srgbClr val="FF0000"/>
                </a:solidFill>
              </a:rPr>
              <a:t>ара</a:t>
            </a:r>
            <a:r>
              <a:rPr lang="ru-RU" b="1" dirty="0" smtClean="0">
                <a:solidFill>
                  <a:schemeClr val="bg1"/>
                </a:solidFill>
              </a:rPr>
              <a:t> живет 33 года (здесь указана реально точное </a:t>
            </a:r>
            <a:r>
              <a:rPr lang="ru-RU" b="1" dirty="0" err="1" smtClean="0">
                <a:solidFill>
                  <a:schemeClr val="bg1"/>
                </a:solidFill>
              </a:rPr>
              <a:t>цифра,и</a:t>
            </a:r>
            <a:r>
              <a:rPr lang="ru-RU" b="1" dirty="0" smtClean="0">
                <a:solidFill>
                  <a:schemeClr val="bg1"/>
                </a:solidFill>
              </a:rPr>
              <a:t> этот цифр касается большинстве этого вида ,  хотя и встречаются попугаи вида ара которые живут  50 и больше).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7658" name="Picture 10" descr="http://history-of-world.ru/wp-content/uploads/2012/03/images-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692696"/>
            <a:ext cx="3347864" cy="338437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868144" y="1916832"/>
            <a:ext cx="32758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FF0000"/>
                </a:solidFill>
              </a:rPr>
              <a:t>амазоны</a:t>
            </a:r>
            <a:r>
              <a:rPr lang="ru-RU" b="1" dirty="0" smtClean="0">
                <a:solidFill>
                  <a:schemeClr val="bg1"/>
                </a:solidFill>
              </a:rPr>
              <a:t> живут примерно 49 лет, и это очень  точно </a:t>
            </a:r>
            <a:r>
              <a:rPr lang="ru-RU" b="1" dirty="0" err="1" smtClean="0">
                <a:solidFill>
                  <a:schemeClr val="bg1"/>
                </a:solidFill>
              </a:rPr>
              <a:t>проверенно.но</a:t>
            </a:r>
            <a:r>
              <a:rPr lang="ru-RU" b="1" dirty="0" smtClean="0">
                <a:solidFill>
                  <a:schemeClr val="bg1"/>
                </a:solidFill>
              </a:rPr>
              <a:t> , </a:t>
            </a:r>
            <a:r>
              <a:rPr lang="ru-RU" b="1" dirty="0" smtClean="0">
                <a:solidFill>
                  <a:schemeClr val="bg1"/>
                </a:solidFill>
              </a:rPr>
              <a:t>есть такие </a:t>
            </a:r>
            <a:r>
              <a:rPr lang="ru-RU" b="1" dirty="0" err="1" smtClean="0">
                <a:solidFill>
                  <a:schemeClr val="bg1"/>
                </a:solidFill>
              </a:rPr>
              <a:t>амазоны</a:t>
            </a:r>
            <a:r>
              <a:rPr lang="ru-RU" b="1" dirty="0" smtClean="0">
                <a:solidFill>
                  <a:schemeClr val="bg1"/>
                </a:solidFill>
              </a:rPr>
              <a:t> , которые прожили до 70-ти лет.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7660" name="Picture 12" descr="http://history-of-world.ru/wp-content/uploads/2012/03/images-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0"/>
            <a:ext cx="5223466" cy="4077072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286000" y="310583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больше всех живет </a:t>
            </a:r>
            <a:r>
              <a:rPr lang="ru-RU" sz="2400" b="1" dirty="0" smtClean="0">
                <a:solidFill>
                  <a:srgbClr val="C00000"/>
                </a:solidFill>
              </a:rPr>
              <a:t>какаду</a:t>
            </a:r>
            <a:r>
              <a:rPr lang="ru-RU" b="1" dirty="0" smtClean="0">
                <a:solidFill>
                  <a:schemeClr val="bg1"/>
                </a:solidFill>
              </a:rPr>
              <a:t> . Он легко может прожить до 69 лет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2087761" cy="719137"/>
          </a:xfrm>
        </p:spPr>
        <p:txBody>
          <a:bodyPr/>
          <a:lstStyle/>
          <a:p>
            <a:r>
              <a:rPr lang="ru-RU" b="1" dirty="0" smtClean="0"/>
              <a:t>Акулы</a:t>
            </a:r>
            <a:endParaRPr lang="ru-RU" b="1" dirty="0"/>
          </a:p>
        </p:txBody>
      </p:sp>
      <p:sp>
        <p:nvSpPr>
          <p:cNvPr id="261121" name="Rectangle 1"/>
          <p:cNvSpPr>
            <a:spLocks noChangeArrowheads="1"/>
          </p:cNvSpPr>
          <p:nvPr/>
        </p:nvSpPr>
        <p:spPr bwMode="auto">
          <a:xfrm>
            <a:off x="1691680" y="2644904"/>
            <a:ext cx="745232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Акулы считаются очень древними обитателем земли . В настоящий момент известны более 450 видов акул . Так  что вопрос сколько лет живут акулы зависит от их вида 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Тупорылая акула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живет в теплых океанах и озерах , а если точнее они более распространены  в западных водах Атлантического океана 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Тупорылая акула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живет примерно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25 лет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но а максимальная продолжительность ее жизни достигает 28 лет 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Черноконечная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 акула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живет около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10 лет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Серая рифовая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акула живет около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25 лет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Шелковистая акула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тоже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живет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около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25 лет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Пятнистохвостая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 акула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живет всего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8 лет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К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</a:rPr>
              <a:t>итовая акула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, она живет около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80 лет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.</a:t>
            </a:r>
          </a:p>
        </p:txBody>
      </p:sp>
      <p:pic>
        <p:nvPicPr>
          <p:cNvPr id="261122" name="Picture 2" descr="http://history-of-world.ru/wp-content/uploads/2012/04/whale-shark_national-geographic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0"/>
            <a:ext cx="2771800" cy="2564904"/>
          </a:xfrm>
          <a:prstGeom prst="rect">
            <a:avLst/>
          </a:prstGeom>
          <a:noFill/>
        </p:spPr>
      </p:pic>
      <p:pic>
        <p:nvPicPr>
          <p:cNvPr id="6146" name="Picture 2" descr="http://history-of-world.ru/wp-content/uploads/2012/04/Fish_shark_130-300x2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0"/>
            <a:ext cx="2713484" cy="268228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0"/>
            <a:ext cx="1691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Рыбы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3023865" cy="719137"/>
          </a:xfrm>
        </p:spPr>
        <p:txBody>
          <a:bodyPr/>
          <a:lstStyle/>
          <a:p>
            <a:r>
              <a:rPr lang="ru-RU" dirty="0" smtClean="0"/>
              <a:t>Щука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4509120"/>
            <a:ext cx="6606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Есть много легенды про рыбу </a:t>
            </a:r>
            <a:r>
              <a:rPr lang="ru-RU" b="1" dirty="0" smtClean="0"/>
              <a:t>щука</a:t>
            </a:r>
            <a:r>
              <a:rPr lang="ru-RU" dirty="0" smtClean="0"/>
              <a:t> . В одной из них говорится , что в конце XVIII века пруду под Москвой  не известно кем была поймана рыба щука с кольцом , и на кольце была надпись о том , что это кольцо посадил царь Борис Федорович . И в момент ловля рыбу было примерно 100 </a:t>
            </a:r>
            <a:r>
              <a:rPr lang="ru-RU" b="1" dirty="0" smtClean="0"/>
              <a:t>лет</a:t>
            </a:r>
            <a:r>
              <a:rPr lang="ru-RU" dirty="0" smtClean="0"/>
              <a:t> . Но с более достоверных источниках известно , что </a:t>
            </a:r>
            <a:r>
              <a:rPr lang="ru-RU" b="1" dirty="0" smtClean="0"/>
              <a:t>щука живет </a:t>
            </a:r>
            <a:r>
              <a:rPr lang="ru-RU" b="1" dirty="0" smtClean="0">
                <a:solidFill>
                  <a:srgbClr val="FF0000"/>
                </a:solidFill>
              </a:rPr>
              <a:t>от 30 до 35 лет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history-of-world.ru/wp-content/uploads/2012/04/shyka-300x1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0"/>
            <a:ext cx="5076056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4077072"/>
            <a:ext cx="6553200" cy="360040"/>
          </a:xfrm>
        </p:spPr>
        <p:txBody>
          <a:bodyPr/>
          <a:lstStyle/>
          <a:p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  <a:hlinkClick r:id="rId3"/>
              </a:rPr>
              <a:t>http://history-of-world.ru/skolko-let-zhivet-los.html</a:t>
            </a:r>
            <a:endParaRPr lang="ru-RU" sz="1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35696" y="3789319"/>
            <a:ext cx="7308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/>
              </a:rPr>
              <a:t>http://www.socioforum.su/viewtopic.php?f=767&amp;p=1344313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835696" y="3111740"/>
            <a:ext cx="7308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/>
              </a:rPr>
              <a:t>http://www.maybe.ru/blogs/read.php?r=77133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2780928"/>
            <a:ext cx="4438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http://zxcc.ru/c251-425396.html</a:t>
            </a:r>
            <a:endParaRPr lang="ru-RU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835696" y="2378143"/>
            <a:ext cx="7308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7"/>
              </a:rPr>
              <a:t>http://porodasoak.info/html-poroda/p/pudeli.html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763688" y="1726001"/>
            <a:ext cx="73803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8"/>
              </a:rPr>
              <a:t>http://wallpaper-free.narod.ru/Wild-Animals/1600x1200_wallpaper-free.narod.ru_27.jpg.htm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91680" y="681403"/>
            <a:ext cx="74523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9"/>
              </a:rPr>
              <a:t>http://sheric-ru.livejournal.com/146769.html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63688" y="1052736"/>
            <a:ext cx="42151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0"/>
              </a:rPr>
              <a:t>http://basik.ru/words/birds</a:t>
            </a:r>
            <a:endParaRPr lang="ru-RU" dirty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63688" y="53670"/>
            <a:ext cx="7380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  <a:cs typeface="Arial" charset="0"/>
                <a:hlinkClick r:id="rId11"/>
              </a:rPr>
              <a:t>http://fotki.yandex.ru/users/igornykin/view/486401/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63688" y="332656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12"/>
              </a:rPr>
              <a:t>http://history-of-world.ru/skolko-let-zhivut-popugai.html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051720" y="5877272"/>
            <a:ext cx="2832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</a:t>
            </a:r>
            <a:r>
              <a:rPr lang="ru-RU" b="1" dirty="0" smtClean="0"/>
              <a:t>.</a:t>
            </a:r>
            <a:r>
              <a:rPr lang="en-US" b="1" dirty="0" smtClean="0"/>
              <a:t>antonova1974@mail</a:t>
            </a:r>
            <a:r>
              <a:rPr lang="ru-RU" b="1" dirty="0" smtClean="0"/>
              <a:t>.</a:t>
            </a:r>
            <a:r>
              <a:rPr lang="en-US" b="1" dirty="0" err="1" smtClean="0"/>
              <a:t>ru</a:t>
            </a:r>
            <a:endParaRPr lang="ru-RU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645333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Вы скачали эту презентацию на сайте - </a:t>
            </a:r>
            <a:r>
              <a:rPr lang="ru-RU" b="1" dirty="0" err="1" smtClean="0">
                <a:solidFill>
                  <a:schemeClr val="tx2"/>
                </a:solidFill>
              </a:rPr>
              <a:t>viki.rdf.ru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35696" y="6165304"/>
            <a:ext cx="5926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Автор презентации - Антонова Елена Петровна</a:t>
            </a:r>
            <a:endParaRPr lang="ru-RU" b="1" dirty="0"/>
          </a:p>
        </p:txBody>
      </p:sp>
      <p:sp>
        <p:nvSpPr>
          <p:cNvPr id="17" name="TextBox 16">
            <a:hlinkClick r:id="rId13"/>
          </p:cNvPr>
          <p:cNvSpPr txBox="1"/>
          <p:nvPr/>
        </p:nvSpPr>
        <p:spPr>
          <a:xfrm>
            <a:off x="1907704" y="4365104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907704" y="4375933"/>
            <a:ext cx="72362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4"/>
              </a:rPr>
              <a:t>http://kidsrisunki.ru/lisa-po-angliyski.html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763688" y="1373402"/>
            <a:ext cx="73803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5"/>
              </a:rPr>
              <a:t>http://my19edwin.livejournal.com/20809.html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835696" y="3479070"/>
            <a:ext cx="7308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6"/>
              </a:rPr>
              <a:t>http://картинки.cc/овчарка-обои-и-картинки-для-компь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1835696" y="4686817"/>
            <a:ext cx="7308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7"/>
              </a:rPr>
              <a:t>http://dushan.info/stareyushhaya-koshka/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763688" y="5044889"/>
            <a:ext cx="738031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18"/>
              </a:rPr>
              <a:t>http://all-cat.ucoz.ru/photo/siamskaja_koshka/prodolzhitelnost_zhizni_siamskikh_koshek/26-0-1450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0" y="332656"/>
            <a:ext cx="3960862" cy="1296144"/>
          </a:xfrm>
        </p:spPr>
        <p:txBody>
          <a:bodyPr/>
          <a:lstStyle/>
          <a:p>
            <a:r>
              <a:rPr lang="uk-UA" sz="4400" b="1" dirty="0" smtClean="0">
                <a:solidFill>
                  <a:srgbClr val="FFFF00"/>
                </a:solidFill>
                <a:latin typeface="Tahoma" charset="0"/>
              </a:rPr>
              <a:t>Животные</a:t>
            </a:r>
            <a:endParaRPr lang="uk-UA" sz="4400" b="1" dirty="0">
              <a:solidFill>
                <a:srgbClr val="FFFF00"/>
              </a:solidFill>
              <a:latin typeface="Tahoma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95536" y="3429000"/>
            <a:ext cx="8424614" cy="3022600"/>
          </a:xfrm>
        </p:spPr>
        <p:txBody>
          <a:bodyPr/>
          <a:lstStyle/>
          <a:p>
            <a:r>
              <a:rPr lang="ru-RU" sz="2400" dirty="0" smtClean="0"/>
              <a:t>Обычно по сравнению с людьми </a:t>
            </a:r>
            <a:r>
              <a:rPr lang="ru-RU" sz="2400" b="1" dirty="0" smtClean="0"/>
              <a:t>животные живут</a:t>
            </a:r>
            <a:r>
              <a:rPr lang="ru-RU" sz="2400" dirty="0" smtClean="0"/>
              <a:t> не долго , но есть и такие которые могут прожить два или три  раза больше чем человек (например известны случаи , что </a:t>
            </a:r>
            <a:r>
              <a:rPr lang="ru-RU" sz="2400" b="1" dirty="0" smtClean="0">
                <a:solidFill>
                  <a:schemeClr val="bg2"/>
                </a:solidFill>
              </a:rPr>
              <a:t>ворона</a:t>
            </a:r>
            <a:r>
              <a:rPr lang="ru-RU" sz="2400" dirty="0" smtClean="0"/>
              <a:t> прожила до </a:t>
            </a:r>
            <a:r>
              <a:rPr lang="ru-RU" sz="2400" b="1" dirty="0" smtClean="0">
                <a:solidFill>
                  <a:srgbClr val="C00000"/>
                </a:solidFill>
              </a:rPr>
              <a:t>210 лет </a:t>
            </a:r>
            <a:r>
              <a:rPr lang="ru-RU" sz="2400" dirty="0" smtClean="0"/>
              <a:t>) . </a:t>
            </a:r>
            <a:r>
              <a:rPr lang="ru-RU" sz="2400" b="1" dirty="0" smtClean="0"/>
              <a:t>Секрет долголетия животного</a:t>
            </a:r>
            <a:r>
              <a:rPr lang="ru-RU" sz="2400" dirty="0" smtClean="0"/>
              <a:t> состоит из того , в каких условиях он </a:t>
            </a:r>
            <a:r>
              <a:rPr lang="ru-RU" sz="2400" b="1" dirty="0" smtClean="0"/>
              <a:t>живет</a:t>
            </a:r>
            <a:r>
              <a:rPr lang="ru-RU" sz="2400" dirty="0" smtClean="0"/>
              <a:t> . По этому очень важно знать какие условия хороши для вашего животного . Предлагаю вам по подробнее узнать </a:t>
            </a:r>
            <a:r>
              <a:rPr lang="ru-RU" sz="2400" b="1" dirty="0" smtClean="0"/>
              <a:t>сколько лет живут животные</a:t>
            </a:r>
            <a:r>
              <a:rPr lang="ru-RU" sz="2400" dirty="0" smtClean="0"/>
              <a:t> .</a:t>
            </a:r>
            <a:endParaRPr lang="ru-RU" sz="2400" dirty="0"/>
          </a:p>
        </p:txBody>
      </p:sp>
      <p:pic>
        <p:nvPicPr>
          <p:cNvPr id="1026" name="Picture 2" descr="&amp;Kcy;&amp;acy;&amp;rcy;&amp;tcy;&amp;icy;&amp;ncy;&amp;kcy;&amp;acy; 1 &amp;icy;&amp;zcy; 1550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42215" cy="3245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25" y="1989138"/>
            <a:ext cx="2952750" cy="649287"/>
          </a:xfrm>
        </p:spPr>
        <p:txBody>
          <a:bodyPr/>
          <a:lstStyle/>
          <a:p>
            <a:r>
              <a:rPr lang="uk-UA" sz="3200" b="1" dirty="0" smtClean="0">
                <a:latin typeface="Tahoma" charset="0"/>
              </a:rPr>
              <a:t>Собаки</a:t>
            </a: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933056"/>
            <a:ext cx="7632700" cy="2736032"/>
          </a:xfrm>
        </p:spPr>
        <p:txBody>
          <a:bodyPr/>
          <a:lstStyle/>
          <a:p>
            <a:r>
              <a:rPr lang="ru-RU" sz="1800" dirty="0" smtClean="0"/>
              <a:t>Как и у многих других животных , у </a:t>
            </a:r>
            <a:r>
              <a:rPr lang="ru-RU" sz="1800" b="1" dirty="0" smtClean="0"/>
              <a:t>собак</a:t>
            </a:r>
            <a:r>
              <a:rPr lang="ru-RU" sz="1800" dirty="0" smtClean="0"/>
              <a:t> продолжительность жизни тоже зависит от того  в каких условиях они живут . Очень многое зависит от порода собаки . В  среднем  </a:t>
            </a:r>
            <a:r>
              <a:rPr lang="ru-RU" sz="1800" b="1" dirty="0" smtClean="0"/>
              <a:t>собаки живут</a:t>
            </a:r>
            <a:r>
              <a:rPr lang="ru-RU" sz="1800" dirty="0" smtClean="0"/>
              <a:t> </a:t>
            </a:r>
            <a:r>
              <a:rPr lang="ru-RU" sz="1800" b="1" dirty="0" smtClean="0"/>
              <a:t>от </a:t>
            </a:r>
            <a:r>
              <a:rPr lang="ru-RU" sz="1800" b="1" dirty="0" smtClean="0">
                <a:solidFill>
                  <a:srgbClr val="FF0000"/>
                </a:solidFill>
              </a:rPr>
              <a:t>12 до 15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</a:rPr>
              <a:t>лет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. Собаки лучшие друзья людей .</a:t>
            </a:r>
            <a:r>
              <a:rPr lang="ru-RU" sz="1800" dirty="0" smtClean="0"/>
              <a:t> 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Обычно маленькие </a:t>
            </a:r>
            <a:r>
              <a:rPr lang="ru-RU" sz="1800" b="1" dirty="0" smtClean="0"/>
              <a:t>собаки живут</a:t>
            </a:r>
            <a:r>
              <a:rPr lang="ru-RU" sz="1800" dirty="0" smtClean="0"/>
              <a:t> дольше чем крупные . Представлю вам продолжительность жизни нескольких пород собак .  Немецкий дог , Английский бульдог и  </a:t>
            </a:r>
            <a:r>
              <a:rPr lang="ru-RU" sz="1800" dirty="0" smtClean="0"/>
              <a:t>Бордосский</a:t>
            </a:r>
            <a:r>
              <a:rPr lang="ru-RU" sz="1800" dirty="0" smtClean="0"/>
              <a:t> дог  </a:t>
            </a:r>
            <a:r>
              <a:rPr lang="ru-RU" sz="1800" b="1" dirty="0" smtClean="0"/>
              <a:t>живут </a:t>
            </a:r>
            <a:r>
              <a:rPr lang="ru-RU" sz="1800" b="1" dirty="0" smtClean="0">
                <a:solidFill>
                  <a:srgbClr val="FF0000"/>
                </a:solidFill>
              </a:rPr>
              <a:t>от 7 до 10 лет</a:t>
            </a:r>
            <a:r>
              <a:rPr lang="ru-RU" sz="1800" dirty="0" smtClean="0">
                <a:solidFill>
                  <a:srgbClr val="FF0000"/>
                </a:solidFill>
              </a:rPr>
              <a:t> </a:t>
            </a:r>
            <a:r>
              <a:rPr lang="ru-RU" sz="1800" dirty="0" smtClean="0"/>
              <a:t>. </a:t>
            </a:r>
            <a:endParaRPr lang="ru-RU" sz="1800" dirty="0"/>
          </a:p>
        </p:txBody>
      </p:sp>
      <p:pic>
        <p:nvPicPr>
          <p:cNvPr id="12290" name="Picture 2" descr="&amp;Kcy;&amp;acy;&amp;rcy;&amp;tcy;&amp;icy;&amp;ncy;&amp;kcy;&amp;acy; 5 &amp;icy;&amp;zcy; 41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88640"/>
            <a:ext cx="3505572" cy="33123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83768" y="278092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Немецкий бульдог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292" name="Picture 4" descr="&amp;Kcy;&amp;acy;&amp;rcy;&amp;tcy;&amp;icy;&amp;ncy;&amp;kcy;&amp;acy; 7 &amp;icy;&amp;zcy; 7506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0648"/>
            <a:ext cx="3851920" cy="33813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436096" y="2708920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Английский бульдог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2294" name="Picture 6" descr="&amp;Kcy;&amp;acy;&amp;rcy;&amp;tcy;&amp;icy;&amp;ncy;&amp;kcy;&amp;acy; 1 &amp;icy;&amp;zcy; 6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635896" cy="35730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306896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b="1" dirty="0" err="1" smtClean="0">
                <a:solidFill>
                  <a:schemeClr val="bg1"/>
                </a:solidFill>
              </a:rPr>
              <a:t>Бордосский</a:t>
            </a:r>
            <a:r>
              <a:rPr lang="ru-RU" b="1" dirty="0" smtClean="0">
                <a:solidFill>
                  <a:schemeClr val="bg1"/>
                </a:solidFill>
              </a:rPr>
              <a:t> дог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4365104"/>
            <a:ext cx="5814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Овчарку легко дрессировать и поэтому большинство людей любит этих собак . Если овчарка здорова и ее владелец создал хорошие условия для нее , то она может легко прожить от </a:t>
            </a:r>
            <a:r>
              <a:rPr lang="ru-RU" b="1" dirty="0" smtClean="0">
                <a:solidFill>
                  <a:srgbClr val="C00000"/>
                </a:solidFill>
              </a:rPr>
              <a:t>15 до 20 лет </a:t>
            </a:r>
            <a:r>
              <a:rPr lang="ru-RU" b="1" dirty="0" smtClean="0"/>
              <a:t>. Но бывают и такие овчарки , которые доживают и больше , главное давать любовь и теплоту этим животным .</a:t>
            </a:r>
            <a:endParaRPr lang="ru-RU" b="1" dirty="0"/>
          </a:p>
        </p:txBody>
      </p:sp>
      <p:pic>
        <p:nvPicPr>
          <p:cNvPr id="3074" name="Picture 2" descr="http://history-of-world.ru/wp-content/uploads/2012/04/1326347655-300x2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88640"/>
            <a:ext cx="4513684" cy="3888432"/>
          </a:xfrm>
          <a:prstGeom prst="rect">
            <a:avLst/>
          </a:prstGeom>
          <a:noFill/>
        </p:spPr>
      </p:pic>
      <p:pic>
        <p:nvPicPr>
          <p:cNvPr id="6146" name="Picture 2" descr="&amp;Kcy;&amp;acy;&amp;rcy;&amp;tcy;&amp;icy;&amp;ncy;&amp;kcy;&amp;acy; 4 &amp;icy;&amp;zcy; 1518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5328345" cy="352839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1"/>
            <a:ext cx="9109075" cy="908720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Овчарка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64502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chemeClr val="bg1"/>
                </a:solidFill>
              </a:rPr>
              <a:t> Немецкая овчарка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28184" y="3645024"/>
            <a:ext cx="2642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Бельгийская овчарка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3023865" cy="719137"/>
          </a:xfrm>
        </p:spPr>
        <p:txBody>
          <a:bodyPr/>
          <a:lstStyle/>
          <a:p>
            <a:r>
              <a:rPr lang="ru-RU" dirty="0" smtClean="0"/>
              <a:t>Такса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4365104"/>
            <a:ext cx="72362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Биологи доказали , что чем больше собака по размерам  тем меньше она </a:t>
            </a:r>
            <a:r>
              <a:rPr lang="ru-RU" b="1" dirty="0" smtClean="0"/>
              <a:t>живет</a:t>
            </a:r>
            <a:r>
              <a:rPr lang="ru-RU" dirty="0" smtClean="0"/>
              <a:t> . </a:t>
            </a:r>
            <a:r>
              <a:rPr lang="ru-RU" b="1" dirty="0" smtClean="0"/>
              <a:t>Такса</a:t>
            </a:r>
            <a:r>
              <a:rPr lang="ru-RU" dirty="0" smtClean="0"/>
              <a:t> по своей натуре считается </a:t>
            </a:r>
            <a:r>
              <a:rPr lang="ru-RU" b="1" dirty="0" smtClean="0"/>
              <a:t>охотником</a:t>
            </a:r>
            <a:r>
              <a:rPr lang="ru-RU" dirty="0" smtClean="0"/>
              <a:t> , и будет правильно если мы создадим такие условия для ней , чтобы она чувствовала себе удобно . Для этого ей надо просто побегать по лесу 1-2 часа в день . Биологически доказано , что  здоровая </a:t>
            </a:r>
            <a:r>
              <a:rPr lang="ru-RU" b="1" dirty="0" smtClean="0"/>
              <a:t>Такса может прожить до </a:t>
            </a:r>
            <a:r>
              <a:rPr lang="ru-RU" b="1" dirty="0" smtClean="0">
                <a:solidFill>
                  <a:srgbClr val="FF0000"/>
                </a:solidFill>
              </a:rPr>
              <a:t>18 лет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. Но а если мы создадим хорошие условия для ней , и подарим свою любовь , то </a:t>
            </a:r>
            <a:r>
              <a:rPr lang="ru-RU" b="1" dirty="0" smtClean="0"/>
              <a:t>такса может запросто прожить </a:t>
            </a:r>
            <a:r>
              <a:rPr lang="ru-RU" b="1" dirty="0" smtClean="0">
                <a:solidFill>
                  <a:srgbClr val="FF0000"/>
                </a:solidFill>
              </a:rPr>
              <a:t>15 лет</a:t>
            </a:r>
            <a:r>
              <a:rPr lang="ru-RU" dirty="0" smtClean="0">
                <a:solidFill>
                  <a:srgbClr val="FF0000"/>
                </a:solidFill>
              </a:rPr>
              <a:t> и больше 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://www.stihi.ru/pics/2009/09/12/1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4868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5940425" y="692697"/>
            <a:ext cx="2952750" cy="720079"/>
          </a:xfrm>
        </p:spPr>
        <p:txBody>
          <a:bodyPr/>
          <a:lstStyle/>
          <a:p>
            <a:r>
              <a:rPr lang="uk-UA" sz="3200" b="1" dirty="0" smtClean="0">
                <a:latin typeface="Tahoma" charset="0"/>
              </a:rPr>
              <a:t>Пудель</a:t>
            </a:r>
            <a:br>
              <a:rPr lang="uk-UA" sz="3200" b="1" dirty="0" smtClean="0">
                <a:latin typeface="Tahoma" charset="0"/>
              </a:rPr>
            </a:br>
            <a:endParaRPr lang="uk-UA" sz="3200" b="1" dirty="0"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5085184"/>
            <a:ext cx="7632700" cy="158390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 Пудель </a:t>
            </a:r>
            <a:r>
              <a:rPr lang="ru-RU" sz="2000" dirty="0" smtClean="0"/>
              <a:t>и </a:t>
            </a:r>
            <a:r>
              <a:rPr lang="ru-RU" sz="2000" b="1" dirty="0" smtClean="0"/>
              <a:t>Чихуахуа</a:t>
            </a:r>
            <a:r>
              <a:rPr lang="ru-RU" sz="2000" b="1" dirty="0" smtClean="0"/>
              <a:t> </a:t>
            </a:r>
            <a:r>
              <a:rPr lang="ru-RU" sz="2000" dirty="0" smtClean="0"/>
              <a:t>живут</a:t>
            </a:r>
            <a:r>
              <a:rPr lang="ru-RU" sz="2000" b="1" dirty="0" smtClean="0"/>
              <a:t> от </a:t>
            </a:r>
            <a:r>
              <a:rPr lang="ru-RU" sz="2000" b="1" dirty="0" smtClean="0">
                <a:solidFill>
                  <a:srgbClr val="FF0000"/>
                </a:solidFill>
              </a:rPr>
              <a:t>15 до 17 лет </a:t>
            </a:r>
            <a:r>
              <a:rPr lang="ru-RU" sz="2000" b="1" dirty="0" smtClean="0"/>
              <a:t>. </a:t>
            </a:r>
            <a:endParaRPr lang="ru-RU" sz="2000" b="1" dirty="0" smtClean="0"/>
          </a:p>
          <a:p>
            <a:pPr>
              <a:lnSpc>
                <a:spcPct val="80000"/>
              </a:lnSpc>
            </a:pPr>
            <a:r>
              <a:rPr lang="ru-RU" sz="2000" dirty="0" smtClean="0"/>
              <a:t>Но </a:t>
            </a:r>
            <a:r>
              <a:rPr lang="ru-RU" sz="2000" dirty="0" smtClean="0"/>
              <a:t>а больше всех живет</a:t>
            </a:r>
            <a:r>
              <a:rPr lang="ru-RU" sz="2000" b="1" dirty="0" smtClean="0"/>
              <a:t> Болонка  от </a:t>
            </a:r>
            <a:r>
              <a:rPr lang="ru-RU" sz="2000" b="1" dirty="0" smtClean="0">
                <a:solidFill>
                  <a:srgbClr val="FF0000"/>
                </a:solidFill>
              </a:rPr>
              <a:t>18 до 20 лет</a:t>
            </a:r>
            <a:r>
              <a:rPr lang="ru-RU" sz="1800" dirty="0" smtClean="0"/>
              <a:t> .</a:t>
            </a:r>
            <a:endParaRPr lang="uk-UA" sz="1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7" y="1556792"/>
            <a:ext cx="331236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</a:rPr>
              <a:t>Чихуахуа</a:t>
            </a:r>
            <a:endParaRPr lang="ru-RU" sz="32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1266" name="Picture 2" descr="&amp;Kcy;&amp;acy;&amp;rcy;&amp;tcy;&amp;icy;&amp;ncy;&amp;kcy;&amp;acy; 17 &amp;icy;&amp;zcy; 61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132856"/>
            <a:ext cx="3810000" cy="2857500"/>
          </a:xfrm>
          <a:prstGeom prst="rect">
            <a:avLst/>
          </a:prstGeom>
          <a:noFill/>
        </p:spPr>
      </p:pic>
      <p:pic>
        <p:nvPicPr>
          <p:cNvPr id="11268" name="Picture 4" descr="&amp;Kcy;&amp;acy;&amp;rcy;&amp;tcy;&amp;icy;&amp;ncy;&amp;kcy;&amp;acy; 22 &amp;icy;&amp;zcy; 61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124744"/>
            <a:ext cx="3914775" cy="3810000"/>
          </a:xfrm>
          <a:prstGeom prst="rect">
            <a:avLst/>
          </a:prstGeom>
          <a:noFill/>
        </p:spPr>
      </p:pic>
      <p:pic>
        <p:nvPicPr>
          <p:cNvPr id="11270" name="Picture 6" descr="&amp;Kcy;&amp;acy;&amp;rcy;&amp;tcy;&amp;icy;&amp;ncy;&amp;kcy;&amp;acy; 25 &amp;icy;&amp;zcy; 975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1340768"/>
            <a:ext cx="4762500" cy="35909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88913"/>
            <a:ext cx="3311897" cy="719137"/>
          </a:xfrm>
        </p:spPr>
        <p:txBody>
          <a:bodyPr/>
          <a:lstStyle/>
          <a:p>
            <a:r>
              <a:rPr lang="ru-RU" b="1" dirty="0" smtClean="0"/>
              <a:t>Кошки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4365104"/>
            <a:ext cx="73083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Средняя продолжительность жизни </a:t>
            </a:r>
            <a:r>
              <a:rPr lang="ru-RU" sz="2000" b="1" dirty="0" smtClean="0">
                <a:solidFill>
                  <a:schemeClr val="bg2"/>
                </a:solidFill>
              </a:rPr>
              <a:t>кошек </a:t>
            </a:r>
            <a:r>
              <a:rPr lang="ru-RU" sz="2000" dirty="0" smtClean="0"/>
              <a:t>составляет </a:t>
            </a:r>
            <a:r>
              <a:rPr lang="ru-RU" sz="2000" b="1" dirty="0" smtClean="0">
                <a:solidFill>
                  <a:srgbClr val="C00000"/>
                </a:solidFill>
              </a:rPr>
              <a:t>10-15 лет</a:t>
            </a:r>
            <a:r>
              <a:rPr lang="ru-RU" sz="2000" dirty="0" smtClean="0"/>
              <a:t>. В силу разных причин бродячие кошки живут гораздо меньше: </a:t>
            </a:r>
            <a:r>
              <a:rPr lang="ru-RU" sz="2000" dirty="0" smtClean="0">
                <a:solidFill>
                  <a:srgbClr val="C00000"/>
                </a:solidFill>
              </a:rPr>
              <a:t>3 - 5 лет</a:t>
            </a:r>
            <a:r>
              <a:rPr lang="ru-RU" sz="2000" dirty="0" smtClean="0"/>
              <a:t>. Встречаются и кошки долгожители. Так, по данным книги рекордов </a:t>
            </a:r>
            <a:r>
              <a:rPr lang="ru-RU" sz="2000" dirty="0" err="1" smtClean="0"/>
              <a:t>Гинесса</a:t>
            </a:r>
            <a:r>
              <a:rPr lang="ru-RU" sz="2000" dirty="0" smtClean="0"/>
              <a:t>, дольше всех известных домашних кошек, по </a:t>
            </a:r>
            <a:r>
              <a:rPr lang="ru-RU" sz="2000" dirty="0" smtClean="0">
                <a:solidFill>
                  <a:srgbClr val="C00000"/>
                </a:solidFill>
              </a:rPr>
              <a:t>34 года,</a:t>
            </a:r>
            <a:r>
              <a:rPr lang="ru-RU" sz="2000" dirty="0" smtClean="0"/>
              <a:t> прожили пятнистая кошка </a:t>
            </a:r>
            <a:r>
              <a:rPr lang="ru-RU" sz="2000" dirty="0" err="1" smtClean="0"/>
              <a:t>Ма</a:t>
            </a:r>
            <a:r>
              <a:rPr lang="ru-RU" sz="2000" dirty="0" smtClean="0"/>
              <a:t> из Великобритании и кот </a:t>
            </a:r>
            <a:r>
              <a:rPr lang="ru-RU" sz="2000" dirty="0" err="1" smtClean="0"/>
              <a:t>Гранпа</a:t>
            </a:r>
            <a:r>
              <a:rPr lang="ru-RU" sz="2000" dirty="0" smtClean="0"/>
              <a:t> Рекс Ален  из США. </a:t>
            </a:r>
            <a:endParaRPr lang="ru-RU" sz="2000" dirty="0"/>
          </a:p>
        </p:txBody>
      </p:sp>
      <p:pic>
        <p:nvPicPr>
          <p:cNvPr id="35842" name="Picture 2" descr="&amp;Kcy;&amp;acy;&amp;rcy;&amp;tcy;&amp;icy;&amp;ncy;&amp;kcy;&amp;acy; 14 &amp;icy;&amp;zcy; 606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64704"/>
            <a:ext cx="3707904" cy="3600400"/>
          </a:xfrm>
          <a:prstGeom prst="rect">
            <a:avLst/>
          </a:prstGeom>
          <a:noFill/>
        </p:spPr>
      </p:pic>
      <p:pic>
        <p:nvPicPr>
          <p:cNvPr id="35844" name="Picture 4" descr="&amp;Kcy;&amp;acy;&amp;rcy;&amp;tcy;&amp;icy;&amp;ncy;&amp;kcy;&amp;acy; 29 &amp;icy;&amp;zcy; 6063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76672"/>
            <a:ext cx="3467100" cy="3810000"/>
          </a:xfrm>
          <a:prstGeom prst="rect">
            <a:avLst/>
          </a:prstGeom>
          <a:noFill/>
        </p:spPr>
      </p:pic>
      <p:pic>
        <p:nvPicPr>
          <p:cNvPr id="35846" name="Picture 6" descr="&amp;Kcy;&amp;acy;&amp;rcy;&amp;tcy;&amp;icy;&amp;ncy;&amp;kcy;&amp;acy; 35 &amp;icy;&amp;zcy; 606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476672"/>
            <a:ext cx="25146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31639" y="1700808"/>
            <a:ext cx="2232249" cy="1152128"/>
          </a:xfrm>
        </p:spPr>
        <p:txBody>
          <a:bodyPr/>
          <a:lstStyle/>
          <a:p>
            <a:r>
              <a:rPr lang="ru-RU" b="1" dirty="0" smtClean="0"/>
              <a:t>Корова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725144"/>
            <a:ext cx="8352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Считается </a:t>
            </a:r>
            <a:r>
              <a:rPr lang="ru-RU" sz="2000" dirty="0" smtClean="0"/>
              <a:t>, что у </a:t>
            </a:r>
            <a:r>
              <a:rPr lang="ru-RU" sz="2400" b="1" dirty="0" smtClean="0"/>
              <a:t>коров</a:t>
            </a:r>
            <a:r>
              <a:rPr lang="ru-RU" sz="2000" b="1" dirty="0" smtClean="0"/>
              <a:t> </a:t>
            </a:r>
            <a:r>
              <a:rPr lang="ru-RU" sz="2000" dirty="0" smtClean="0"/>
              <a:t>средняя продолжительность жизни  составляет </a:t>
            </a:r>
            <a:r>
              <a:rPr lang="ru-RU" sz="2000" b="1" dirty="0" smtClean="0"/>
              <a:t>от </a:t>
            </a:r>
            <a:r>
              <a:rPr lang="ru-RU" sz="2000" b="1" dirty="0" smtClean="0">
                <a:solidFill>
                  <a:srgbClr val="C00000"/>
                </a:solidFill>
              </a:rPr>
              <a:t>20 до 25 лет </a:t>
            </a:r>
            <a:r>
              <a:rPr lang="ru-RU" sz="2000" b="1" dirty="0" smtClean="0"/>
              <a:t>.  </a:t>
            </a:r>
            <a:r>
              <a:rPr lang="ru-RU" sz="2000" dirty="0" smtClean="0"/>
              <a:t>Ну иногда бывают и такие , которые доживают больше . </a:t>
            </a:r>
            <a:r>
              <a:rPr lang="ru-RU" sz="2000" dirty="0" smtClean="0"/>
              <a:t>Известно про </a:t>
            </a:r>
            <a:r>
              <a:rPr lang="ru-RU" sz="2000" dirty="0" smtClean="0"/>
              <a:t>корову , которая дожила </a:t>
            </a:r>
            <a:r>
              <a:rPr lang="ru-RU" sz="2000" b="1" dirty="0" smtClean="0">
                <a:solidFill>
                  <a:srgbClr val="C00000"/>
                </a:solidFill>
              </a:rPr>
              <a:t>до 49 лет </a:t>
            </a:r>
            <a:r>
              <a:rPr lang="ru-RU" sz="2000" b="1" dirty="0" smtClean="0"/>
              <a:t>, </a:t>
            </a:r>
            <a:r>
              <a:rPr lang="ru-RU" sz="2000" b="1" dirty="0" smtClean="0"/>
              <a:t>эту </a:t>
            </a:r>
            <a:r>
              <a:rPr lang="ru-RU" sz="2000" b="1" dirty="0" smtClean="0"/>
              <a:t>корову называли </a:t>
            </a:r>
            <a:r>
              <a:rPr lang="ru-RU" sz="2000" b="1" dirty="0" smtClean="0">
                <a:solidFill>
                  <a:schemeClr val="bg2"/>
                </a:solidFill>
              </a:rPr>
              <a:t>Большая </a:t>
            </a:r>
            <a:r>
              <a:rPr lang="ru-RU" sz="2000" b="1" dirty="0" smtClean="0">
                <a:solidFill>
                  <a:schemeClr val="bg2"/>
                </a:solidFill>
              </a:rPr>
              <a:t>Берта.</a:t>
            </a:r>
            <a:endParaRPr lang="ru-RU" sz="2000" b="1" dirty="0">
              <a:solidFill>
                <a:schemeClr val="bg2"/>
              </a:solidFill>
            </a:endParaRPr>
          </a:p>
        </p:txBody>
      </p:sp>
      <p:pic>
        <p:nvPicPr>
          <p:cNvPr id="30722" name="Picture 2" descr="&amp;Kcy;&amp;acy;&amp;rcy;&amp;tcy;&amp;icy;&amp;ncy;&amp;kcy;&amp;acy; 2 &amp;icy;&amp;zcy; 1544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980728"/>
            <a:ext cx="5076825" cy="3552825"/>
          </a:xfrm>
          <a:prstGeom prst="rect">
            <a:avLst/>
          </a:prstGeom>
          <a:noFill/>
        </p:spPr>
      </p:pic>
      <p:pic>
        <p:nvPicPr>
          <p:cNvPr id="30724" name="Picture 4" descr="http://history-of-world.ru/wp-content/uploads/2012/03/images-20-150x1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92896"/>
            <a:ext cx="273630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040" y="332656"/>
            <a:ext cx="3960862" cy="1296144"/>
          </a:xfrm>
        </p:spPr>
        <p:txBody>
          <a:bodyPr/>
          <a:lstStyle/>
          <a:p>
            <a:r>
              <a:rPr lang="uk-UA" sz="4400" b="1" dirty="0" smtClean="0">
                <a:solidFill>
                  <a:srgbClr val="FFFF00"/>
                </a:solidFill>
                <a:latin typeface="Tahoma" charset="0"/>
              </a:rPr>
              <a:t>Животные</a:t>
            </a:r>
            <a:endParaRPr lang="uk-UA" sz="4400" b="1" dirty="0">
              <a:solidFill>
                <a:srgbClr val="FFFF00"/>
              </a:solidFill>
              <a:latin typeface="Tahoma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4077072"/>
            <a:ext cx="8352606" cy="259201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Свиньи считаются домашними животными. Продолжительность их жизни в основном зависит от их владельцев . В домашних условиях больше всех живут свиноматки , которые приносят на свет от 15 до 25 поросят . Но а что касается продолжительности жизни тех свиней , которых не убывают , то эти </a:t>
            </a:r>
            <a:r>
              <a:rPr lang="ru-RU" sz="2400" b="1" dirty="0" smtClean="0"/>
              <a:t>свиньи</a:t>
            </a:r>
            <a:r>
              <a:rPr lang="ru-RU" sz="2400" dirty="0" smtClean="0"/>
              <a:t> могут </a:t>
            </a:r>
            <a:r>
              <a:rPr lang="ru-RU" sz="2400" b="1" dirty="0" smtClean="0"/>
              <a:t>жить </a:t>
            </a:r>
            <a:r>
              <a:rPr lang="ru-RU" sz="2400" b="1" dirty="0" smtClean="0">
                <a:solidFill>
                  <a:srgbClr val="C00000"/>
                </a:solidFill>
              </a:rPr>
              <a:t>от 15 до 25 лет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, если хорошенько ухаживать за ними  . Но а что касается </a:t>
            </a:r>
            <a:r>
              <a:rPr lang="ru-RU" sz="2400" b="1" dirty="0" smtClean="0"/>
              <a:t>кабанов</a:t>
            </a:r>
            <a:r>
              <a:rPr lang="ru-RU" sz="2400" dirty="0" smtClean="0"/>
              <a:t> , они </a:t>
            </a:r>
            <a:r>
              <a:rPr lang="ru-RU" sz="2400" b="1" dirty="0" smtClean="0"/>
              <a:t>живут </a:t>
            </a:r>
            <a:r>
              <a:rPr lang="ru-RU" sz="2400" b="1" dirty="0" smtClean="0">
                <a:solidFill>
                  <a:srgbClr val="C00000"/>
                </a:solidFill>
              </a:rPr>
              <a:t>от 35 до 45 лет</a:t>
            </a:r>
            <a:r>
              <a:rPr lang="ru-RU" sz="2400" dirty="0" smtClean="0"/>
              <a:t>.</a:t>
            </a:r>
            <a:endParaRPr lang="uk-UA" sz="2400" dirty="0"/>
          </a:p>
        </p:txBody>
      </p:sp>
      <p:pic>
        <p:nvPicPr>
          <p:cNvPr id="12290" name="Picture 2" descr="&amp;Kcy;&amp;acy;&amp;rcy;&amp;tcy;&amp;icy;&amp;ncy;&amp;kcy;&amp;acy; 3 &amp;icy;&amp;zcy; 35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421435" cy="39330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76256" y="2276872"/>
            <a:ext cx="1534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50000"/>
                  </a:schemeClr>
                </a:solidFill>
              </a:rPr>
              <a:t>Свинья</a:t>
            </a:r>
            <a:endParaRPr lang="ru-RU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">
  <a:themeElements>
    <a:clrScheme name="template 5">
      <a:dk1>
        <a:srgbClr val="4D4D4D"/>
      </a:dk1>
      <a:lt1>
        <a:srgbClr val="FFFFFF"/>
      </a:lt1>
      <a:dk2>
        <a:srgbClr val="4D4D4D"/>
      </a:dk2>
      <a:lt2>
        <a:srgbClr val="003366"/>
      </a:lt2>
      <a:accent1>
        <a:srgbClr val="9999FF"/>
      </a:accent1>
      <a:accent2>
        <a:srgbClr val="0033CC"/>
      </a:accent2>
      <a:accent3>
        <a:srgbClr val="FFFFFF"/>
      </a:accent3>
      <a:accent4>
        <a:srgbClr val="404040"/>
      </a:accent4>
      <a:accent5>
        <a:srgbClr val="CACAFF"/>
      </a:accent5>
      <a:accent6>
        <a:srgbClr val="002DB9"/>
      </a:accent6>
      <a:hlink>
        <a:srgbClr val="CC99FF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33CCFF"/>
        </a:accent1>
        <a:accent2>
          <a:srgbClr val="6699FF"/>
        </a:accent2>
        <a:accent3>
          <a:srgbClr val="FFFFFF"/>
        </a:accent3>
        <a:accent4>
          <a:srgbClr val="404040"/>
        </a:accent4>
        <a:accent5>
          <a:srgbClr val="ADE2FF"/>
        </a:accent5>
        <a:accent6>
          <a:srgbClr val="5C8AE7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0099"/>
        </a:lt2>
        <a:accent1>
          <a:srgbClr val="6666FF"/>
        </a:accent1>
        <a:accent2>
          <a:srgbClr val="CC00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B900E7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66"/>
        </a:lt2>
        <a:accent1>
          <a:srgbClr val="6666FF"/>
        </a:accent1>
        <a:accent2>
          <a:srgbClr val="CC00FF"/>
        </a:accent2>
        <a:accent3>
          <a:srgbClr val="FFFFFF"/>
        </a:accent3>
        <a:accent4>
          <a:srgbClr val="404040"/>
        </a:accent4>
        <a:accent5>
          <a:srgbClr val="B8B8FF"/>
        </a:accent5>
        <a:accent6>
          <a:srgbClr val="B900E7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66"/>
        </a:lt2>
        <a:accent1>
          <a:srgbClr val="9999FF"/>
        </a:accent1>
        <a:accent2>
          <a:srgbClr val="0033CC"/>
        </a:accent2>
        <a:accent3>
          <a:srgbClr val="FFFFFF"/>
        </a:accent3>
        <a:accent4>
          <a:srgbClr val="404040"/>
        </a:accent4>
        <a:accent5>
          <a:srgbClr val="CACAFF"/>
        </a:accent5>
        <a:accent6>
          <a:srgbClr val="002DB9"/>
        </a:accent6>
        <a:hlink>
          <a:srgbClr val="CC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219</TotalTime>
  <Words>508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template</vt:lpstr>
      <vt:lpstr>Слайд 1</vt:lpstr>
      <vt:lpstr>Животные</vt:lpstr>
      <vt:lpstr>Собаки</vt:lpstr>
      <vt:lpstr>Овчарка</vt:lpstr>
      <vt:lpstr>Такса</vt:lpstr>
      <vt:lpstr>Пудель </vt:lpstr>
      <vt:lpstr>Кошки </vt:lpstr>
      <vt:lpstr>Корова </vt:lpstr>
      <vt:lpstr>Животные</vt:lpstr>
      <vt:lpstr>Слайд 10</vt:lpstr>
      <vt:lpstr>Носорог</vt:lpstr>
      <vt:lpstr>Рысь</vt:lpstr>
      <vt:lpstr>Лось</vt:lpstr>
      <vt:lpstr>Пингвины</vt:lpstr>
      <vt:lpstr>Орлы </vt:lpstr>
      <vt:lpstr>Попугаи </vt:lpstr>
      <vt:lpstr>Акулы</vt:lpstr>
      <vt:lpstr>Щука </vt:lpstr>
      <vt:lpstr>http://history-of-world.ru/skolko-let-zhivet-los.html</vt:lpstr>
    </vt:vector>
  </TitlesOfParts>
  <Company>МОУ №84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Елена</cp:lastModifiedBy>
  <cp:revision>11</cp:revision>
  <dcterms:created xsi:type="dcterms:W3CDTF">2012-06-29T12:41:02Z</dcterms:created>
  <dcterms:modified xsi:type="dcterms:W3CDTF">2012-06-30T09:22:14Z</dcterms:modified>
</cp:coreProperties>
</file>