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0" r:id="rId2"/>
    <p:sldId id="270" r:id="rId3"/>
    <p:sldId id="267" r:id="rId4"/>
    <p:sldId id="265" r:id="rId5"/>
    <p:sldId id="273" r:id="rId6"/>
    <p:sldId id="264" r:id="rId7"/>
    <p:sldId id="271" r:id="rId8"/>
    <p:sldId id="262" r:id="rId9"/>
    <p:sldId id="280" r:id="rId10"/>
    <p:sldId id="272" r:id="rId11"/>
    <p:sldId id="274" r:id="rId12"/>
    <p:sldId id="266" r:id="rId13"/>
    <p:sldId id="276" r:id="rId14"/>
    <p:sldId id="277" r:id="rId15"/>
    <p:sldId id="278" r:id="rId16"/>
    <p:sldId id="279" r:id="rId17"/>
    <p:sldId id="257" r:id="rId18"/>
    <p:sldId id="261" r:id="rId19"/>
    <p:sldId id="269" r:id="rId20"/>
    <p:sldId id="268" r:id="rId21"/>
    <p:sldId id="259"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CC9900"/>
  </p:clrMru>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72"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80E4E-77C6-4157-B340-70040D94A60D}" type="datetimeFigureOut">
              <a:rPr lang="ru-RU" smtClean="0"/>
              <a:pPr/>
              <a:t>21.07.2010</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BE38C0-D567-4A7B-941F-EB27D56219CD}"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6BE38C0-D567-4A7B-941F-EB27D56219CD}" type="slidenum">
              <a:rPr lang="ru-RU" smtClean="0"/>
              <a:pPr/>
              <a:t>7</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F16D3B-513A-46D0-BCEE-372BFA658A92}" type="datetimeFigureOut">
              <a:rPr lang="ru-RU" smtClean="0"/>
              <a:pPr/>
              <a:t>21.07.2010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F9D0AB7-7594-4071-B8A2-F151175D94BC}"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16D3B-513A-46D0-BCEE-372BFA658A92}" type="datetimeFigureOut">
              <a:rPr lang="ru-RU" smtClean="0"/>
              <a:pPr/>
              <a:t>21.07.2010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D0AB7-7594-4071-B8A2-F151175D94BC}"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images.yandex.ru/yandsearch?p=48&amp;ed=1&amp;text=%D1%84%D0%BE%D1%82%D0%BE%20%D1%81%D0%BA%D0%B0%D0%B7%D0%BE%D1%87%D0%BD%D0%BE%D0%B9%20%D0%92%D0%B0%D1%81%D0%B8%D0%BB%D0%B8%D1%81%D1%8B%20%D0%9F%D1%80%D0%B5%D0%BA%D1%80%D0%B0%D1%81%D0%BD%D0%BE%D0%B9&amp;spsite=fake-023-3603576.ru&amp;img_url=s49.radikal.ru/i126/0811/96/9fa8dd709b65.jpg&amp;rpt=simage" TargetMode="External"/><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images.yandex.ru/yandsearch?p=7&amp;ed=1&amp;text=%D1%84%D0%BE%D1%82%D0%BE%20%D1%81%D0%BA%D0%B0%D0%B7%D0%BE%D1%87%D0%BD%D0%BE%D0%B3%D0%BE%20%D0%BA%D0%BE%D1%82%D0%B0%20%D0%B2%20%D1%81%D0%B0%D0%BF%D0%BE%D0%B3%D0%B0%D1%85&amp;spsite=fake-047-3319858.ru&amp;img_url=st.free-lance.ru/users/kira_art/upload/fileOpH3MJ.jpg&amp;rpt=simage" TargetMode="External"/><Relationship Id="rId10" Type="http://schemas.openxmlformats.org/officeDocument/2006/relationships/image" Target="../media/image7.jpeg"/><Relationship Id="rId4" Type="http://schemas.openxmlformats.org/officeDocument/2006/relationships/image" Target="../media/image2.jpeg"/><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1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1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2.jpeg"/></Relationships>
</file>

<file path=ppt/slides/_rels/slide13.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image" Target="../media/image33.gif"/><Relationship Id="rId7" Type="http://schemas.openxmlformats.org/officeDocument/2006/relationships/image" Target="../media/image35.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image" Target="../media/image34.jpeg"/><Relationship Id="rId4" Type="http://schemas.openxmlformats.org/officeDocument/2006/relationships/slide" Target="slide15.xml"/><Relationship Id="rId9" Type="http://schemas.openxmlformats.org/officeDocument/2006/relationships/image" Target="../media/image36.jpeg"/></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35.jpeg"/><Relationship Id="rId4" Type="http://schemas.openxmlformats.org/officeDocument/2006/relationships/slide" Target="slide14.xml"/></Relationships>
</file>

<file path=ppt/slides/_rels/slide15.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slide" Target="slide13.xml"/><Relationship Id="rId4" Type="http://schemas.openxmlformats.org/officeDocument/2006/relationships/image" Target="../media/image34.jpeg"/></Relationships>
</file>

<file path=ppt/slides/_rels/slide16.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image" Target="../media/image38.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20.xml"/><Relationship Id="rId4" Type="http://schemas.openxmlformats.org/officeDocument/2006/relationships/image" Target="../media/image37.jpeg"/></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slide" Target="slide21.xml"/><Relationship Id="rId4" Type="http://schemas.openxmlformats.org/officeDocument/2006/relationships/image" Target="../media/image37.jpeg"/></Relationships>
</file>

<file path=ppt/slides/_rels/slide1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39.jpeg"/><Relationship Id="rId5" Type="http://schemas.openxmlformats.org/officeDocument/2006/relationships/slide" Target="slide17.xml"/><Relationship Id="rId4" Type="http://schemas.openxmlformats.org/officeDocument/2006/relationships/image" Target="../media/image37.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17.xml"/><Relationship Id="rId1" Type="http://schemas.openxmlformats.org/officeDocument/2006/relationships/slideLayout" Target="../slideLayouts/slideLayout2.xml"/><Relationship Id="rId6" Type="http://schemas.openxmlformats.org/officeDocument/2006/relationships/image" Target="../media/image40.jpeg"/><Relationship Id="rId5" Type="http://schemas.openxmlformats.org/officeDocument/2006/relationships/image" Target="../media/image37.jpeg"/><Relationship Id="rId4" Type="http://schemas.openxmlformats.org/officeDocument/2006/relationships/slide" Target="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4.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hyperlink" Target="http://images.yandex.ru/yandsearch?p=81&amp;ed=1&amp;text=%D1%84%D0%BE%D1%82%D0%BE%20%D1%81%D0%BA%D0%B0%D0%B7%D0%BE%D1%87%D0%BD%D0%BE%D0%B3%D0%BE%20%D0%98%D0%B2%D0%B0%D0%BD%D0%B0%20%D0%A6%D0%B0%D1%80%D0%B5%D0%B2%D0%B8%D1%87%D0%B0&amp;spsite=www.stanitsa-2.ru&amp;img_url=www.stanitsa-2.ru/accel/content/pic/498_2009_Elagina.jpg&amp;rpt=simag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Мои документы\для презентаций\для презентаций\фоны\Fonаов.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rot="20998294">
            <a:off x="606619" y="1415451"/>
            <a:ext cx="8327661" cy="313932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entury Schoolbook" pitchFamily="18" charset="0"/>
              </a:rPr>
              <a:t>Задачи со сказочным сюжетом</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entury Schoolbook" pitchFamily="18" charset="0"/>
            </a:endParaRPr>
          </a:p>
        </p:txBody>
      </p:sp>
      <p:pic>
        <p:nvPicPr>
          <p:cNvPr id="4" name="Рисунок 3" descr="http://im5-tub.yandex.net/i?id=43446954-06">
            <a:hlinkClick r:id="rId3"/>
          </p:cNvPr>
          <p:cNvPicPr/>
          <p:nvPr/>
        </p:nvPicPr>
        <p:blipFill>
          <a:blip r:embed="rId4"/>
          <a:srcRect/>
          <a:stretch>
            <a:fillRect/>
          </a:stretch>
        </p:blipFill>
        <p:spPr bwMode="auto">
          <a:xfrm>
            <a:off x="500034" y="2071678"/>
            <a:ext cx="1428760" cy="1214446"/>
          </a:xfrm>
          <a:prstGeom prst="ellipse">
            <a:avLst/>
          </a:prstGeom>
          <a:noFill/>
          <a:ln w="9525">
            <a:noFill/>
            <a:miter lim="800000"/>
            <a:headEnd/>
            <a:tailEnd/>
          </a:ln>
        </p:spPr>
      </p:pic>
      <p:pic>
        <p:nvPicPr>
          <p:cNvPr id="5" name="Рисунок 4" descr="http://im8-tub.yandex.net/i?id=104761695-03">
            <a:hlinkClick r:id="rId5"/>
          </p:cNvPr>
          <p:cNvPicPr/>
          <p:nvPr/>
        </p:nvPicPr>
        <p:blipFill>
          <a:blip r:embed="rId6"/>
          <a:srcRect/>
          <a:stretch>
            <a:fillRect/>
          </a:stretch>
        </p:blipFill>
        <p:spPr bwMode="auto">
          <a:xfrm>
            <a:off x="7358082" y="1214422"/>
            <a:ext cx="1533527" cy="1428760"/>
          </a:xfrm>
          <a:prstGeom prst="ellipse">
            <a:avLst/>
          </a:prstGeom>
          <a:noFill/>
          <a:ln w="9525">
            <a:noFill/>
            <a:miter lim="800000"/>
            <a:headEnd/>
            <a:tailEnd/>
          </a:ln>
        </p:spPr>
      </p:pic>
      <p:pic>
        <p:nvPicPr>
          <p:cNvPr id="6" name="Рисунок 5" descr="http://im5-tub.yandex.net/i?id=172842547-00"/>
          <p:cNvPicPr/>
          <p:nvPr/>
        </p:nvPicPr>
        <p:blipFill>
          <a:blip r:embed="rId7"/>
          <a:srcRect/>
          <a:stretch>
            <a:fillRect/>
          </a:stretch>
        </p:blipFill>
        <p:spPr bwMode="auto">
          <a:xfrm>
            <a:off x="1357290" y="4500570"/>
            <a:ext cx="1047750" cy="1400175"/>
          </a:xfrm>
          <a:prstGeom prst="ellipse">
            <a:avLst/>
          </a:prstGeom>
          <a:noFill/>
        </p:spPr>
      </p:pic>
      <p:pic>
        <p:nvPicPr>
          <p:cNvPr id="7" name="Рисунок 6" descr="http://im3-tub.yandex.net/i?id=90724858-04"/>
          <p:cNvPicPr/>
          <p:nvPr/>
        </p:nvPicPr>
        <p:blipFill>
          <a:blip r:embed="rId8"/>
          <a:srcRect/>
          <a:stretch>
            <a:fillRect/>
          </a:stretch>
        </p:blipFill>
        <p:spPr bwMode="auto">
          <a:xfrm>
            <a:off x="3929058" y="4857760"/>
            <a:ext cx="1847850" cy="1295400"/>
          </a:xfrm>
          <a:prstGeom prst="ellipse">
            <a:avLst/>
          </a:prstGeom>
          <a:noFill/>
        </p:spPr>
      </p:pic>
      <p:pic>
        <p:nvPicPr>
          <p:cNvPr id="9" name="Picture 4" descr="http://im5-tub.yandex.net/i?id=176007541-07"/>
          <p:cNvPicPr>
            <a:picLocks noChangeAspect="1" noChangeArrowheads="1"/>
          </p:cNvPicPr>
          <p:nvPr/>
        </p:nvPicPr>
        <p:blipFill>
          <a:blip r:embed="rId9"/>
          <a:srcRect/>
          <a:stretch>
            <a:fillRect/>
          </a:stretch>
        </p:blipFill>
        <p:spPr bwMode="auto">
          <a:xfrm>
            <a:off x="3428992" y="357166"/>
            <a:ext cx="1028700" cy="1343026"/>
          </a:xfrm>
          <a:prstGeom prst="ellipse">
            <a:avLst/>
          </a:prstGeom>
          <a:noFill/>
        </p:spPr>
      </p:pic>
      <p:pic>
        <p:nvPicPr>
          <p:cNvPr id="10" name="Picture 4" descr="http://im8-tub.yandex.net/i?id=141107053-07"/>
          <p:cNvPicPr>
            <a:picLocks noChangeAspect="1" noChangeArrowheads="1"/>
          </p:cNvPicPr>
          <p:nvPr/>
        </p:nvPicPr>
        <p:blipFill>
          <a:blip r:embed="rId10"/>
          <a:srcRect/>
          <a:stretch>
            <a:fillRect/>
          </a:stretch>
        </p:blipFill>
        <p:spPr bwMode="auto">
          <a:xfrm>
            <a:off x="6500826" y="4214818"/>
            <a:ext cx="1400175" cy="1047751"/>
          </a:xfrm>
          <a:prstGeom prst="ellipse">
            <a:avLst/>
          </a:prstGeom>
          <a:noFill/>
        </p:spPr>
      </p:pic>
      <p:sp>
        <p:nvSpPr>
          <p:cNvPr id="11" name="TextBox 10"/>
          <p:cNvSpPr txBox="1"/>
          <p:nvPr/>
        </p:nvSpPr>
        <p:spPr>
          <a:xfrm>
            <a:off x="4500562" y="142852"/>
            <a:ext cx="4357718" cy="369332"/>
          </a:xfrm>
          <a:prstGeom prst="rect">
            <a:avLst/>
          </a:prstGeom>
          <a:noFill/>
        </p:spPr>
        <p:txBody>
          <a:bodyPr wrap="square" rtlCol="0">
            <a:spAutoFit/>
          </a:bodyPr>
          <a:lstStyle/>
          <a:p>
            <a:r>
              <a:rPr lang="ru-RU" b="1" dirty="0" smtClean="0">
                <a:latin typeface="Century Schoolbook" pitchFamily="18" charset="0"/>
              </a:rPr>
              <a:t>«Сказка-ложь, да в ней намёк…»</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ppt_w</p:attrName>
                                        </p:attrNameLst>
                                      </p:cBhvr>
                                      <p:tavLst>
                                        <p:tav tm="0" fmla="#ppt_w*sin(2.5*pi*$)">
                                          <p:val>
                                            <p:fltVal val="0"/>
                                          </p:val>
                                        </p:tav>
                                        <p:tav tm="100000">
                                          <p:val>
                                            <p:fltVal val="1"/>
                                          </p:val>
                                        </p:tav>
                                      </p:tavLst>
                                    </p:anim>
                                    <p:anim calcmode="lin" valueType="num">
                                      <p:cBhvr>
                                        <p:cTn id="9" dur="1000" fill="hold"/>
                                        <p:tgtEl>
                                          <p:spTgt spid="3"/>
                                        </p:tgtEl>
                                        <p:attrNameLst>
                                          <p:attrName>ppt_h</p:attrName>
                                        </p:attrNameLst>
                                      </p:cBhvr>
                                      <p:tavLst>
                                        <p:tav tm="0">
                                          <p:val>
                                            <p:strVal val="#ppt_h"/>
                                          </p:val>
                                        </p:tav>
                                        <p:tav tm="100000">
                                          <p:val>
                                            <p:strVal val="#ppt_h"/>
                                          </p:val>
                                        </p:tav>
                                      </p:tavLst>
                                    </p:anim>
                                  </p:childTnLst>
                                </p:cTn>
                              </p:par>
                              <p:par>
                                <p:cTn id="10" presetID="53"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par>
                          <p:cTn id="15" fill="hold">
                            <p:stCondLst>
                              <p:cond delay="3300"/>
                            </p:stCondLst>
                            <p:childTnLst>
                              <p:par>
                                <p:cTn id="16" presetID="53"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par>
                                <p:cTn id="21" presetID="53"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par>
                                <p:cTn id="31" presetID="53"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par>
                                <p:cTn id="36" presetID="53" presetClass="entr" presetSubtype="0" fill="hold" nodeType="with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par>
                                <p:cTn id="41" presetID="53"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1"/>
            <a:ext cx="9144000" cy="6858001"/>
          </a:xfrm>
          <a:prstGeom prst="rect">
            <a:avLst/>
          </a:prstGeom>
          <a:noFill/>
        </p:spPr>
      </p:pic>
      <p:pic>
        <p:nvPicPr>
          <p:cNvPr id="27652" name="Picture 4" descr="http://im5-tub.yandex.net/i?id=36221651-01"/>
          <p:cNvPicPr>
            <a:picLocks noChangeAspect="1" noChangeArrowheads="1"/>
          </p:cNvPicPr>
          <p:nvPr/>
        </p:nvPicPr>
        <p:blipFill>
          <a:blip r:embed="rId3"/>
          <a:srcRect/>
          <a:stretch>
            <a:fillRect/>
          </a:stretch>
        </p:blipFill>
        <p:spPr bwMode="auto">
          <a:xfrm>
            <a:off x="7786710" y="428604"/>
            <a:ext cx="1188728" cy="1714512"/>
          </a:xfrm>
          <a:prstGeom prst="rect">
            <a:avLst/>
          </a:prstGeom>
          <a:noFill/>
        </p:spPr>
      </p:pic>
      <p:pic>
        <p:nvPicPr>
          <p:cNvPr id="5" name="Picture 4" descr="dd36efffaaed"/>
          <p:cNvPicPr>
            <a:picLocks noChangeAspect="1" noChangeArrowheads="1"/>
          </p:cNvPicPr>
          <p:nvPr/>
        </p:nvPicPr>
        <p:blipFill>
          <a:blip r:embed="rId4" cstate="print"/>
          <a:srcRect/>
          <a:stretch>
            <a:fillRect/>
          </a:stretch>
        </p:blipFill>
        <p:spPr bwMode="auto">
          <a:xfrm>
            <a:off x="285720" y="500042"/>
            <a:ext cx="1183011" cy="1785950"/>
          </a:xfrm>
          <a:prstGeom prst="rect">
            <a:avLst/>
          </a:prstGeom>
          <a:noFill/>
        </p:spPr>
      </p:pic>
      <p:sp>
        <p:nvSpPr>
          <p:cNvPr id="6" name="TextBox 5"/>
          <p:cNvSpPr txBox="1"/>
          <p:nvPr/>
        </p:nvSpPr>
        <p:spPr>
          <a:xfrm>
            <a:off x="1428728" y="357166"/>
            <a:ext cx="6500858" cy="3416320"/>
          </a:xfrm>
          <a:prstGeom prst="rect">
            <a:avLst/>
          </a:prstGeom>
          <a:noFill/>
        </p:spPr>
        <p:txBody>
          <a:bodyPr wrap="square" rtlCol="0">
            <a:spAutoFit/>
          </a:bodyPr>
          <a:lstStyle/>
          <a:p>
            <a:r>
              <a:rPr lang="ru-RU" sz="2400" b="1" dirty="0" smtClean="0">
                <a:latin typeface="Century Schoolbook" pitchFamily="18" charset="0"/>
              </a:rPr>
              <a:t>Незнайка взял у Пилюлькина книжку и сосчитал, сколько понадобиться цифр, чтобы пронумеровать все страницы, начиная с первой. У него получилось 100 цифр. Могло ли так быть, или Незнайка ошибся? Если могло, скажите, сколько было страниц , если не могло – объясните почему?</a:t>
            </a:r>
          </a:p>
        </p:txBody>
      </p:sp>
      <p:pic>
        <p:nvPicPr>
          <p:cNvPr id="8" name="Picture 55"/>
          <p:cNvPicPr>
            <a:picLocks noChangeAspect="1" noChangeArrowheads="1"/>
          </p:cNvPicPr>
          <p:nvPr/>
        </p:nvPicPr>
        <p:blipFill>
          <a:blip r:embed="rId5"/>
          <a:srcRect/>
          <a:stretch>
            <a:fillRect/>
          </a:stretch>
        </p:blipFill>
        <p:spPr>
          <a:xfrm>
            <a:off x="285720" y="4000503"/>
            <a:ext cx="1785950" cy="1913531"/>
          </a:xfrm>
          <a:prstGeom prst="rect">
            <a:avLst/>
          </a:prstGeom>
          <a:noFill/>
          <a:ln/>
        </p:spPr>
      </p:pic>
      <p:sp>
        <p:nvSpPr>
          <p:cNvPr id="10" name="TextBox 9"/>
          <p:cNvSpPr txBox="1"/>
          <p:nvPr/>
        </p:nvSpPr>
        <p:spPr>
          <a:xfrm>
            <a:off x="2000232" y="3786190"/>
            <a:ext cx="7000924" cy="2246769"/>
          </a:xfrm>
          <a:prstGeom prst="rect">
            <a:avLst/>
          </a:prstGeom>
          <a:noFill/>
        </p:spPr>
        <p:txBody>
          <a:bodyPr wrap="square" rtlCol="0">
            <a:spAutoFit/>
          </a:bodyPr>
          <a:lstStyle/>
          <a:p>
            <a:r>
              <a:rPr lang="ru-RU" sz="2000" b="1" dirty="0" smtClean="0">
                <a:latin typeface="Century Schoolbook" pitchFamily="18" charset="0"/>
              </a:rPr>
              <a:t>Незнайка ошибся, т.к. в книге должно быть чётное количество страниц.  Для того чтобы пронумеровать первые десять страниц надо 11 цифр, чтобы пронумеровать  следующие десять страниц надо 20 цифр, и т.д. Если к нечётному числу прибавить чётное, то получится нечётное, т.е никак не 100.</a:t>
            </a:r>
          </a:p>
        </p:txBody>
      </p:sp>
      <p:sp>
        <p:nvSpPr>
          <p:cNvPr id="11" name="TextBox 10"/>
          <p:cNvSpPr txBox="1"/>
          <p:nvPr/>
        </p:nvSpPr>
        <p:spPr>
          <a:xfrm>
            <a:off x="214282" y="3571876"/>
            <a:ext cx="1714512" cy="584775"/>
          </a:xfrm>
          <a:prstGeom prst="rect">
            <a:avLst/>
          </a:prstGeom>
          <a:noFill/>
        </p:spPr>
        <p:txBody>
          <a:bodyPr wrap="square" rtlCol="0">
            <a:spAutoFit/>
          </a:bodyPr>
          <a:lstStyle/>
          <a:p>
            <a:r>
              <a:rPr lang="ru-RU" sz="3200" b="1" dirty="0" smtClean="0">
                <a:solidFill>
                  <a:srgbClr val="C00000"/>
                </a:solidFill>
                <a:latin typeface="Century Schoolbook" pitchFamily="18" charset="0"/>
              </a:rPr>
              <a:t>Ответ:</a:t>
            </a:r>
            <a:endParaRPr lang="ru-RU" sz="3200" b="1" dirty="0">
              <a:solidFill>
                <a:srgbClr val="C00000"/>
              </a:solidFill>
              <a:latin typeface="Century Schoolbook" pitchFamily="18" charset="0"/>
            </a:endParaRPr>
          </a:p>
        </p:txBody>
      </p:sp>
      <p:sp>
        <p:nvSpPr>
          <p:cNvPr id="9" name="Пятно 2 8"/>
          <p:cNvSpPr/>
          <p:nvPr/>
        </p:nvSpPr>
        <p:spPr>
          <a:xfrm>
            <a:off x="0" y="0"/>
            <a:ext cx="928662"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9</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23" presetClass="entr" presetSubtype="16" fill="hold" nodeType="withEffect">
                                  <p:stCondLst>
                                    <p:cond delay="0"/>
                                  </p:stCondLst>
                                  <p:childTnLst>
                                    <p:set>
                                      <p:cBhvr>
                                        <p:cTn id="9" dur="1" fill="hold">
                                          <p:stCondLst>
                                            <p:cond delay="0"/>
                                          </p:stCondLst>
                                        </p:cTn>
                                        <p:tgtEl>
                                          <p:spTgt spid="27652"/>
                                        </p:tgtEl>
                                        <p:attrNameLst>
                                          <p:attrName>style.visibility</p:attrName>
                                        </p:attrNameLst>
                                      </p:cBhvr>
                                      <p:to>
                                        <p:strVal val="visible"/>
                                      </p:to>
                                    </p:set>
                                    <p:anim calcmode="lin" valueType="num">
                                      <p:cBhvr>
                                        <p:cTn id="10" dur="500" fill="hold"/>
                                        <p:tgtEl>
                                          <p:spTgt spid="27652"/>
                                        </p:tgtEl>
                                        <p:attrNameLst>
                                          <p:attrName>ppt_w</p:attrName>
                                        </p:attrNameLst>
                                      </p:cBhvr>
                                      <p:tavLst>
                                        <p:tav tm="0">
                                          <p:val>
                                            <p:fltVal val="0"/>
                                          </p:val>
                                        </p:tav>
                                        <p:tav tm="100000">
                                          <p:val>
                                            <p:strVal val="#ppt_w"/>
                                          </p:val>
                                        </p:tav>
                                      </p:tavLst>
                                    </p:anim>
                                    <p:anim calcmode="lin" valueType="num">
                                      <p:cBhvr>
                                        <p:cTn id="11" dur="500" fill="hold"/>
                                        <p:tgtEl>
                                          <p:spTgt spid="27652"/>
                                        </p:tgtEl>
                                        <p:attrNameLst>
                                          <p:attrName>ppt_h</p:attrName>
                                        </p:attrNameLst>
                                      </p:cBhvr>
                                      <p:tavLst>
                                        <p:tav tm="0">
                                          <p:val>
                                            <p:fltVal val="0"/>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Scale>
                                      <p:cBhvr>
                                        <p:cTn id="16" dur="5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500" decel="50000" fill="hold">
                                          <p:stCondLst>
                                            <p:cond delay="0"/>
                                          </p:stCondLst>
                                        </p:cTn>
                                        <p:tgtEl>
                                          <p:spTgt spid="8"/>
                                        </p:tgtEl>
                                        <p:attrNameLst>
                                          <p:attrName>ppt_x</p:attrName>
                                          <p:attrName>ppt_y</p:attrName>
                                        </p:attrNameLst>
                                      </p:cBhvr>
                                    </p:animMotion>
                                    <p:animEffect transition="in" filter="fade">
                                      <p:cBhvr>
                                        <p:cTn id="18" dur="500"/>
                                        <p:tgtEl>
                                          <p:spTgt spid="8"/>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8001"/>
          </a:xfrm>
          <a:prstGeom prst="rect">
            <a:avLst/>
          </a:prstGeom>
          <a:noFill/>
        </p:spPr>
      </p:pic>
      <p:pic>
        <p:nvPicPr>
          <p:cNvPr id="32770" name="Picture 2" descr="http://im6-tub.yandex.net/i?id=29741476-00"/>
          <p:cNvPicPr>
            <a:picLocks noChangeAspect="1" noChangeArrowheads="1"/>
          </p:cNvPicPr>
          <p:nvPr/>
        </p:nvPicPr>
        <p:blipFill>
          <a:blip r:embed="rId3"/>
          <a:srcRect/>
          <a:stretch>
            <a:fillRect/>
          </a:stretch>
        </p:blipFill>
        <p:spPr bwMode="auto">
          <a:xfrm>
            <a:off x="357158" y="428604"/>
            <a:ext cx="1883582" cy="2500330"/>
          </a:xfrm>
          <a:prstGeom prst="rect">
            <a:avLst/>
          </a:prstGeom>
          <a:noFill/>
          <a:ln w="57150">
            <a:solidFill>
              <a:srgbClr val="996633"/>
            </a:solidFill>
          </a:ln>
        </p:spPr>
      </p:pic>
      <p:pic>
        <p:nvPicPr>
          <p:cNvPr id="32772" name="Picture 4" descr="http://im7-tub.yandex.net/i?id=134898102-02"/>
          <p:cNvPicPr>
            <a:picLocks noChangeAspect="1" noChangeArrowheads="1"/>
          </p:cNvPicPr>
          <p:nvPr/>
        </p:nvPicPr>
        <p:blipFill>
          <a:blip r:embed="rId4"/>
          <a:srcRect/>
          <a:stretch>
            <a:fillRect/>
          </a:stretch>
        </p:blipFill>
        <p:spPr bwMode="auto">
          <a:xfrm>
            <a:off x="357158" y="4000504"/>
            <a:ext cx="2686199" cy="2214578"/>
          </a:xfrm>
          <a:prstGeom prst="rect">
            <a:avLst/>
          </a:prstGeom>
          <a:noFill/>
        </p:spPr>
      </p:pic>
      <p:sp>
        <p:nvSpPr>
          <p:cNvPr id="5" name="TextBox 4"/>
          <p:cNvSpPr txBox="1"/>
          <p:nvPr/>
        </p:nvSpPr>
        <p:spPr>
          <a:xfrm>
            <a:off x="2357422" y="357166"/>
            <a:ext cx="6357982" cy="2677656"/>
          </a:xfrm>
          <a:prstGeom prst="rect">
            <a:avLst/>
          </a:prstGeom>
          <a:noFill/>
        </p:spPr>
        <p:txBody>
          <a:bodyPr wrap="square" rtlCol="0">
            <a:spAutoFit/>
          </a:bodyPr>
          <a:lstStyle/>
          <a:p>
            <a:r>
              <a:rPr lang="ru-RU" sz="2400" b="1" dirty="0" smtClean="0">
                <a:latin typeface="Century Schoolbook" pitchFamily="18" charset="0"/>
              </a:rPr>
              <a:t>Дядька Черномор написал на листке бумаги число 20. Тридцать три богатыря передают листок друг другу, и каждый или прибавляет к числу или отнимает от него единицу. Может ли в результате получиться число 10?</a:t>
            </a:r>
          </a:p>
        </p:txBody>
      </p:sp>
      <p:sp>
        <p:nvSpPr>
          <p:cNvPr id="6" name="TextBox 5"/>
          <p:cNvSpPr txBox="1"/>
          <p:nvPr/>
        </p:nvSpPr>
        <p:spPr>
          <a:xfrm>
            <a:off x="3286116" y="3714752"/>
            <a:ext cx="5643602" cy="2862322"/>
          </a:xfrm>
          <a:prstGeom prst="rect">
            <a:avLst/>
          </a:prstGeom>
          <a:noFill/>
        </p:spPr>
        <p:txBody>
          <a:bodyPr wrap="square" rtlCol="0">
            <a:spAutoFit/>
          </a:bodyPr>
          <a:lstStyle/>
          <a:p>
            <a:r>
              <a:rPr lang="ru-RU" b="1" dirty="0" smtClean="0">
                <a:latin typeface="Century Schoolbook" pitchFamily="18" charset="0"/>
              </a:rPr>
              <a:t>Нет, не может. Так как когда первый богатырь возьмёт листок и произведёт какие-нибудь действия с числом, то число станет нечётным. Второй богатырь возьмёт листок и произведёт какие-нибудь действия с числом, то число станет чётным., и т.д. Тридцать третий богатырь возьмёт листок и произведёт какие-нибудь действия с числом, то число станет нечётным, а 10 число чётное.</a:t>
            </a:r>
          </a:p>
        </p:txBody>
      </p:sp>
      <p:sp>
        <p:nvSpPr>
          <p:cNvPr id="7" name="Пятно 2 6"/>
          <p:cNvSpPr/>
          <p:nvPr/>
        </p:nvSpPr>
        <p:spPr>
          <a:xfrm>
            <a:off x="0" y="0"/>
            <a:ext cx="1071538"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10</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fltVal val="0"/>
                                          </p:val>
                                        </p:tav>
                                        <p:tav tm="100000">
                                          <p:val>
                                            <p:strVal val="#ppt_w"/>
                                          </p:val>
                                        </p:tav>
                                      </p:tavLst>
                                    </p:anim>
                                    <p:anim calcmode="lin" valueType="num">
                                      <p:cBhvr>
                                        <p:cTn id="8" dur="500" fill="hold"/>
                                        <p:tgtEl>
                                          <p:spTgt spid="32770"/>
                                        </p:tgtEl>
                                        <p:attrNameLst>
                                          <p:attrName>ppt_h</p:attrName>
                                        </p:attrNameLst>
                                      </p:cBhvr>
                                      <p:tavLst>
                                        <p:tav tm="0">
                                          <p:val>
                                            <p:fltVal val="0"/>
                                          </p:val>
                                        </p:tav>
                                        <p:tav tm="100000">
                                          <p:val>
                                            <p:strVal val="#ppt_h"/>
                                          </p:val>
                                        </p:tav>
                                      </p:tavLst>
                                    </p:anim>
                                    <p:animEffect transition="in" filter="fade">
                                      <p:cBhvr>
                                        <p:cTn id="9" dur="500"/>
                                        <p:tgtEl>
                                          <p:spTgt spid="32770"/>
                                        </p:tgtEl>
                                      </p:cBhvr>
                                    </p:animEffect>
                                  </p:childTnLst>
                                </p:cTn>
                              </p:par>
                              <p:par>
                                <p:cTn id="10" presetID="47"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2772"/>
                                        </p:tgtEl>
                                        <p:attrNameLst>
                                          <p:attrName>style.visibility</p:attrName>
                                        </p:attrNameLst>
                                      </p:cBhvr>
                                      <p:to>
                                        <p:strVal val="visible"/>
                                      </p:to>
                                    </p:set>
                                    <p:anim calcmode="lin" valueType="num">
                                      <p:cBhvr>
                                        <p:cTn id="19" dur="500" fill="hold"/>
                                        <p:tgtEl>
                                          <p:spTgt spid="32772"/>
                                        </p:tgtEl>
                                        <p:attrNameLst>
                                          <p:attrName>ppt_w</p:attrName>
                                        </p:attrNameLst>
                                      </p:cBhvr>
                                      <p:tavLst>
                                        <p:tav tm="0">
                                          <p:val>
                                            <p:fltVal val="0"/>
                                          </p:val>
                                        </p:tav>
                                        <p:tav tm="100000">
                                          <p:val>
                                            <p:strVal val="#ppt_w"/>
                                          </p:val>
                                        </p:tav>
                                      </p:tavLst>
                                    </p:anim>
                                    <p:anim calcmode="lin" valueType="num">
                                      <p:cBhvr>
                                        <p:cTn id="20" dur="500" fill="hold"/>
                                        <p:tgtEl>
                                          <p:spTgt spid="32772"/>
                                        </p:tgtEl>
                                        <p:attrNameLst>
                                          <p:attrName>ppt_h</p:attrName>
                                        </p:attrNameLst>
                                      </p:cBhvr>
                                      <p:tavLst>
                                        <p:tav tm="0">
                                          <p:val>
                                            <p:fltVal val="0"/>
                                          </p:val>
                                        </p:tav>
                                        <p:tav tm="100000">
                                          <p:val>
                                            <p:strVal val="#ppt_h"/>
                                          </p:val>
                                        </p:tav>
                                      </p:tavLst>
                                    </p:anim>
                                    <p:animEffect transition="in" filter="fade">
                                      <p:cBhvr>
                                        <p:cTn id="21" dur="500"/>
                                        <p:tgtEl>
                                          <p:spTgt spid="32772"/>
                                        </p:tgtEl>
                                      </p:cBhvr>
                                    </p:animEffect>
                                  </p:childTnLst>
                                </p:cTn>
                              </p:par>
                              <p:par>
                                <p:cTn id="22" presetID="42"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3" name="TextBox 2"/>
          <p:cNvSpPr txBox="1"/>
          <p:nvPr/>
        </p:nvSpPr>
        <p:spPr>
          <a:xfrm>
            <a:off x="1214414" y="285728"/>
            <a:ext cx="7786742" cy="2723823"/>
          </a:xfrm>
          <a:prstGeom prst="rect">
            <a:avLst/>
          </a:prstGeom>
          <a:noFill/>
        </p:spPr>
        <p:txBody>
          <a:bodyPr wrap="square" rtlCol="0">
            <a:spAutoFit/>
          </a:bodyPr>
          <a:lstStyle/>
          <a:p>
            <a:r>
              <a:rPr lang="ru-RU" sz="1900" b="1" dirty="0" smtClean="0">
                <a:latin typeface="Century Schoolbook" pitchFamily="18" charset="0"/>
              </a:rPr>
              <a:t>   Пообещала </a:t>
            </a:r>
            <a:r>
              <a:rPr lang="ru-RU" sz="1900" b="1" dirty="0">
                <a:latin typeface="Century Schoolbook" pitchFamily="18" charset="0"/>
              </a:rPr>
              <a:t>Баба Яга дать Ивану - царевичу живой воды и пояснила: «В бутылке, стакане, кувшине и банке находятся молоко, приворотное зелье, живая вода и мёртвая вода. Мёртвая вода и молоко не в бутылке, сосуд с приворотным зельем стоит между кувшином и сосудом с живой водой, в банке – не приворотное зелье и не мёртвая вода. Стакан стоит около банки и сосуда с молоком. Выбирай.» Помоги Ивану  - царевичу разобраться, где какая жидкость</a:t>
            </a:r>
            <a:r>
              <a:rPr lang="ru-RU" sz="1900" b="1" dirty="0" smtClean="0">
                <a:latin typeface="Century Schoolbook" pitchFamily="18" charset="0"/>
              </a:rPr>
              <a:t>.</a:t>
            </a:r>
            <a:endParaRPr lang="ru-RU" sz="1900" b="1" dirty="0">
              <a:latin typeface="Century Schoolbook" pitchFamily="18" charset="0"/>
            </a:endParaRPr>
          </a:p>
        </p:txBody>
      </p:sp>
      <p:graphicFrame>
        <p:nvGraphicFramePr>
          <p:cNvPr id="4" name="Таблица 3"/>
          <p:cNvGraphicFramePr>
            <a:graphicFrameLocks noGrp="1"/>
          </p:cNvGraphicFramePr>
          <p:nvPr/>
        </p:nvGraphicFramePr>
        <p:xfrm>
          <a:off x="214282" y="3000372"/>
          <a:ext cx="8572560" cy="2666051"/>
        </p:xfrm>
        <a:graphic>
          <a:graphicData uri="http://schemas.openxmlformats.org/drawingml/2006/table">
            <a:tbl>
              <a:tblPr firstRow="1" bandRow="1">
                <a:tableStyleId>{21E4AEA4-8DFA-4A89-87EB-49C32662AFE0}</a:tableStyleId>
              </a:tblPr>
              <a:tblGrid>
                <a:gridCol w="1857388"/>
                <a:gridCol w="1571636"/>
                <a:gridCol w="1714512"/>
                <a:gridCol w="1714512"/>
                <a:gridCol w="1714512"/>
              </a:tblGrid>
              <a:tr h="471491">
                <a:tc>
                  <a:txBody>
                    <a:bodyPr/>
                    <a:lstStyle/>
                    <a:p>
                      <a:pPr algn="ctr"/>
                      <a:endParaRPr lang="ru-RU" b="1" dirty="0">
                        <a:latin typeface="Century Schoolbook" pitchFamily="18" charset="0"/>
                      </a:endParaRPr>
                    </a:p>
                  </a:txBody>
                  <a:tcPr/>
                </a:tc>
                <a:tc>
                  <a:txBody>
                    <a:bodyPr/>
                    <a:lstStyle/>
                    <a:p>
                      <a:pPr algn="ctr"/>
                      <a:r>
                        <a:rPr lang="ru-RU" b="1" dirty="0" smtClean="0">
                          <a:latin typeface="Century Schoolbook" pitchFamily="18" charset="0"/>
                        </a:rPr>
                        <a:t>бутылка</a:t>
                      </a:r>
                      <a:endParaRPr lang="ru-RU" b="1" dirty="0">
                        <a:latin typeface="Century Schoolbook" pitchFamily="18" charset="0"/>
                      </a:endParaRPr>
                    </a:p>
                  </a:txBody>
                  <a:tcPr/>
                </a:tc>
                <a:tc>
                  <a:txBody>
                    <a:bodyPr/>
                    <a:lstStyle/>
                    <a:p>
                      <a:pPr algn="ctr"/>
                      <a:r>
                        <a:rPr lang="ru-RU" b="1" dirty="0" smtClean="0">
                          <a:latin typeface="Century Schoolbook" pitchFamily="18" charset="0"/>
                        </a:rPr>
                        <a:t>стакан</a:t>
                      </a:r>
                      <a:endParaRPr lang="ru-RU" b="1" dirty="0">
                        <a:latin typeface="Century Schoolbook" pitchFamily="18" charset="0"/>
                      </a:endParaRPr>
                    </a:p>
                  </a:txBody>
                  <a:tcPr/>
                </a:tc>
                <a:tc>
                  <a:txBody>
                    <a:bodyPr/>
                    <a:lstStyle/>
                    <a:p>
                      <a:pPr algn="ctr"/>
                      <a:r>
                        <a:rPr lang="ru-RU" b="1" dirty="0" smtClean="0">
                          <a:latin typeface="Century Schoolbook" pitchFamily="18" charset="0"/>
                        </a:rPr>
                        <a:t>кувшин</a:t>
                      </a:r>
                      <a:endParaRPr lang="ru-RU" b="1" dirty="0">
                        <a:latin typeface="Century Schoolbook" pitchFamily="18" charset="0"/>
                      </a:endParaRPr>
                    </a:p>
                  </a:txBody>
                  <a:tcPr/>
                </a:tc>
                <a:tc>
                  <a:txBody>
                    <a:bodyPr/>
                    <a:lstStyle/>
                    <a:p>
                      <a:pPr algn="ctr"/>
                      <a:r>
                        <a:rPr lang="ru-RU" b="1" dirty="0" smtClean="0">
                          <a:latin typeface="Century Schoolbook" pitchFamily="18" charset="0"/>
                        </a:rPr>
                        <a:t>банка</a:t>
                      </a:r>
                      <a:endParaRPr lang="ru-RU" b="1" dirty="0">
                        <a:latin typeface="Century Schoolbook" pitchFamily="18" charset="0"/>
                      </a:endParaRPr>
                    </a:p>
                  </a:txBody>
                  <a:tcPr/>
                </a:tc>
              </a:tr>
              <a:tr h="471491">
                <a:tc>
                  <a:txBody>
                    <a:bodyPr/>
                    <a:lstStyle/>
                    <a:p>
                      <a:pPr algn="ctr"/>
                      <a:r>
                        <a:rPr lang="ru-RU" b="1" dirty="0" smtClean="0">
                          <a:latin typeface="Century Schoolbook" pitchFamily="18" charset="0"/>
                        </a:rPr>
                        <a:t>Молоко</a:t>
                      </a:r>
                      <a:endParaRPr lang="ru-RU" b="1" dirty="0">
                        <a:latin typeface="Century Schoolbook" pitchFamily="18" charset="0"/>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r>
              <a:tr h="471491">
                <a:tc>
                  <a:txBody>
                    <a:bodyPr/>
                    <a:lstStyle/>
                    <a:p>
                      <a:pPr algn="ctr"/>
                      <a:r>
                        <a:rPr lang="ru-RU" b="1" dirty="0" smtClean="0">
                          <a:latin typeface="Century Schoolbook" pitchFamily="18" charset="0"/>
                        </a:rPr>
                        <a:t>Приворотное зелье</a:t>
                      </a:r>
                      <a:endParaRPr lang="ru-RU" b="1" dirty="0">
                        <a:latin typeface="Century Schoolbook" pitchFamily="18" charset="0"/>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a:solidFill>
                          <a:schemeClr val="dk1"/>
                        </a:solidFill>
                        <a:latin typeface="Century Schoolbook" pitchFamily="18" charset="0"/>
                        <a:ea typeface="+mn-ea"/>
                        <a:cs typeface="+mn-cs"/>
                      </a:endParaRPr>
                    </a:p>
                  </a:txBody>
                  <a:tcPr/>
                </a:tc>
              </a:tr>
              <a:tr h="471491">
                <a:tc>
                  <a:txBody>
                    <a:bodyPr/>
                    <a:lstStyle/>
                    <a:p>
                      <a:pPr algn="ctr"/>
                      <a:r>
                        <a:rPr lang="ru-RU" b="1" dirty="0" smtClean="0">
                          <a:latin typeface="Century Schoolbook" pitchFamily="18" charset="0"/>
                        </a:rPr>
                        <a:t>Живая вода</a:t>
                      </a:r>
                      <a:endParaRPr lang="ru-RU" b="1" dirty="0">
                        <a:latin typeface="Century Schoolbook" pitchFamily="18" charset="0"/>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r>
              <a:tr h="471491">
                <a:tc>
                  <a:txBody>
                    <a:bodyPr/>
                    <a:lstStyle/>
                    <a:p>
                      <a:pPr algn="ctr"/>
                      <a:r>
                        <a:rPr lang="ru-RU" b="1" dirty="0" smtClean="0">
                          <a:latin typeface="Century Schoolbook" pitchFamily="18" charset="0"/>
                        </a:rPr>
                        <a:t>Мёртвая вода</a:t>
                      </a:r>
                      <a:endParaRPr lang="ru-RU" b="1" dirty="0">
                        <a:latin typeface="Century Schoolbook" pitchFamily="18" charset="0"/>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c>
                  <a:txBody>
                    <a:bodyPr/>
                    <a:lstStyle/>
                    <a:p>
                      <a:pPr marL="0" algn="ctr" defTabSz="914400" rtl="0" eaLnBrk="1" latinLnBrk="0" hangingPunct="1"/>
                      <a:r>
                        <a:rPr lang="ru-RU" sz="2800" b="1" kern="1200" dirty="0" smtClean="0">
                          <a:latin typeface="Century Schoolbook" pitchFamily="18" charset="0"/>
                        </a:rPr>
                        <a:t>-</a:t>
                      </a:r>
                      <a:endParaRPr lang="ru-RU" sz="2800" b="1" kern="1200" dirty="0" smtClean="0">
                        <a:solidFill>
                          <a:schemeClr val="dk1"/>
                        </a:solidFill>
                        <a:latin typeface="Century Schoolbook" pitchFamily="18" charset="0"/>
                        <a:ea typeface="+mn-ea"/>
                        <a:cs typeface="+mn-cs"/>
                      </a:endParaRPr>
                    </a:p>
                  </a:txBody>
                  <a:tcPr/>
                </a:tc>
              </a:tr>
            </a:tbl>
          </a:graphicData>
        </a:graphic>
      </p:graphicFrame>
      <p:sp>
        <p:nvSpPr>
          <p:cNvPr id="5" name="TextBox 4"/>
          <p:cNvSpPr txBox="1"/>
          <p:nvPr/>
        </p:nvSpPr>
        <p:spPr>
          <a:xfrm>
            <a:off x="357158" y="5929331"/>
            <a:ext cx="8143932" cy="646331"/>
          </a:xfrm>
          <a:prstGeom prst="rect">
            <a:avLst/>
          </a:prstGeom>
          <a:noFill/>
        </p:spPr>
        <p:txBody>
          <a:bodyPr wrap="square" rtlCol="0">
            <a:spAutoFit/>
          </a:bodyPr>
          <a:lstStyle/>
          <a:p>
            <a:pPr algn="ctr"/>
            <a:r>
              <a:rPr lang="ru-RU" b="1" dirty="0" smtClean="0">
                <a:solidFill>
                  <a:schemeClr val="accent2">
                    <a:lumMod val="50000"/>
                  </a:schemeClr>
                </a:solidFill>
                <a:latin typeface="Century Schoolbook" pitchFamily="18" charset="0"/>
              </a:rPr>
              <a:t>Ответ:</a:t>
            </a:r>
            <a:r>
              <a:rPr lang="ru-RU" dirty="0" smtClean="0">
                <a:latin typeface="Century Schoolbook" pitchFamily="18" charset="0"/>
              </a:rPr>
              <a:t> </a:t>
            </a:r>
            <a:r>
              <a:rPr lang="ru-RU" b="1" dirty="0" smtClean="0">
                <a:solidFill>
                  <a:schemeClr val="dk1"/>
                </a:solidFill>
                <a:latin typeface="Century Schoolbook" pitchFamily="18" charset="0"/>
              </a:rPr>
              <a:t>молоко –в кувшине, приворотное зелье – в бутылке, живая вода –в банке, мёртвая вода – в банке.</a:t>
            </a:r>
          </a:p>
        </p:txBody>
      </p:sp>
      <p:pic>
        <p:nvPicPr>
          <p:cNvPr id="7170" name="Picture 2" descr="http://im2-tub.yandex.net/i?id=7058373-01"/>
          <p:cNvPicPr>
            <a:picLocks noChangeAspect="1" noChangeArrowheads="1"/>
          </p:cNvPicPr>
          <p:nvPr/>
        </p:nvPicPr>
        <p:blipFill>
          <a:blip r:embed="rId3"/>
          <a:srcRect/>
          <a:stretch>
            <a:fillRect/>
          </a:stretch>
        </p:blipFill>
        <p:spPr bwMode="auto">
          <a:xfrm>
            <a:off x="214282" y="571480"/>
            <a:ext cx="1042988" cy="1533806"/>
          </a:xfrm>
          <a:prstGeom prst="rect">
            <a:avLst/>
          </a:prstGeom>
          <a:noFill/>
        </p:spPr>
      </p:pic>
      <p:pic>
        <p:nvPicPr>
          <p:cNvPr id="7" name="Рисунок 6" descr="http://im8-tub.yandex.net/i?id=125014578-00"/>
          <p:cNvPicPr/>
          <p:nvPr/>
        </p:nvPicPr>
        <p:blipFill>
          <a:blip r:embed="rId4"/>
          <a:srcRect/>
          <a:stretch>
            <a:fillRect/>
          </a:stretch>
        </p:blipFill>
        <p:spPr bwMode="auto">
          <a:xfrm>
            <a:off x="214282" y="2143116"/>
            <a:ext cx="995360" cy="714380"/>
          </a:xfrm>
          <a:prstGeom prst="rect">
            <a:avLst/>
          </a:prstGeom>
          <a:noFill/>
        </p:spPr>
      </p:pic>
      <p:sp>
        <p:nvSpPr>
          <p:cNvPr id="8" name="Пятно 2 7"/>
          <p:cNvSpPr/>
          <p:nvPr/>
        </p:nvSpPr>
        <p:spPr>
          <a:xfrm>
            <a:off x="0" y="0"/>
            <a:ext cx="1000100"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latin typeface="Century Schoolbook" pitchFamily="18" charset="0"/>
              </a:rPr>
              <a:t>11</a:t>
            </a:r>
            <a:endParaRPr lang="ru-RU" sz="1600"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 calcmode="lin" valueType="num">
                                      <p:cBhvr>
                                        <p:cTn id="9" dur="500" fill="hold"/>
                                        <p:tgtEl>
                                          <p:spTgt spid="7170"/>
                                        </p:tgtEl>
                                        <p:attrNameLst>
                                          <p:attrName>style.rotation</p:attrName>
                                        </p:attrNameLst>
                                      </p:cBhvr>
                                      <p:tavLst>
                                        <p:tav tm="0">
                                          <p:val>
                                            <p:fltVal val="360"/>
                                          </p:val>
                                        </p:tav>
                                        <p:tav tm="100000">
                                          <p:val>
                                            <p:fltVal val="0"/>
                                          </p:val>
                                        </p:tav>
                                      </p:tavLst>
                                    </p:anim>
                                    <p:animEffect transition="in" filter="fade">
                                      <p:cBhvr>
                                        <p:cTn id="10" dur="500"/>
                                        <p:tgtEl>
                                          <p:spTgt spid="7170"/>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 calcmode="lin" valueType="num">
                                      <p:cBhvr>
                                        <p:cTn id="15" dur="500" fill="hold"/>
                                        <p:tgtEl>
                                          <p:spTgt spid="7"/>
                                        </p:tgtEl>
                                        <p:attrNameLst>
                                          <p:attrName>style.rotation</p:attrName>
                                        </p:attrNameLst>
                                      </p:cBhvr>
                                      <p:tavLst>
                                        <p:tav tm="0">
                                          <p:val>
                                            <p:fltVal val="360"/>
                                          </p:val>
                                        </p:tav>
                                        <p:tav tm="100000">
                                          <p:val>
                                            <p:fltVal val="0"/>
                                          </p:val>
                                        </p:tav>
                                      </p:tavLst>
                                    </p:anim>
                                    <p:animEffect transition="in" filter="fade">
                                      <p:cBhvr>
                                        <p:cTn id="16" dur="500"/>
                                        <p:tgtEl>
                                          <p:spTgt spid="7"/>
                                        </p:tgtEl>
                                      </p:cBhvr>
                                    </p:animEffect>
                                  </p:childTnLst>
                                </p:cTn>
                              </p:par>
                              <p:par>
                                <p:cTn id="17" presetID="47"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1"/>
            <a:ext cx="9144000" cy="6858001"/>
          </a:xfrm>
          <a:prstGeom prst="rect">
            <a:avLst/>
          </a:prstGeom>
          <a:noFill/>
        </p:spPr>
      </p:pic>
      <p:pic>
        <p:nvPicPr>
          <p:cNvPr id="3" name="Picture 3" descr="F:\02.11.09\ani-bunny.gif"/>
          <p:cNvPicPr>
            <a:picLocks noChangeAspect="1" noChangeArrowheads="1" noCrop="1"/>
          </p:cNvPicPr>
          <p:nvPr/>
        </p:nvPicPr>
        <p:blipFill>
          <a:blip r:embed="rId3"/>
          <a:srcRect/>
          <a:stretch>
            <a:fillRect/>
          </a:stretch>
        </p:blipFill>
        <p:spPr bwMode="auto">
          <a:xfrm>
            <a:off x="142844" y="285728"/>
            <a:ext cx="8501122" cy="771525"/>
          </a:xfrm>
          <a:prstGeom prst="rect">
            <a:avLst/>
          </a:prstGeom>
          <a:noFill/>
        </p:spPr>
      </p:pic>
      <p:sp>
        <p:nvSpPr>
          <p:cNvPr id="4" name="TextBox 3"/>
          <p:cNvSpPr txBox="1"/>
          <p:nvPr/>
        </p:nvSpPr>
        <p:spPr>
          <a:xfrm>
            <a:off x="142844" y="1357298"/>
            <a:ext cx="9001156" cy="3416320"/>
          </a:xfrm>
          <a:prstGeom prst="rect">
            <a:avLst/>
          </a:prstGeom>
          <a:noFill/>
        </p:spPr>
        <p:txBody>
          <a:bodyPr wrap="square" rtlCol="0">
            <a:spAutoFit/>
          </a:bodyPr>
          <a:lstStyle/>
          <a:p>
            <a:r>
              <a:rPr lang="ru-RU" sz="2400" b="1" dirty="0" smtClean="0">
                <a:latin typeface="Century Schoolbook" pitchFamily="18" charset="0"/>
              </a:rPr>
              <a:t>   В стране Чудес проводилось следствие по делу об украденном бульоне. На суде Мартовский Заяц заявил, что бульон украл Болванщик. Соня и Болванщик тоже дали показания, но что они сказали, никто не запомнил, а запись смыло алисиными слезами. В ходе судебного заседания выяснилось, что бульон украл лишь один из подсудимых и что он дал правдивые показания. Так кто украл бульон?</a:t>
            </a:r>
          </a:p>
        </p:txBody>
      </p:sp>
      <p:pic>
        <p:nvPicPr>
          <p:cNvPr id="5124" name="Picture 4" descr="http://im2-tub.yandex.net/i?id=165301727-06">
            <a:hlinkClick r:id="rId4" action="ppaction://hlinksldjump"/>
          </p:cNvPr>
          <p:cNvPicPr>
            <a:picLocks noChangeAspect="1" noChangeArrowheads="1"/>
          </p:cNvPicPr>
          <p:nvPr/>
        </p:nvPicPr>
        <p:blipFill>
          <a:blip r:embed="rId5"/>
          <a:srcRect/>
          <a:stretch>
            <a:fillRect/>
          </a:stretch>
        </p:blipFill>
        <p:spPr bwMode="auto">
          <a:xfrm>
            <a:off x="3929058" y="4714884"/>
            <a:ext cx="1571636" cy="1885951"/>
          </a:xfrm>
          <a:prstGeom prst="rect">
            <a:avLst/>
          </a:prstGeom>
          <a:noFill/>
        </p:spPr>
      </p:pic>
      <p:pic>
        <p:nvPicPr>
          <p:cNvPr id="5126" name="Picture 6" descr="http://im0-tub.yandex.net/i?id=24618564-05">
            <a:hlinkClick r:id="rId6" action="ppaction://hlinksldjump"/>
          </p:cNvPr>
          <p:cNvPicPr>
            <a:picLocks noChangeAspect="1" noChangeArrowheads="1"/>
          </p:cNvPicPr>
          <p:nvPr/>
        </p:nvPicPr>
        <p:blipFill>
          <a:blip r:embed="rId7"/>
          <a:srcRect/>
          <a:stretch>
            <a:fillRect/>
          </a:stretch>
        </p:blipFill>
        <p:spPr bwMode="auto">
          <a:xfrm>
            <a:off x="785786" y="4857760"/>
            <a:ext cx="2286016" cy="1518568"/>
          </a:xfrm>
          <a:prstGeom prst="rect">
            <a:avLst/>
          </a:prstGeom>
          <a:noFill/>
        </p:spPr>
      </p:pic>
      <p:pic>
        <p:nvPicPr>
          <p:cNvPr id="5128" name="Picture 8" descr="http://im7-tub.yandex.net/i?id=208645463-01">
            <a:hlinkClick r:id="rId8" action="ppaction://hlinksldjump"/>
          </p:cNvPr>
          <p:cNvPicPr>
            <a:picLocks noChangeAspect="1" noChangeArrowheads="1"/>
          </p:cNvPicPr>
          <p:nvPr/>
        </p:nvPicPr>
        <p:blipFill>
          <a:blip r:embed="rId9"/>
          <a:srcRect l="52084"/>
          <a:stretch>
            <a:fillRect/>
          </a:stretch>
        </p:blipFill>
        <p:spPr bwMode="auto">
          <a:xfrm>
            <a:off x="6500826" y="4643446"/>
            <a:ext cx="1500198" cy="2000279"/>
          </a:xfrm>
          <a:prstGeom prst="rect">
            <a:avLst/>
          </a:prstGeom>
          <a:noFill/>
        </p:spPr>
      </p:pic>
      <p:sp>
        <p:nvSpPr>
          <p:cNvPr id="8" name="Пятно 2 7"/>
          <p:cNvSpPr/>
          <p:nvPr/>
        </p:nvSpPr>
        <p:spPr>
          <a:xfrm>
            <a:off x="0" y="0"/>
            <a:ext cx="1142976"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12</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5126"/>
                                        </p:tgtEl>
                                        <p:attrNameLst>
                                          <p:attrName>style.visibility</p:attrName>
                                        </p:attrNameLst>
                                      </p:cBhvr>
                                      <p:to>
                                        <p:strVal val="visible"/>
                                      </p:to>
                                    </p:set>
                                    <p:anim calcmode="lin" valueType="num">
                                      <p:cBhvr>
                                        <p:cTn id="13" dur="500" fill="hold"/>
                                        <p:tgtEl>
                                          <p:spTgt spid="5126"/>
                                        </p:tgtEl>
                                        <p:attrNameLst>
                                          <p:attrName>ppt_w</p:attrName>
                                        </p:attrNameLst>
                                      </p:cBhvr>
                                      <p:tavLst>
                                        <p:tav tm="0">
                                          <p:val>
                                            <p:fltVal val="0"/>
                                          </p:val>
                                        </p:tav>
                                        <p:tav tm="100000">
                                          <p:val>
                                            <p:strVal val="#ppt_w"/>
                                          </p:val>
                                        </p:tav>
                                      </p:tavLst>
                                    </p:anim>
                                    <p:anim calcmode="lin" valueType="num">
                                      <p:cBhvr>
                                        <p:cTn id="14" dur="500" fill="hold"/>
                                        <p:tgtEl>
                                          <p:spTgt spid="5126"/>
                                        </p:tgtEl>
                                        <p:attrNameLst>
                                          <p:attrName>ppt_h</p:attrName>
                                        </p:attrNameLst>
                                      </p:cBhvr>
                                      <p:tavLst>
                                        <p:tav tm="0">
                                          <p:val>
                                            <p:fltVal val="0"/>
                                          </p:val>
                                        </p:tav>
                                        <p:tav tm="100000">
                                          <p:val>
                                            <p:strVal val="#ppt_h"/>
                                          </p:val>
                                        </p:tav>
                                      </p:tavLst>
                                    </p:anim>
                                    <p:animEffect transition="in" filter="fade">
                                      <p:cBhvr>
                                        <p:cTn id="15" dur="500"/>
                                        <p:tgtEl>
                                          <p:spTgt spid="5126"/>
                                        </p:tgtEl>
                                      </p:cBhvr>
                                    </p:animEffect>
                                  </p:childTnLst>
                                </p:cTn>
                              </p:par>
                              <p:par>
                                <p:cTn id="16" presetID="53" presetClass="entr" presetSubtype="0" fill="hold" nodeType="withEffect">
                                  <p:stCondLst>
                                    <p:cond delay="0"/>
                                  </p:stCondLst>
                                  <p:childTnLst>
                                    <p:set>
                                      <p:cBhvr>
                                        <p:cTn id="17" dur="1" fill="hold">
                                          <p:stCondLst>
                                            <p:cond delay="0"/>
                                          </p:stCondLst>
                                        </p:cTn>
                                        <p:tgtEl>
                                          <p:spTgt spid="5124"/>
                                        </p:tgtEl>
                                        <p:attrNameLst>
                                          <p:attrName>style.visibility</p:attrName>
                                        </p:attrNameLst>
                                      </p:cBhvr>
                                      <p:to>
                                        <p:strVal val="visible"/>
                                      </p:to>
                                    </p:set>
                                    <p:anim calcmode="lin" valueType="num">
                                      <p:cBhvr>
                                        <p:cTn id="18" dur="500" fill="hold"/>
                                        <p:tgtEl>
                                          <p:spTgt spid="5124"/>
                                        </p:tgtEl>
                                        <p:attrNameLst>
                                          <p:attrName>ppt_w</p:attrName>
                                        </p:attrNameLst>
                                      </p:cBhvr>
                                      <p:tavLst>
                                        <p:tav tm="0">
                                          <p:val>
                                            <p:fltVal val="0"/>
                                          </p:val>
                                        </p:tav>
                                        <p:tav tm="100000">
                                          <p:val>
                                            <p:strVal val="#ppt_w"/>
                                          </p:val>
                                        </p:tav>
                                      </p:tavLst>
                                    </p:anim>
                                    <p:anim calcmode="lin" valueType="num">
                                      <p:cBhvr>
                                        <p:cTn id="19" dur="500" fill="hold"/>
                                        <p:tgtEl>
                                          <p:spTgt spid="5124"/>
                                        </p:tgtEl>
                                        <p:attrNameLst>
                                          <p:attrName>ppt_h</p:attrName>
                                        </p:attrNameLst>
                                      </p:cBhvr>
                                      <p:tavLst>
                                        <p:tav tm="0">
                                          <p:val>
                                            <p:fltVal val="0"/>
                                          </p:val>
                                        </p:tav>
                                        <p:tav tm="100000">
                                          <p:val>
                                            <p:strVal val="#ppt_h"/>
                                          </p:val>
                                        </p:tav>
                                      </p:tavLst>
                                    </p:anim>
                                    <p:animEffect transition="in" filter="fade">
                                      <p:cBhvr>
                                        <p:cTn id="20" dur="500"/>
                                        <p:tgtEl>
                                          <p:spTgt spid="5124"/>
                                        </p:tgtEl>
                                      </p:cBhvr>
                                    </p:animEffect>
                                  </p:childTnLst>
                                </p:cTn>
                              </p:par>
                              <p:par>
                                <p:cTn id="21" presetID="53" presetClass="entr" presetSubtype="0" fill="hold" nodeType="withEffect">
                                  <p:stCondLst>
                                    <p:cond delay="0"/>
                                  </p:stCondLst>
                                  <p:childTnLst>
                                    <p:set>
                                      <p:cBhvr>
                                        <p:cTn id="22" dur="1" fill="hold">
                                          <p:stCondLst>
                                            <p:cond delay="0"/>
                                          </p:stCondLst>
                                        </p:cTn>
                                        <p:tgtEl>
                                          <p:spTgt spid="5128"/>
                                        </p:tgtEl>
                                        <p:attrNameLst>
                                          <p:attrName>style.visibility</p:attrName>
                                        </p:attrNameLst>
                                      </p:cBhvr>
                                      <p:to>
                                        <p:strVal val="visible"/>
                                      </p:to>
                                    </p:set>
                                    <p:anim calcmode="lin" valueType="num">
                                      <p:cBhvr>
                                        <p:cTn id="23" dur="500" fill="hold"/>
                                        <p:tgtEl>
                                          <p:spTgt spid="5128"/>
                                        </p:tgtEl>
                                        <p:attrNameLst>
                                          <p:attrName>ppt_w</p:attrName>
                                        </p:attrNameLst>
                                      </p:cBhvr>
                                      <p:tavLst>
                                        <p:tav tm="0">
                                          <p:val>
                                            <p:fltVal val="0"/>
                                          </p:val>
                                        </p:tav>
                                        <p:tav tm="100000">
                                          <p:val>
                                            <p:strVal val="#ppt_w"/>
                                          </p:val>
                                        </p:tav>
                                      </p:tavLst>
                                    </p:anim>
                                    <p:anim calcmode="lin" valueType="num">
                                      <p:cBhvr>
                                        <p:cTn id="24" dur="500" fill="hold"/>
                                        <p:tgtEl>
                                          <p:spTgt spid="5128"/>
                                        </p:tgtEl>
                                        <p:attrNameLst>
                                          <p:attrName>ppt_h</p:attrName>
                                        </p:attrNameLst>
                                      </p:cBhvr>
                                      <p:tavLst>
                                        <p:tav tm="0">
                                          <p:val>
                                            <p:fltVal val="0"/>
                                          </p:val>
                                        </p:tav>
                                        <p:tav tm="100000">
                                          <p:val>
                                            <p:strVal val="#ppt_h"/>
                                          </p:val>
                                        </p:tav>
                                      </p:tavLst>
                                    </p:anim>
                                    <p:animEffect transition="in" filter="fade">
                                      <p:cBhvr>
                                        <p:cTn id="25" dur="5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142908" y="-1"/>
            <a:ext cx="9286908" cy="6858001"/>
          </a:xfrm>
          <a:prstGeom prst="rect">
            <a:avLst/>
          </a:prstGeom>
          <a:noFill/>
        </p:spPr>
      </p:pic>
      <p:sp>
        <p:nvSpPr>
          <p:cNvPr id="3" name="Управляющая кнопка: возврат 2">
            <a:hlinkClick r:id="rId3" action="ppaction://hlinksldjump" highlightClick="1"/>
          </p:cNvPr>
          <p:cNvSpPr/>
          <p:nvPr/>
        </p:nvSpPr>
        <p:spPr>
          <a:xfrm>
            <a:off x="8072462" y="6143644"/>
            <a:ext cx="928694" cy="571504"/>
          </a:xfrm>
          <a:prstGeom prst="actionButtonReturn">
            <a:avLst/>
          </a:prstGeom>
          <a:solidFill>
            <a:srgbClr val="996633"/>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TextBox 3"/>
          <p:cNvSpPr txBox="1"/>
          <p:nvPr/>
        </p:nvSpPr>
        <p:spPr>
          <a:xfrm>
            <a:off x="4572000" y="642918"/>
            <a:ext cx="4214842" cy="3539430"/>
          </a:xfrm>
          <a:prstGeom prst="rect">
            <a:avLst/>
          </a:prstGeom>
          <a:noFill/>
        </p:spPr>
        <p:txBody>
          <a:bodyPr wrap="square" rtlCol="0">
            <a:spAutoFit/>
          </a:bodyPr>
          <a:lstStyle/>
          <a:p>
            <a:r>
              <a:rPr lang="ru-RU" sz="2800" b="1" dirty="0" smtClean="0">
                <a:latin typeface="Century Schoolbook" pitchFamily="18" charset="0"/>
              </a:rPr>
              <a:t>Если заяц – вор, то он сказал правду. А он сказал, что бульон украл Болванщик. Значит, заяц соврал. Поэтому он вором быть не может.</a:t>
            </a:r>
          </a:p>
        </p:txBody>
      </p:sp>
      <p:pic>
        <p:nvPicPr>
          <p:cNvPr id="5" name="Picture 6" descr="http://im0-tub.yandex.net/i?id=24618564-05">
            <a:hlinkClick r:id="rId4" action="ppaction://hlinksldjump"/>
          </p:cNvPr>
          <p:cNvPicPr>
            <a:picLocks noChangeAspect="1" noChangeArrowheads="1"/>
          </p:cNvPicPr>
          <p:nvPr/>
        </p:nvPicPr>
        <p:blipFill>
          <a:blip r:embed="rId5"/>
          <a:srcRect/>
          <a:stretch>
            <a:fillRect/>
          </a:stretch>
        </p:blipFill>
        <p:spPr bwMode="auto">
          <a:xfrm>
            <a:off x="142844" y="1785926"/>
            <a:ext cx="4214842" cy="3214710"/>
          </a:xfrm>
          <a:prstGeom prst="cloudCallout">
            <a:avLst>
              <a:gd name="adj1" fmla="val 57178"/>
              <a:gd name="adj2" fmla="val -55627"/>
            </a:avLst>
          </a:prstGeom>
          <a:noFill/>
          <a:ln w="57150">
            <a:solidFill>
              <a:srgbClr val="99663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1" y="0"/>
            <a:ext cx="9143999" cy="6858000"/>
          </a:xfrm>
          <a:prstGeom prst="rect">
            <a:avLst/>
          </a:prstGeom>
          <a:noFill/>
        </p:spPr>
      </p:pic>
      <p:pic>
        <p:nvPicPr>
          <p:cNvPr id="3" name="Picture 4" descr="http://im2-tub.yandex.net/i?id=165301727-06">
            <a:hlinkClick r:id="rId3" action="ppaction://hlinksldjump"/>
          </p:cNvPr>
          <p:cNvPicPr>
            <a:picLocks noChangeAspect="1" noChangeArrowheads="1"/>
          </p:cNvPicPr>
          <p:nvPr/>
        </p:nvPicPr>
        <p:blipFill>
          <a:blip r:embed="rId4"/>
          <a:srcRect/>
          <a:stretch>
            <a:fillRect/>
          </a:stretch>
        </p:blipFill>
        <p:spPr bwMode="auto">
          <a:xfrm>
            <a:off x="214282" y="1071546"/>
            <a:ext cx="3583806" cy="3071834"/>
          </a:xfrm>
          <a:prstGeom prst="cloudCallout">
            <a:avLst>
              <a:gd name="adj1" fmla="val 62529"/>
              <a:gd name="adj2" fmla="val -61764"/>
            </a:avLst>
          </a:prstGeom>
          <a:noFill/>
          <a:ln w="57150">
            <a:solidFill>
              <a:srgbClr val="996633"/>
            </a:solidFill>
          </a:ln>
        </p:spPr>
      </p:pic>
      <p:sp>
        <p:nvSpPr>
          <p:cNvPr id="4" name="TextBox 3"/>
          <p:cNvSpPr txBox="1"/>
          <p:nvPr/>
        </p:nvSpPr>
        <p:spPr>
          <a:xfrm>
            <a:off x="4500562" y="500042"/>
            <a:ext cx="4143404" cy="5693866"/>
          </a:xfrm>
          <a:prstGeom prst="rect">
            <a:avLst/>
          </a:prstGeom>
          <a:noFill/>
        </p:spPr>
        <p:txBody>
          <a:bodyPr wrap="square" rtlCol="0">
            <a:spAutoFit/>
          </a:bodyPr>
          <a:lstStyle/>
          <a:p>
            <a:r>
              <a:rPr lang="ru-RU" sz="2800" b="1" dirty="0" smtClean="0">
                <a:latin typeface="Century Schoolbook" pitchFamily="18" charset="0"/>
              </a:rPr>
              <a:t>Если Болванщик – вор, то получается, что Мартовский заяц сказал правду. А показания Болванщика  - лживы. Но по условию задачи правду сказал только вор. Получается, что Болванщик не может быть вором.</a:t>
            </a:r>
          </a:p>
        </p:txBody>
      </p:sp>
      <p:sp>
        <p:nvSpPr>
          <p:cNvPr id="5" name="Управляющая кнопка: возврат 4">
            <a:hlinkClick r:id="rId5" action="ppaction://hlinksldjump" highlightClick="1"/>
          </p:cNvPr>
          <p:cNvSpPr/>
          <p:nvPr/>
        </p:nvSpPr>
        <p:spPr>
          <a:xfrm>
            <a:off x="8072462" y="6143644"/>
            <a:ext cx="928694" cy="571504"/>
          </a:xfrm>
          <a:prstGeom prst="actionButtonReturn">
            <a:avLst/>
          </a:prstGeom>
          <a:solidFill>
            <a:srgbClr val="996633"/>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8001"/>
          </a:xfrm>
          <a:prstGeom prst="rect">
            <a:avLst/>
          </a:prstGeom>
          <a:noFill/>
        </p:spPr>
      </p:pic>
      <p:pic>
        <p:nvPicPr>
          <p:cNvPr id="3" name="Picture 8" descr="http://im7-tub.yandex.net/i?id=208645463-01"/>
          <p:cNvPicPr>
            <a:picLocks noChangeAspect="1" noChangeArrowheads="1"/>
          </p:cNvPicPr>
          <p:nvPr/>
        </p:nvPicPr>
        <p:blipFill>
          <a:blip r:embed="rId3"/>
          <a:srcRect l="52084"/>
          <a:stretch>
            <a:fillRect/>
          </a:stretch>
        </p:blipFill>
        <p:spPr bwMode="auto">
          <a:xfrm>
            <a:off x="714348" y="1714488"/>
            <a:ext cx="3357586" cy="3481966"/>
          </a:xfrm>
          <a:prstGeom prst="cloudCallout">
            <a:avLst>
              <a:gd name="adj1" fmla="val 77044"/>
              <a:gd name="adj2" fmla="val -60357"/>
            </a:avLst>
          </a:prstGeom>
          <a:noFill/>
          <a:ln w="57150">
            <a:solidFill>
              <a:srgbClr val="996633"/>
            </a:solidFill>
          </a:ln>
        </p:spPr>
      </p:pic>
      <p:sp>
        <p:nvSpPr>
          <p:cNvPr id="4" name="TextBox 3"/>
          <p:cNvSpPr txBox="1"/>
          <p:nvPr/>
        </p:nvSpPr>
        <p:spPr>
          <a:xfrm>
            <a:off x="5357818" y="642918"/>
            <a:ext cx="3429024" cy="1815882"/>
          </a:xfrm>
          <a:prstGeom prst="rect">
            <a:avLst/>
          </a:prstGeom>
          <a:noFill/>
        </p:spPr>
        <p:txBody>
          <a:bodyPr wrap="square" rtlCol="0">
            <a:spAutoFit/>
          </a:bodyPr>
          <a:lstStyle/>
          <a:p>
            <a:r>
              <a:rPr lang="ru-RU" sz="2800" b="1" dirty="0" smtClean="0">
                <a:latin typeface="Century Schoolbook" pitchFamily="18" charset="0"/>
              </a:rPr>
              <a:t>На судебном разбирательстве Соня сказала: «Я украла бульон!»</a:t>
            </a:r>
          </a:p>
        </p:txBody>
      </p:sp>
      <p:sp>
        <p:nvSpPr>
          <p:cNvPr id="5" name="Управляющая кнопка: возврат 4">
            <a:hlinkClick r:id="rId4" action="ppaction://hlinksldjump" highlightClick="1"/>
          </p:cNvPr>
          <p:cNvSpPr/>
          <p:nvPr/>
        </p:nvSpPr>
        <p:spPr>
          <a:xfrm>
            <a:off x="7929586" y="5857892"/>
            <a:ext cx="928694" cy="571504"/>
          </a:xfrm>
          <a:prstGeom prst="actionButtonReturn">
            <a:avLst/>
          </a:prstGeom>
          <a:solidFill>
            <a:srgbClr val="996633"/>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285720" y="214290"/>
            <a:ext cx="8643998" cy="4401205"/>
          </a:xfrm>
          <a:prstGeom prst="rect">
            <a:avLst/>
          </a:prstGeom>
          <a:noFill/>
        </p:spPr>
        <p:txBody>
          <a:bodyPr wrap="square" rtlCol="0">
            <a:spAutoFit/>
          </a:bodyPr>
          <a:lstStyle/>
          <a:p>
            <a:r>
              <a:rPr lang="ru-RU" dirty="0" smtClean="0">
                <a:latin typeface="Century Schoolbook" pitchFamily="18" charset="0"/>
              </a:rPr>
              <a:t>    </a:t>
            </a:r>
            <a:r>
              <a:rPr lang="ru-RU" sz="2000" b="1" dirty="0" smtClean="0">
                <a:latin typeface="Century Schoolbook" pitchFamily="18" charset="0"/>
              </a:rPr>
              <a:t>Мачеха, уезжая на балл, дала Золушке мешок, в котором были перемешаны мак и просо, и велела перебрать их. Когда Золушка уезжала на бал, она оставила три мешка: в одном – просо, в другом – мак, а в третьем – ещё не разобранная смесь. Чтобы не перепутать мешки, Золушка к каждому из них приклеила таблички: «Мак», «Просо», «Смесь». Мачеха вернулась с бала первой и нарочно поменяла местами таблички так, чтобы на каждом мешке оказалась неправильная надпись. Ученик Феи успел предупредить Золушку, что теперь ни одна надпись на мешках не соответствует действительности. Тогда Золушка достала одно-единственное зёрнышко из одного мешка, и посмотрев на него, сразу догадалась, где что лежит. Как она это сделала?</a:t>
            </a:r>
            <a:endParaRPr lang="ru-RU" sz="2000" b="1" dirty="0">
              <a:latin typeface="Century Schoolbook" pitchFamily="18" charset="0"/>
            </a:endParaRPr>
          </a:p>
        </p:txBody>
      </p:sp>
      <p:sp>
        <p:nvSpPr>
          <p:cNvPr id="6" name="Полилиния 5">
            <a:hlinkClick r:id="rId3" action="ppaction://hlinksldjump"/>
          </p:cNvPr>
          <p:cNvSpPr/>
          <p:nvPr/>
        </p:nvSpPr>
        <p:spPr>
          <a:xfrm>
            <a:off x="2500298" y="4572008"/>
            <a:ext cx="1928826" cy="1643074"/>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4"/>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7" name="Полилиния 6">
            <a:hlinkClick r:id="rId5" action="ppaction://hlinksldjump"/>
          </p:cNvPr>
          <p:cNvSpPr/>
          <p:nvPr/>
        </p:nvSpPr>
        <p:spPr>
          <a:xfrm>
            <a:off x="4643438" y="4572008"/>
            <a:ext cx="1928826" cy="1643074"/>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4"/>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8" name="Полилиния 7">
            <a:hlinkClick r:id="rId6" action="ppaction://hlinksldjump"/>
          </p:cNvPr>
          <p:cNvSpPr/>
          <p:nvPr/>
        </p:nvSpPr>
        <p:spPr>
          <a:xfrm>
            <a:off x="6715140" y="4643446"/>
            <a:ext cx="1928826" cy="1643074"/>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4"/>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9" name="TextBox 8"/>
          <p:cNvSpPr txBox="1"/>
          <p:nvPr/>
        </p:nvSpPr>
        <p:spPr>
          <a:xfrm>
            <a:off x="2857488" y="5000636"/>
            <a:ext cx="1285884" cy="646331"/>
          </a:xfrm>
          <a:prstGeom prst="rect">
            <a:avLst/>
          </a:prstGeom>
          <a:noFill/>
        </p:spPr>
        <p:txBody>
          <a:bodyPr wrap="square" rtlCol="0">
            <a:spAutoFit/>
          </a:bodyPr>
          <a:lstStyle/>
          <a:p>
            <a:r>
              <a:rPr lang="ru-RU" sz="3600" b="1" dirty="0" smtClean="0">
                <a:solidFill>
                  <a:srgbClr val="002060"/>
                </a:solidFill>
                <a:latin typeface="Century Schoolbook" pitchFamily="18" charset="0"/>
                <a:hlinkClick r:id="rId3" action="ppaction://hlinksldjump"/>
              </a:rPr>
              <a:t>Мак</a:t>
            </a:r>
            <a:endParaRPr lang="ru-RU" sz="3600" b="1" dirty="0">
              <a:solidFill>
                <a:srgbClr val="002060"/>
              </a:solidFill>
              <a:latin typeface="Century Schoolbook" pitchFamily="18" charset="0"/>
              <a:hlinkClick r:id="rId3" action="ppaction://hlinksldjump"/>
            </a:endParaRPr>
          </a:p>
        </p:txBody>
      </p:sp>
      <p:sp>
        <p:nvSpPr>
          <p:cNvPr id="10" name="TextBox 9"/>
          <p:cNvSpPr txBox="1"/>
          <p:nvPr/>
        </p:nvSpPr>
        <p:spPr>
          <a:xfrm>
            <a:off x="4714876" y="4929198"/>
            <a:ext cx="1714512" cy="646331"/>
          </a:xfrm>
          <a:prstGeom prst="rect">
            <a:avLst/>
          </a:prstGeom>
          <a:noFill/>
        </p:spPr>
        <p:txBody>
          <a:bodyPr wrap="square" rtlCol="0">
            <a:spAutoFit/>
          </a:bodyPr>
          <a:lstStyle/>
          <a:p>
            <a:r>
              <a:rPr lang="ru-RU" sz="3600" b="1" dirty="0" smtClean="0">
                <a:solidFill>
                  <a:srgbClr val="C00000"/>
                </a:solidFill>
                <a:latin typeface="Century Schoolbook" pitchFamily="18" charset="0"/>
                <a:hlinkClick r:id="rId3" action="ppaction://hlinksldjump"/>
              </a:rPr>
              <a:t>Просо</a:t>
            </a:r>
            <a:endParaRPr lang="ru-RU" sz="3600" b="1" dirty="0" smtClean="0">
              <a:solidFill>
                <a:srgbClr val="C00000"/>
              </a:solidFill>
              <a:latin typeface="Century Schoolbook" pitchFamily="18" charset="0"/>
              <a:hlinkClick r:id="rId3" action="ppaction://hlinksldjump"/>
            </a:endParaRPr>
          </a:p>
        </p:txBody>
      </p:sp>
      <p:sp>
        <p:nvSpPr>
          <p:cNvPr id="11" name="TextBox 10"/>
          <p:cNvSpPr txBox="1"/>
          <p:nvPr/>
        </p:nvSpPr>
        <p:spPr>
          <a:xfrm>
            <a:off x="6858016" y="5000636"/>
            <a:ext cx="1714512" cy="646331"/>
          </a:xfrm>
          <a:prstGeom prst="rect">
            <a:avLst/>
          </a:prstGeom>
          <a:noFill/>
        </p:spPr>
        <p:txBody>
          <a:bodyPr wrap="square" rtlCol="0">
            <a:spAutoFit/>
          </a:bodyPr>
          <a:lstStyle/>
          <a:p>
            <a:r>
              <a:rPr lang="ru-RU" sz="3600" b="1" dirty="0">
                <a:solidFill>
                  <a:schemeClr val="accent3">
                    <a:lumMod val="50000"/>
                  </a:schemeClr>
                </a:solidFill>
                <a:latin typeface="Century Schoolbook" pitchFamily="18" charset="0"/>
                <a:hlinkClick r:id="rId6" action="ppaction://hlinksldjump"/>
              </a:rPr>
              <a:t>Смесь</a:t>
            </a:r>
            <a:endParaRPr lang="ru-RU" sz="3600" b="1" dirty="0">
              <a:solidFill>
                <a:schemeClr val="accent3">
                  <a:lumMod val="50000"/>
                </a:schemeClr>
              </a:solidFill>
              <a:latin typeface="Century Schoolbook" pitchFamily="18" charset="0"/>
              <a:hlinkClick r:id="rId3" action="ppaction://hlinksldjump"/>
            </a:endParaRPr>
          </a:p>
        </p:txBody>
      </p:sp>
      <p:pic>
        <p:nvPicPr>
          <p:cNvPr id="12" name="Picture 4" descr="http://im6-tub.yandex.net/i?id=133756784-06"/>
          <p:cNvPicPr>
            <a:picLocks noChangeAspect="1" noChangeArrowheads="1"/>
          </p:cNvPicPr>
          <p:nvPr/>
        </p:nvPicPr>
        <p:blipFill>
          <a:blip r:embed="rId7"/>
          <a:srcRect/>
          <a:stretch>
            <a:fillRect/>
          </a:stretch>
        </p:blipFill>
        <p:spPr bwMode="auto">
          <a:xfrm>
            <a:off x="571472" y="4500570"/>
            <a:ext cx="1428760" cy="1913518"/>
          </a:xfrm>
          <a:prstGeom prst="rect">
            <a:avLst/>
          </a:prstGeom>
          <a:noFill/>
        </p:spPr>
      </p:pic>
      <p:sp>
        <p:nvSpPr>
          <p:cNvPr id="13" name="Пятно 2 12"/>
          <p:cNvSpPr/>
          <p:nvPr/>
        </p:nvSpPr>
        <p:spPr>
          <a:xfrm>
            <a:off x="0" y="0"/>
            <a:ext cx="928662" cy="571480"/>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Century Schoolbook" pitchFamily="18" charset="0"/>
              </a:rPr>
              <a:t>13</a:t>
            </a:r>
            <a:endParaRPr lang="ru-RU" sz="1400"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childTnLst>
                                </p:cTn>
                              </p:par>
                              <p:par>
                                <p:cTn id="16" presetID="23"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23" presetClass="entr" presetSubtype="16"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childTnLst>
                                </p:cTn>
                              </p:par>
                            </p:childTnLst>
                          </p:cTn>
                        </p:par>
                        <p:par>
                          <p:cTn id="29" fill="hold">
                            <p:stCondLst>
                              <p:cond delay="1000"/>
                            </p:stCondLst>
                            <p:childTnLst>
                              <p:par>
                                <p:cTn id="30" presetID="23"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500" fill="hold"/>
                                        <p:tgtEl>
                                          <p:spTgt spid="11"/>
                                        </p:tgtEl>
                                        <p:attrNameLst>
                                          <p:attrName>ppt_w</p:attrName>
                                        </p:attrNameLst>
                                      </p:cBhvr>
                                      <p:tavLst>
                                        <p:tav tm="0">
                                          <p:val>
                                            <p:fltVal val="0"/>
                                          </p:val>
                                        </p:tav>
                                        <p:tav tm="100000">
                                          <p:val>
                                            <p:strVal val="#ppt_w"/>
                                          </p:val>
                                        </p:tav>
                                      </p:tavLst>
                                    </p:anim>
                                    <p:anim calcmode="lin" valueType="num">
                                      <p:cBhvr>
                                        <p:cTn id="37"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4" name="TextBox 3"/>
          <p:cNvSpPr txBox="1"/>
          <p:nvPr/>
        </p:nvSpPr>
        <p:spPr>
          <a:xfrm>
            <a:off x="285720" y="357166"/>
            <a:ext cx="7929618" cy="1569660"/>
          </a:xfrm>
          <a:prstGeom prst="rect">
            <a:avLst/>
          </a:prstGeom>
          <a:noFill/>
        </p:spPr>
        <p:txBody>
          <a:bodyPr wrap="square" rtlCol="0">
            <a:spAutoFit/>
          </a:bodyPr>
          <a:lstStyle/>
          <a:p>
            <a:r>
              <a:rPr lang="ru-RU" sz="2400" b="1" dirty="0" smtClean="0">
                <a:latin typeface="Century Schoolbook" pitchFamily="18" charset="0"/>
              </a:rPr>
              <a:t>    Если Золушка возьмёт зёрнышко из мешка с надписью «</a:t>
            </a:r>
            <a:r>
              <a:rPr lang="ru-RU" sz="2400" b="1" dirty="0" smtClean="0">
                <a:solidFill>
                  <a:srgbClr val="C00000"/>
                </a:solidFill>
                <a:latin typeface="Century Schoolbook" pitchFamily="18" charset="0"/>
              </a:rPr>
              <a:t>Смесь</a:t>
            </a:r>
            <a:r>
              <a:rPr lang="ru-RU" sz="2400" b="1" dirty="0" smtClean="0">
                <a:latin typeface="Century Schoolbook" pitchFamily="18" charset="0"/>
              </a:rPr>
              <a:t>», то там может быть или мак, или просо (т.к. ни одна надпись не соответствует содержимому мешка). </a:t>
            </a:r>
            <a:endParaRPr lang="ru-RU" sz="2400" b="1" dirty="0">
              <a:latin typeface="Century Schoolbook" pitchFamily="18" charset="0"/>
            </a:endParaRPr>
          </a:p>
        </p:txBody>
      </p:sp>
      <p:sp>
        <p:nvSpPr>
          <p:cNvPr id="6" name="Полилиния 5">
            <a:hlinkClick r:id="rId3" action="ppaction://hlinksldjump"/>
          </p:cNvPr>
          <p:cNvSpPr/>
          <p:nvPr/>
        </p:nvSpPr>
        <p:spPr>
          <a:xfrm>
            <a:off x="2285984" y="2571744"/>
            <a:ext cx="1500198" cy="1143008"/>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4"/>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ru-RU" sz="2400" b="1" dirty="0">
                <a:solidFill>
                  <a:srgbClr val="C00000"/>
                </a:solidFill>
                <a:latin typeface="Century Schoolbook" pitchFamily="18" charset="0"/>
              </a:rPr>
              <a:t>мак</a:t>
            </a:r>
          </a:p>
        </p:txBody>
      </p:sp>
      <p:sp>
        <p:nvSpPr>
          <p:cNvPr id="7" name="Полилиния 6">
            <a:hlinkClick r:id="rId3" action="ppaction://hlinksldjump"/>
          </p:cNvPr>
          <p:cNvSpPr/>
          <p:nvPr/>
        </p:nvSpPr>
        <p:spPr>
          <a:xfrm>
            <a:off x="4214810" y="2643182"/>
            <a:ext cx="1571636" cy="1071570"/>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4"/>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ru-RU" sz="2400" b="1" dirty="0">
                <a:solidFill>
                  <a:srgbClr val="C00000"/>
                </a:solidFill>
                <a:latin typeface="Century Schoolbook" pitchFamily="18" charset="0"/>
              </a:rPr>
              <a:t>просо</a:t>
            </a:r>
          </a:p>
        </p:txBody>
      </p:sp>
      <p:sp>
        <p:nvSpPr>
          <p:cNvPr id="8" name="Полилиния 7">
            <a:hlinkClick r:id="rId3" action="ppaction://hlinksldjump"/>
          </p:cNvPr>
          <p:cNvSpPr/>
          <p:nvPr/>
        </p:nvSpPr>
        <p:spPr>
          <a:xfrm>
            <a:off x="6143636" y="2571744"/>
            <a:ext cx="1571636" cy="1000132"/>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4"/>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ru-RU" sz="2400" b="1" dirty="0">
                <a:solidFill>
                  <a:srgbClr val="C00000"/>
                </a:solidFill>
                <a:latin typeface="Century Schoolbook" pitchFamily="18" charset="0"/>
              </a:rPr>
              <a:t>смесь</a:t>
            </a:r>
          </a:p>
        </p:txBody>
      </p:sp>
      <p:sp>
        <p:nvSpPr>
          <p:cNvPr id="9" name="Полилиния 8">
            <a:hlinkClick r:id="rId3" action="ppaction://hlinksldjump"/>
          </p:cNvPr>
          <p:cNvSpPr/>
          <p:nvPr/>
        </p:nvSpPr>
        <p:spPr>
          <a:xfrm>
            <a:off x="571472" y="5000636"/>
            <a:ext cx="1500198" cy="1143008"/>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4"/>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ru-RU" sz="2400" b="1" dirty="0">
                <a:solidFill>
                  <a:srgbClr val="C00000"/>
                </a:solidFill>
                <a:latin typeface="Century Schoolbook" pitchFamily="18" charset="0"/>
              </a:rPr>
              <a:t>мак</a:t>
            </a:r>
          </a:p>
        </p:txBody>
      </p:sp>
      <p:sp>
        <p:nvSpPr>
          <p:cNvPr id="10" name="Полилиния 9">
            <a:hlinkClick r:id="rId3" action="ppaction://hlinksldjump"/>
          </p:cNvPr>
          <p:cNvSpPr/>
          <p:nvPr/>
        </p:nvSpPr>
        <p:spPr>
          <a:xfrm>
            <a:off x="2714612" y="5000636"/>
            <a:ext cx="1500198" cy="1071546"/>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4"/>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ru-RU" sz="2400" b="1" dirty="0">
                <a:solidFill>
                  <a:srgbClr val="C00000"/>
                </a:solidFill>
                <a:latin typeface="Century Schoolbook" pitchFamily="18" charset="0"/>
              </a:rPr>
              <a:t>просо</a:t>
            </a:r>
          </a:p>
        </p:txBody>
      </p:sp>
      <p:sp>
        <p:nvSpPr>
          <p:cNvPr id="11" name="Полилиния 10">
            <a:hlinkClick r:id="rId3" action="ppaction://hlinksldjump"/>
          </p:cNvPr>
          <p:cNvSpPr/>
          <p:nvPr/>
        </p:nvSpPr>
        <p:spPr>
          <a:xfrm>
            <a:off x="4786314" y="5072074"/>
            <a:ext cx="1500198" cy="928670"/>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4"/>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ru-RU" sz="2400" b="1" dirty="0">
                <a:solidFill>
                  <a:srgbClr val="C00000"/>
                </a:solidFill>
                <a:latin typeface="Century Schoolbook" pitchFamily="18" charset="0"/>
              </a:rPr>
              <a:t>смесь</a:t>
            </a:r>
          </a:p>
        </p:txBody>
      </p:sp>
      <p:sp>
        <p:nvSpPr>
          <p:cNvPr id="12" name="TextBox 11"/>
          <p:cNvSpPr txBox="1"/>
          <p:nvPr/>
        </p:nvSpPr>
        <p:spPr>
          <a:xfrm>
            <a:off x="357158" y="1928802"/>
            <a:ext cx="8501122" cy="461665"/>
          </a:xfrm>
          <a:prstGeom prst="rect">
            <a:avLst/>
          </a:prstGeom>
          <a:noFill/>
        </p:spPr>
        <p:txBody>
          <a:bodyPr wrap="square" rtlCol="0">
            <a:spAutoFit/>
          </a:bodyPr>
          <a:lstStyle/>
          <a:p>
            <a:r>
              <a:rPr lang="ru-RU" sz="2400" b="1" dirty="0">
                <a:latin typeface="Century Schoolbook" pitchFamily="18" charset="0"/>
              </a:rPr>
              <a:t>Если она достанет </a:t>
            </a:r>
            <a:r>
              <a:rPr lang="ru-RU" sz="2400" b="1" dirty="0" smtClean="0">
                <a:latin typeface="Century Schoolbook" pitchFamily="18" charset="0"/>
              </a:rPr>
              <a:t>зёрнышко </a:t>
            </a:r>
            <a:r>
              <a:rPr lang="ru-RU" sz="2400" b="1" dirty="0">
                <a:latin typeface="Century Schoolbook" pitchFamily="18" charset="0"/>
              </a:rPr>
              <a:t>мака, </a:t>
            </a:r>
            <a:r>
              <a:rPr lang="ru-RU" sz="2400" b="1" dirty="0" smtClean="0">
                <a:latin typeface="Century Schoolbook" pitchFamily="18" charset="0"/>
              </a:rPr>
              <a:t>то:</a:t>
            </a:r>
            <a:endParaRPr lang="ru-RU" sz="2400" b="1" dirty="0">
              <a:latin typeface="Century Schoolbook" pitchFamily="18" charset="0"/>
            </a:endParaRPr>
          </a:p>
        </p:txBody>
      </p:sp>
      <p:sp>
        <p:nvSpPr>
          <p:cNvPr id="13" name="TextBox 12"/>
          <p:cNvSpPr txBox="1"/>
          <p:nvPr/>
        </p:nvSpPr>
        <p:spPr>
          <a:xfrm>
            <a:off x="2571736" y="3786190"/>
            <a:ext cx="1428760" cy="461665"/>
          </a:xfrm>
          <a:prstGeom prst="rect">
            <a:avLst/>
          </a:prstGeom>
          <a:noFill/>
        </p:spPr>
        <p:txBody>
          <a:bodyPr wrap="square" rtlCol="0">
            <a:spAutoFit/>
          </a:bodyPr>
          <a:lstStyle/>
          <a:p>
            <a:r>
              <a:rPr lang="ru-RU" sz="2400" b="1" dirty="0">
                <a:latin typeface="Century Schoolbook" pitchFamily="18" charset="0"/>
              </a:rPr>
              <a:t>просо</a:t>
            </a:r>
          </a:p>
        </p:txBody>
      </p:sp>
      <p:sp>
        <p:nvSpPr>
          <p:cNvPr id="14" name="TextBox 13"/>
          <p:cNvSpPr txBox="1"/>
          <p:nvPr/>
        </p:nvSpPr>
        <p:spPr>
          <a:xfrm>
            <a:off x="6572264" y="3643314"/>
            <a:ext cx="1500198" cy="461665"/>
          </a:xfrm>
          <a:prstGeom prst="rect">
            <a:avLst/>
          </a:prstGeom>
          <a:noFill/>
        </p:spPr>
        <p:txBody>
          <a:bodyPr wrap="square" rtlCol="0">
            <a:spAutoFit/>
          </a:bodyPr>
          <a:lstStyle/>
          <a:p>
            <a:r>
              <a:rPr lang="ru-RU" sz="2400" b="1" dirty="0">
                <a:latin typeface="Century Schoolbook" pitchFamily="18" charset="0"/>
              </a:rPr>
              <a:t>мак</a:t>
            </a:r>
          </a:p>
        </p:txBody>
      </p:sp>
      <p:sp>
        <p:nvSpPr>
          <p:cNvPr id="15" name="TextBox 14"/>
          <p:cNvSpPr txBox="1"/>
          <p:nvPr/>
        </p:nvSpPr>
        <p:spPr>
          <a:xfrm>
            <a:off x="4572000" y="3786190"/>
            <a:ext cx="1285884" cy="461665"/>
          </a:xfrm>
          <a:prstGeom prst="rect">
            <a:avLst/>
          </a:prstGeom>
          <a:noFill/>
        </p:spPr>
        <p:txBody>
          <a:bodyPr wrap="square" rtlCol="0">
            <a:spAutoFit/>
          </a:bodyPr>
          <a:lstStyle/>
          <a:p>
            <a:r>
              <a:rPr lang="ru-RU" sz="2400" b="1" dirty="0">
                <a:latin typeface="Century Schoolbook" pitchFamily="18" charset="0"/>
              </a:rPr>
              <a:t>смесь</a:t>
            </a:r>
          </a:p>
        </p:txBody>
      </p:sp>
      <p:sp>
        <p:nvSpPr>
          <p:cNvPr id="16" name="TextBox 15"/>
          <p:cNvSpPr txBox="1"/>
          <p:nvPr/>
        </p:nvSpPr>
        <p:spPr>
          <a:xfrm>
            <a:off x="214282" y="4286256"/>
            <a:ext cx="8501122" cy="461665"/>
          </a:xfrm>
          <a:prstGeom prst="rect">
            <a:avLst/>
          </a:prstGeom>
          <a:noFill/>
        </p:spPr>
        <p:txBody>
          <a:bodyPr wrap="square" rtlCol="0">
            <a:spAutoFit/>
          </a:bodyPr>
          <a:lstStyle/>
          <a:p>
            <a:r>
              <a:rPr lang="ru-RU" sz="2400" b="1" dirty="0">
                <a:latin typeface="Century Schoolbook" pitchFamily="18" charset="0"/>
              </a:rPr>
              <a:t>Если она достанет </a:t>
            </a:r>
            <a:r>
              <a:rPr lang="ru-RU" sz="2400" b="1" dirty="0" smtClean="0">
                <a:latin typeface="Century Schoolbook" pitchFamily="18" charset="0"/>
              </a:rPr>
              <a:t>зёрнышко просо, то:</a:t>
            </a:r>
            <a:endParaRPr lang="ru-RU" sz="2400" b="1" dirty="0">
              <a:latin typeface="Century Schoolbook" pitchFamily="18" charset="0"/>
            </a:endParaRPr>
          </a:p>
        </p:txBody>
      </p:sp>
      <p:sp>
        <p:nvSpPr>
          <p:cNvPr id="17" name="TextBox 16"/>
          <p:cNvSpPr txBox="1"/>
          <p:nvPr/>
        </p:nvSpPr>
        <p:spPr>
          <a:xfrm>
            <a:off x="5000628" y="6000768"/>
            <a:ext cx="1500198" cy="461665"/>
          </a:xfrm>
          <a:prstGeom prst="rect">
            <a:avLst/>
          </a:prstGeom>
          <a:noFill/>
        </p:spPr>
        <p:txBody>
          <a:bodyPr wrap="square" rtlCol="0">
            <a:spAutoFit/>
          </a:bodyPr>
          <a:lstStyle/>
          <a:p>
            <a:r>
              <a:rPr lang="ru-RU" sz="2400" b="1" dirty="0">
                <a:latin typeface="Century Schoolbook" pitchFamily="18" charset="0"/>
              </a:rPr>
              <a:t>просо</a:t>
            </a:r>
          </a:p>
        </p:txBody>
      </p:sp>
      <p:sp>
        <p:nvSpPr>
          <p:cNvPr id="18" name="TextBox 17"/>
          <p:cNvSpPr txBox="1"/>
          <p:nvPr/>
        </p:nvSpPr>
        <p:spPr>
          <a:xfrm>
            <a:off x="642910" y="6143644"/>
            <a:ext cx="1428760" cy="461665"/>
          </a:xfrm>
          <a:prstGeom prst="rect">
            <a:avLst/>
          </a:prstGeom>
          <a:noFill/>
        </p:spPr>
        <p:txBody>
          <a:bodyPr wrap="square" rtlCol="0">
            <a:spAutoFit/>
          </a:bodyPr>
          <a:lstStyle/>
          <a:p>
            <a:r>
              <a:rPr lang="ru-RU" sz="2400" b="1" dirty="0">
                <a:latin typeface="Century Schoolbook" pitchFamily="18" charset="0"/>
              </a:rPr>
              <a:t>смесь</a:t>
            </a:r>
          </a:p>
        </p:txBody>
      </p:sp>
      <p:sp>
        <p:nvSpPr>
          <p:cNvPr id="19" name="TextBox 18"/>
          <p:cNvSpPr txBox="1"/>
          <p:nvPr/>
        </p:nvSpPr>
        <p:spPr>
          <a:xfrm>
            <a:off x="3071802" y="6143644"/>
            <a:ext cx="1357322" cy="461665"/>
          </a:xfrm>
          <a:prstGeom prst="rect">
            <a:avLst/>
          </a:prstGeom>
          <a:noFill/>
        </p:spPr>
        <p:txBody>
          <a:bodyPr wrap="square" rtlCol="0">
            <a:spAutoFit/>
          </a:bodyPr>
          <a:lstStyle/>
          <a:p>
            <a:r>
              <a:rPr lang="ru-RU" sz="2400" b="1" dirty="0">
                <a:latin typeface="Century Schoolbook" pitchFamily="18" charset="0"/>
              </a:rPr>
              <a:t>мак</a:t>
            </a:r>
          </a:p>
        </p:txBody>
      </p:sp>
      <p:sp>
        <p:nvSpPr>
          <p:cNvPr id="21" name="Управляющая кнопка: возврат 20">
            <a:hlinkClick r:id="rId5" action="ppaction://hlinksldjump" highlightClick="1"/>
          </p:cNvPr>
          <p:cNvSpPr/>
          <p:nvPr/>
        </p:nvSpPr>
        <p:spPr>
          <a:xfrm>
            <a:off x="7572396" y="5929330"/>
            <a:ext cx="1143008" cy="642942"/>
          </a:xfrm>
          <a:prstGeom prst="actionButtonReturn">
            <a:avLst/>
          </a:prstGeom>
          <a:solidFill>
            <a:srgbClr val="CC99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3" presetClass="entr" presetSubtype="1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500" fill="hold"/>
                                        <p:tgtEl>
                                          <p:spTgt spid="14"/>
                                        </p:tgtEl>
                                        <p:attrNameLst>
                                          <p:attrName>ppt_w</p:attrName>
                                        </p:attrNameLst>
                                      </p:cBhvr>
                                      <p:tavLst>
                                        <p:tav tm="0">
                                          <p:val>
                                            <p:fltVal val="0"/>
                                          </p:val>
                                        </p:tav>
                                        <p:tav tm="100000">
                                          <p:val>
                                            <p:strVal val="#ppt_w"/>
                                          </p:val>
                                        </p:tav>
                                      </p:tavLst>
                                    </p:anim>
                                    <p:anim calcmode="lin" valueType="num">
                                      <p:cBhvr>
                                        <p:cTn id="35"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500" fill="hold"/>
                                        <p:tgtEl>
                                          <p:spTgt spid="13"/>
                                        </p:tgtEl>
                                        <p:attrNameLst>
                                          <p:attrName>ppt_w</p:attrName>
                                        </p:attrNameLst>
                                      </p:cBhvr>
                                      <p:tavLst>
                                        <p:tav tm="0">
                                          <p:val>
                                            <p:fltVal val="0"/>
                                          </p:val>
                                        </p:tav>
                                        <p:tav tm="100000">
                                          <p:val>
                                            <p:strVal val="#ppt_w"/>
                                          </p:val>
                                        </p:tav>
                                      </p:tavLst>
                                    </p:anim>
                                    <p:anim calcmode="lin" valueType="num">
                                      <p:cBhvr>
                                        <p:cTn id="41"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23" presetClass="entr" presetSubtype="16"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p:cTn id="58" dur="500" fill="hold"/>
                                        <p:tgtEl>
                                          <p:spTgt spid="9"/>
                                        </p:tgtEl>
                                        <p:attrNameLst>
                                          <p:attrName>ppt_w</p:attrName>
                                        </p:attrNameLst>
                                      </p:cBhvr>
                                      <p:tavLst>
                                        <p:tav tm="0">
                                          <p:val>
                                            <p:fltVal val="0"/>
                                          </p:val>
                                        </p:tav>
                                        <p:tav tm="100000">
                                          <p:val>
                                            <p:strVal val="#ppt_w"/>
                                          </p:val>
                                        </p:tav>
                                      </p:tavLst>
                                    </p:anim>
                                    <p:anim calcmode="lin" valueType="num">
                                      <p:cBhvr>
                                        <p:cTn id="59" dur="500" fill="hold"/>
                                        <p:tgtEl>
                                          <p:spTgt spid="9"/>
                                        </p:tgtEl>
                                        <p:attrNameLst>
                                          <p:attrName>ppt_h</p:attrName>
                                        </p:attrNameLst>
                                      </p:cBhvr>
                                      <p:tavLst>
                                        <p:tav tm="0">
                                          <p:val>
                                            <p:fltVal val="0"/>
                                          </p:val>
                                        </p:tav>
                                        <p:tav tm="100000">
                                          <p:val>
                                            <p:strVal val="#ppt_h"/>
                                          </p:val>
                                        </p:tav>
                                      </p:tavLst>
                                    </p:anim>
                                  </p:childTnLst>
                                </p:cTn>
                              </p:par>
                              <p:par>
                                <p:cTn id="60" presetID="23" presetClass="entr" presetSubtype="16" fill="hold" grpId="0" nodeType="with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500" fill="hold"/>
                                        <p:tgtEl>
                                          <p:spTgt spid="10"/>
                                        </p:tgtEl>
                                        <p:attrNameLst>
                                          <p:attrName>ppt_w</p:attrName>
                                        </p:attrNameLst>
                                      </p:cBhvr>
                                      <p:tavLst>
                                        <p:tav tm="0">
                                          <p:val>
                                            <p:fltVal val="0"/>
                                          </p:val>
                                        </p:tav>
                                        <p:tav tm="100000">
                                          <p:val>
                                            <p:strVal val="#ppt_w"/>
                                          </p:val>
                                        </p:tav>
                                      </p:tavLst>
                                    </p:anim>
                                    <p:anim calcmode="lin" valueType="num">
                                      <p:cBhvr>
                                        <p:cTn id="63" dur="500" fill="hold"/>
                                        <p:tgtEl>
                                          <p:spTgt spid="10"/>
                                        </p:tgtEl>
                                        <p:attrNameLst>
                                          <p:attrName>ppt_h</p:attrName>
                                        </p:attrNameLst>
                                      </p:cBhvr>
                                      <p:tavLst>
                                        <p:tav tm="0">
                                          <p:val>
                                            <p:fltVal val="0"/>
                                          </p:val>
                                        </p:tav>
                                        <p:tav tm="100000">
                                          <p:val>
                                            <p:strVal val="#ppt_h"/>
                                          </p:val>
                                        </p:tav>
                                      </p:tavLst>
                                    </p:anim>
                                  </p:childTnLst>
                                </p:cTn>
                              </p:par>
                              <p:par>
                                <p:cTn id="64" presetID="23" presetClass="entr" presetSubtype="16"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ppt_w</p:attrName>
                                        </p:attrNameLst>
                                      </p:cBhvr>
                                      <p:tavLst>
                                        <p:tav tm="0">
                                          <p:val>
                                            <p:fltVal val="0"/>
                                          </p:val>
                                        </p:tav>
                                        <p:tav tm="100000">
                                          <p:val>
                                            <p:strVal val="#ppt_w"/>
                                          </p:val>
                                        </p:tav>
                                      </p:tavLst>
                                    </p:anim>
                                    <p:anim calcmode="lin" valueType="num">
                                      <p:cBhvr>
                                        <p:cTn id="67"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3" presetClass="entr" presetSubtype="16"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p:cTn id="72" dur="500" fill="hold"/>
                                        <p:tgtEl>
                                          <p:spTgt spid="17"/>
                                        </p:tgtEl>
                                        <p:attrNameLst>
                                          <p:attrName>ppt_w</p:attrName>
                                        </p:attrNameLst>
                                      </p:cBhvr>
                                      <p:tavLst>
                                        <p:tav tm="0">
                                          <p:val>
                                            <p:fltVal val="0"/>
                                          </p:val>
                                        </p:tav>
                                        <p:tav tm="100000">
                                          <p:val>
                                            <p:strVal val="#ppt_w"/>
                                          </p:val>
                                        </p:tav>
                                      </p:tavLst>
                                    </p:anim>
                                    <p:anim calcmode="lin" valueType="num">
                                      <p:cBhvr>
                                        <p:cTn id="73"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23" presetClass="entr" presetSubtype="16" fill="hold" grpId="0" nodeType="clickEffect">
                                  <p:stCondLst>
                                    <p:cond delay="0"/>
                                  </p:stCondLst>
                                  <p:childTnLst>
                                    <p:set>
                                      <p:cBhvr>
                                        <p:cTn id="77" dur="1" fill="hold">
                                          <p:stCondLst>
                                            <p:cond delay="0"/>
                                          </p:stCondLst>
                                        </p:cTn>
                                        <p:tgtEl>
                                          <p:spTgt spid="18"/>
                                        </p:tgtEl>
                                        <p:attrNameLst>
                                          <p:attrName>style.visibility</p:attrName>
                                        </p:attrNameLst>
                                      </p:cBhvr>
                                      <p:to>
                                        <p:strVal val="visible"/>
                                      </p:to>
                                    </p:set>
                                    <p:anim calcmode="lin" valueType="num">
                                      <p:cBhvr>
                                        <p:cTn id="78" dur="500" fill="hold"/>
                                        <p:tgtEl>
                                          <p:spTgt spid="18"/>
                                        </p:tgtEl>
                                        <p:attrNameLst>
                                          <p:attrName>ppt_w</p:attrName>
                                        </p:attrNameLst>
                                      </p:cBhvr>
                                      <p:tavLst>
                                        <p:tav tm="0">
                                          <p:val>
                                            <p:fltVal val="0"/>
                                          </p:val>
                                        </p:tav>
                                        <p:tav tm="100000">
                                          <p:val>
                                            <p:strVal val="#ppt_w"/>
                                          </p:val>
                                        </p:tav>
                                      </p:tavLst>
                                    </p:anim>
                                    <p:anim calcmode="lin" valueType="num">
                                      <p:cBhvr>
                                        <p:cTn id="79"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23" presetClass="entr" presetSubtype="16"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p:cTn id="84" dur="500" fill="hold"/>
                                        <p:tgtEl>
                                          <p:spTgt spid="19"/>
                                        </p:tgtEl>
                                        <p:attrNameLst>
                                          <p:attrName>ppt_w</p:attrName>
                                        </p:attrNameLst>
                                      </p:cBhvr>
                                      <p:tavLst>
                                        <p:tav tm="0">
                                          <p:val>
                                            <p:fltVal val="0"/>
                                          </p:val>
                                        </p:tav>
                                        <p:tav tm="100000">
                                          <p:val>
                                            <p:strVal val="#ppt_w"/>
                                          </p:val>
                                        </p:tav>
                                      </p:tavLst>
                                    </p:anim>
                                    <p:anim calcmode="lin" valueType="num">
                                      <p:cBhvr>
                                        <p:cTn id="85"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3" name="TextBox 2"/>
          <p:cNvSpPr txBox="1"/>
          <p:nvPr/>
        </p:nvSpPr>
        <p:spPr>
          <a:xfrm>
            <a:off x="214282" y="357166"/>
            <a:ext cx="8643998" cy="1569660"/>
          </a:xfrm>
          <a:prstGeom prst="rect">
            <a:avLst/>
          </a:prstGeom>
          <a:noFill/>
        </p:spPr>
        <p:txBody>
          <a:bodyPr wrap="square" rtlCol="0">
            <a:spAutoFit/>
          </a:bodyPr>
          <a:lstStyle/>
          <a:p>
            <a:r>
              <a:rPr lang="ru-RU" sz="2400" b="1" dirty="0" smtClean="0">
                <a:latin typeface="Century Schoolbook" pitchFamily="18" charset="0"/>
              </a:rPr>
              <a:t>Если Золушка возьмёт зёрнышко из мешка с надписью «</a:t>
            </a:r>
            <a:r>
              <a:rPr lang="ru-RU" sz="2400" b="1" dirty="0">
                <a:solidFill>
                  <a:srgbClr val="C00000"/>
                </a:solidFill>
                <a:latin typeface="Century Schoolbook" pitchFamily="18" charset="0"/>
              </a:rPr>
              <a:t>Мак</a:t>
            </a:r>
            <a:r>
              <a:rPr lang="ru-RU" sz="2400" b="1" dirty="0" smtClean="0">
                <a:latin typeface="Century Schoolbook" pitchFamily="18" charset="0"/>
              </a:rPr>
              <a:t>», то она не сможет определить, что в нём лежит, т.к. там может быть и просо, а может быть и смесь.</a:t>
            </a:r>
            <a:endParaRPr lang="ru-RU" sz="2400" b="1" dirty="0">
              <a:latin typeface="Century Schoolbook" pitchFamily="18" charset="0"/>
            </a:endParaRPr>
          </a:p>
        </p:txBody>
      </p:sp>
      <p:sp>
        <p:nvSpPr>
          <p:cNvPr id="5" name="Полилиния 4">
            <a:hlinkClick r:id="rId3" action="ppaction://hlinksldjump"/>
          </p:cNvPr>
          <p:cNvSpPr/>
          <p:nvPr/>
        </p:nvSpPr>
        <p:spPr>
          <a:xfrm>
            <a:off x="2214546" y="3429000"/>
            <a:ext cx="1928826" cy="1643074"/>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4"/>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6" name="TextBox 5"/>
          <p:cNvSpPr txBox="1"/>
          <p:nvPr/>
        </p:nvSpPr>
        <p:spPr>
          <a:xfrm>
            <a:off x="2571736" y="3929066"/>
            <a:ext cx="1285884" cy="646331"/>
          </a:xfrm>
          <a:prstGeom prst="rect">
            <a:avLst/>
          </a:prstGeom>
          <a:noFill/>
        </p:spPr>
        <p:txBody>
          <a:bodyPr wrap="square" rtlCol="0">
            <a:spAutoFit/>
          </a:bodyPr>
          <a:lstStyle/>
          <a:p>
            <a:r>
              <a:rPr lang="ru-RU" sz="3600" b="1" dirty="0" smtClean="0">
                <a:solidFill>
                  <a:schemeClr val="bg1"/>
                </a:solidFill>
                <a:latin typeface="Century Schoolbook" pitchFamily="18" charset="0"/>
              </a:rPr>
              <a:t>Мак</a:t>
            </a:r>
            <a:endParaRPr lang="ru-RU" sz="3600" b="1" dirty="0">
              <a:solidFill>
                <a:schemeClr val="bg1"/>
              </a:solidFill>
              <a:latin typeface="Century Schoolbook" pitchFamily="18" charset="0"/>
            </a:endParaRPr>
          </a:p>
        </p:txBody>
      </p:sp>
      <p:sp>
        <p:nvSpPr>
          <p:cNvPr id="8" name="Управляющая кнопка: возврат 7">
            <a:hlinkClick r:id="rId5" action="ppaction://hlinksldjump" highlightClick="1"/>
          </p:cNvPr>
          <p:cNvSpPr/>
          <p:nvPr/>
        </p:nvSpPr>
        <p:spPr>
          <a:xfrm>
            <a:off x="7215206" y="5500702"/>
            <a:ext cx="1143008" cy="642942"/>
          </a:xfrm>
          <a:prstGeom prst="actionButtonReturn">
            <a:avLst/>
          </a:prstGeom>
          <a:solidFill>
            <a:srgbClr val="CC99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4100" name="Picture 4" descr="http://im0-tub.yandex.net/i?id=63792289-00"/>
          <p:cNvPicPr>
            <a:picLocks noChangeAspect="1" noChangeArrowheads="1"/>
          </p:cNvPicPr>
          <p:nvPr/>
        </p:nvPicPr>
        <p:blipFill>
          <a:blip r:embed="rId6"/>
          <a:srcRect/>
          <a:stretch>
            <a:fillRect/>
          </a:stretch>
        </p:blipFill>
        <p:spPr bwMode="auto">
          <a:xfrm>
            <a:off x="4714876" y="1928802"/>
            <a:ext cx="1928826" cy="340381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par>
                                <p:cTn id="14" presetID="23" presetClass="entr" presetSubtype="16"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childTnLst>
                                </p:cTn>
                              </p:par>
                              <p:par>
                                <p:cTn id="18" presetID="53" presetClass="entr" presetSubtype="0" fill="hold" nodeType="withEffect">
                                  <p:stCondLst>
                                    <p:cond delay="0"/>
                                  </p:stCondLst>
                                  <p:childTnLst>
                                    <p:set>
                                      <p:cBhvr>
                                        <p:cTn id="19" dur="1" fill="hold">
                                          <p:stCondLst>
                                            <p:cond delay="0"/>
                                          </p:stCondLst>
                                        </p:cTn>
                                        <p:tgtEl>
                                          <p:spTgt spid="4100"/>
                                        </p:tgtEl>
                                        <p:attrNameLst>
                                          <p:attrName>style.visibility</p:attrName>
                                        </p:attrNameLst>
                                      </p:cBhvr>
                                      <p:to>
                                        <p:strVal val="visible"/>
                                      </p:to>
                                    </p:set>
                                    <p:anim calcmode="lin" valueType="num">
                                      <p:cBhvr>
                                        <p:cTn id="20" dur="500" fill="hold"/>
                                        <p:tgtEl>
                                          <p:spTgt spid="4100"/>
                                        </p:tgtEl>
                                        <p:attrNameLst>
                                          <p:attrName>ppt_w</p:attrName>
                                        </p:attrNameLst>
                                      </p:cBhvr>
                                      <p:tavLst>
                                        <p:tav tm="0">
                                          <p:val>
                                            <p:fltVal val="0"/>
                                          </p:val>
                                        </p:tav>
                                        <p:tav tm="100000">
                                          <p:val>
                                            <p:strVal val="#ppt_w"/>
                                          </p:val>
                                        </p:tav>
                                      </p:tavLst>
                                    </p:anim>
                                    <p:anim calcmode="lin" valueType="num">
                                      <p:cBhvr>
                                        <p:cTn id="21" dur="500" fill="hold"/>
                                        <p:tgtEl>
                                          <p:spTgt spid="4100"/>
                                        </p:tgtEl>
                                        <p:attrNameLst>
                                          <p:attrName>ppt_h</p:attrName>
                                        </p:attrNameLst>
                                      </p:cBhvr>
                                      <p:tavLst>
                                        <p:tav tm="0">
                                          <p:val>
                                            <p:fltVal val="0"/>
                                          </p:val>
                                        </p:tav>
                                        <p:tav tm="100000">
                                          <p:val>
                                            <p:strVal val="#ppt_h"/>
                                          </p:val>
                                        </p:tav>
                                      </p:tavLst>
                                    </p:anim>
                                    <p:animEffect transition="in" filter="fade">
                                      <p:cBhvr>
                                        <p:cTn id="22"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1"/>
            <a:ext cx="9144000" cy="6858001"/>
          </a:xfrm>
          <a:prstGeom prst="rect">
            <a:avLst/>
          </a:prstGeom>
          <a:noFill/>
        </p:spPr>
      </p:pic>
      <p:sp>
        <p:nvSpPr>
          <p:cNvPr id="3" name="TextBox 2"/>
          <p:cNvSpPr txBox="1"/>
          <p:nvPr/>
        </p:nvSpPr>
        <p:spPr>
          <a:xfrm>
            <a:off x="500034" y="500042"/>
            <a:ext cx="8286808" cy="1569660"/>
          </a:xfrm>
          <a:prstGeom prst="rect">
            <a:avLst/>
          </a:prstGeom>
          <a:noFill/>
        </p:spPr>
        <p:txBody>
          <a:bodyPr wrap="square" rtlCol="0">
            <a:spAutoFit/>
          </a:bodyPr>
          <a:lstStyle/>
          <a:p>
            <a:r>
              <a:rPr lang="ru-RU" sz="2400" b="1" dirty="0" smtClean="0">
                <a:latin typeface="Century Schoolbook" pitchFamily="18" charset="0"/>
              </a:rPr>
              <a:t>  Мальвина велела Буратино умножить число на 4 и к результату прибавить 15, а Буратино умножил число на 15 и потом прибавил 4, однако ответ получился верный. Какое это было число?</a:t>
            </a:r>
          </a:p>
        </p:txBody>
      </p:sp>
      <p:pic>
        <p:nvPicPr>
          <p:cNvPr id="4" name="Picture 16" descr="10deac4b3cfb"/>
          <p:cNvPicPr>
            <a:picLocks noChangeAspect="1" noChangeArrowheads="1"/>
          </p:cNvPicPr>
          <p:nvPr/>
        </p:nvPicPr>
        <p:blipFill>
          <a:blip r:embed="rId3" cstate="print"/>
          <a:srcRect/>
          <a:stretch>
            <a:fillRect/>
          </a:stretch>
        </p:blipFill>
        <p:spPr bwMode="auto">
          <a:xfrm>
            <a:off x="500034" y="2500306"/>
            <a:ext cx="4071966" cy="3004788"/>
          </a:xfrm>
          <a:prstGeom prst="rect">
            <a:avLst/>
          </a:prstGeom>
          <a:noFill/>
          <a:ln w="9525">
            <a:noFill/>
            <a:miter lim="800000"/>
            <a:headEnd/>
            <a:tailEnd/>
          </a:ln>
        </p:spPr>
      </p:pic>
      <p:sp>
        <p:nvSpPr>
          <p:cNvPr id="5" name="TextBox 4"/>
          <p:cNvSpPr txBox="1"/>
          <p:nvPr/>
        </p:nvSpPr>
        <p:spPr>
          <a:xfrm>
            <a:off x="4643438" y="6072206"/>
            <a:ext cx="4286248" cy="584775"/>
          </a:xfrm>
          <a:prstGeom prst="rect">
            <a:avLst/>
          </a:prstGeom>
          <a:noFill/>
        </p:spPr>
        <p:txBody>
          <a:bodyPr wrap="square" rtlCol="0">
            <a:spAutoFit/>
          </a:bodyPr>
          <a:lstStyle/>
          <a:p>
            <a:r>
              <a:rPr lang="ru-RU" sz="3200" b="1" dirty="0" smtClean="0">
                <a:solidFill>
                  <a:srgbClr val="C00000"/>
                </a:solidFill>
                <a:latin typeface="Century Schoolbook" pitchFamily="18" charset="0"/>
              </a:rPr>
              <a:t>Ответ: число 1</a:t>
            </a:r>
            <a:endParaRPr lang="ru-RU" sz="3200" b="1" dirty="0">
              <a:solidFill>
                <a:srgbClr val="C00000"/>
              </a:solidFill>
              <a:latin typeface="Century Schoolbook" pitchFamily="18" charset="0"/>
            </a:endParaRPr>
          </a:p>
        </p:txBody>
      </p:sp>
      <p:pic>
        <p:nvPicPr>
          <p:cNvPr id="6146" name="Picture 2" descr="http://im4-tub.yandex.net/i?id=58535403-06"/>
          <p:cNvPicPr>
            <a:picLocks noChangeAspect="1" noChangeArrowheads="1"/>
          </p:cNvPicPr>
          <p:nvPr/>
        </p:nvPicPr>
        <p:blipFill>
          <a:blip r:embed="rId4"/>
          <a:srcRect/>
          <a:stretch>
            <a:fillRect/>
          </a:stretch>
        </p:blipFill>
        <p:spPr bwMode="auto">
          <a:xfrm>
            <a:off x="4929190" y="2571744"/>
            <a:ext cx="2214578" cy="2838689"/>
          </a:xfrm>
          <a:prstGeom prst="rect">
            <a:avLst/>
          </a:prstGeom>
          <a:noFill/>
        </p:spPr>
      </p:pic>
      <p:sp>
        <p:nvSpPr>
          <p:cNvPr id="7" name="Пятно 2 6"/>
          <p:cNvSpPr/>
          <p:nvPr/>
        </p:nvSpPr>
        <p:spPr>
          <a:xfrm>
            <a:off x="0" y="0"/>
            <a:ext cx="928662"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1</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53" presetClass="entr" presetSubtype="0" fill="hold" nodeType="withEffect">
                                  <p:stCondLst>
                                    <p:cond delay="0"/>
                                  </p:stCondLst>
                                  <p:childTnLst>
                                    <p:set>
                                      <p:cBhvr>
                                        <p:cTn id="17" dur="1" fill="hold">
                                          <p:stCondLst>
                                            <p:cond delay="0"/>
                                          </p:stCondLst>
                                        </p:cTn>
                                        <p:tgtEl>
                                          <p:spTgt spid="6146"/>
                                        </p:tgtEl>
                                        <p:attrNameLst>
                                          <p:attrName>style.visibility</p:attrName>
                                        </p:attrNameLst>
                                      </p:cBhvr>
                                      <p:to>
                                        <p:strVal val="visible"/>
                                      </p:to>
                                    </p:set>
                                    <p:anim calcmode="lin" valueType="num">
                                      <p:cBhvr>
                                        <p:cTn id="18" dur="500" fill="hold"/>
                                        <p:tgtEl>
                                          <p:spTgt spid="6146"/>
                                        </p:tgtEl>
                                        <p:attrNameLst>
                                          <p:attrName>ppt_w</p:attrName>
                                        </p:attrNameLst>
                                      </p:cBhvr>
                                      <p:tavLst>
                                        <p:tav tm="0">
                                          <p:val>
                                            <p:fltVal val="0"/>
                                          </p:val>
                                        </p:tav>
                                        <p:tav tm="100000">
                                          <p:val>
                                            <p:strVal val="#ppt_w"/>
                                          </p:val>
                                        </p:tav>
                                      </p:tavLst>
                                    </p:anim>
                                    <p:anim calcmode="lin" valueType="num">
                                      <p:cBhvr>
                                        <p:cTn id="19" dur="500" fill="hold"/>
                                        <p:tgtEl>
                                          <p:spTgt spid="6146"/>
                                        </p:tgtEl>
                                        <p:attrNameLst>
                                          <p:attrName>ppt_h</p:attrName>
                                        </p:attrNameLst>
                                      </p:cBhvr>
                                      <p:tavLst>
                                        <p:tav tm="0">
                                          <p:val>
                                            <p:fltVal val="0"/>
                                          </p:val>
                                        </p:tav>
                                        <p:tav tm="100000">
                                          <p:val>
                                            <p:strVal val="#ppt_h"/>
                                          </p:val>
                                        </p:tav>
                                      </p:tavLst>
                                    </p:anim>
                                    <p:animEffect transition="in" filter="fade">
                                      <p:cBhvr>
                                        <p:cTn id="20" dur="500"/>
                                        <p:tgtEl>
                                          <p:spTgt spid="614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a:hlinkClick r:id="rId2" action="ppaction://hlinksldjump"/>
          </p:cNvPr>
          <p:cNvPicPr>
            <a:picLocks noGrp="1" noChangeAspect="1" noChangeArrowheads="1"/>
          </p:cNvPicPr>
          <p:nvPr>
            <p:ph idx="1"/>
          </p:nvPr>
        </p:nvPicPr>
        <p:blipFill>
          <a:blip r:embed="rId3"/>
          <a:srcRect/>
          <a:stretch>
            <a:fillRect/>
          </a:stretch>
        </p:blipFill>
        <p:spPr bwMode="auto">
          <a:xfrm>
            <a:off x="0" y="0"/>
            <a:ext cx="9144000" cy="6858000"/>
          </a:xfrm>
          <a:prstGeom prst="rect">
            <a:avLst/>
          </a:prstGeom>
          <a:noFill/>
        </p:spPr>
      </p:pic>
      <p:sp>
        <p:nvSpPr>
          <p:cNvPr id="4" name="Прямоугольник 3"/>
          <p:cNvSpPr/>
          <p:nvPr/>
        </p:nvSpPr>
        <p:spPr>
          <a:xfrm>
            <a:off x="357158" y="357166"/>
            <a:ext cx="7858180" cy="1569660"/>
          </a:xfrm>
          <a:prstGeom prst="rect">
            <a:avLst/>
          </a:prstGeom>
        </p:spPr>
        <p:txBody>
          <a:bodyPr wrap="square">
            <a:spAutoFit/>
          </a:bodyPr>
          <a:lstStyle/>
          <a:p>
            <a:r>
              <a:rPr lang="ru-RU" sz="2400" b="1" dirty="0">
                <a:latin typeface="Century Schoolbook" pitchFamily="18" charset="0"/>
              </a:rPr>
              <a:t>Если Золушка возьмёт зёрнышко из мешка с надписью «</a:t>
            </a:r>
            <a:r>
              <a:rPr lang="ru-RU" sz="2400" b="1" dirty="0">
                <a:solidFill>
                  <a:srgbClr val="C00000"/>
                </a:solidFill>
                <a:latin typeface="Century Schoolbook" pitchFamily="18" charset="0"/>
              </a:rPr>
              <a:t>Просо</a:t>
            </a:r>
            <a:r>
              <a:rPr lang="ru-RU" sz="2400" b="1" dirty="0">
                <a:latin typeface="Century Schoolbook" pitchFamily="18" charset="0"/>
              </a:rPr>
              <a:t>», то она не сможет определить, что в нём лежит, т.к. там может быть и мак, а может быть и смесь.</a:t>
            </a:r>
          </a:p>
        </p:txBody>
      </p:sp>
      <p:sp>
        <p:nvSpPr>
          <p:cNvPr id="7" name="Полилиния 6">
            <a:hlinkClick r:id="rId4" action="ppaction://hlinksldjump"/>
          </p:cNvPr>
          <p:cNvSpPr/>
          <p:nvPr/>
        </p:nvSpPr>
        <p:spPr>
          <a:xfrm>
            <a:off x="5143504" y="3643314"/>
            <a:ext cx="1928826" cy="1643074"/>
          </a:xfrm>
          <a:custGeom>
            <a:avLst/>
            <a:gdLst>
              <a:gd name="connsiteX0" fmla="*/ 179696 w 2167719"/>
              <a:gd name="connsiteY0" fmla="*/ 40944 h 2190466"/>
              <a:gd name="connsiteX1" fmla="*/ 84161 w 2167719"/>
              <a:gd name="connsiteY1" fmla="*/ 573206 h 2190466"/>
              <a:gd name="connsiteX2" fmla="*/ 43218 w 2167719"/>
              <a:gd name="connsiteY2" fmla="*/ 1228299 h 2190466"/>
              <a:gd name="connsiteX3" fmla="*/ 343469 w 2167719"/>
              <a:gd name="connsiteY3" fmla="*/ 1924335 h 2190466"/>
              <a:gd name="connsiteX4" fmla="*/ 384412 w 2167719"/>
              <a:gd name="connsiteY4" fmla="*/ 1992574 h 2190466"/>
              <a:gd name="connsiteX5" fmla="*/ 630072 w 2167719"/>
              <a:gd name="connsiteY5" fmla="*/ 2101756 h 2190466"/>
              <a:gd name="connsiteX6" fmla="*/ 1257869 w 2167719"/>
              <a:gd name="connsiteY6" fmla="*/ 2183642 h 2190466"/>
              <a:gd name="connsiteX7" fmla="*/ 1831075 w 2167719"/>
              <a:gd name="connsiteY7" fmla="*/ 2060812 h 2190466"/>
              <a:gd name="connsiteX8" fmla="*/ 1885666 w 2167719"/>
              <a:gd name="connsiteY8" fmla="*/ 2019869 h 2190466"/>
              <a:gd name="connsiteX9" fmla="*/ 2008496 w 2167719"/>
              <a:gd name="connsiteY9" fmla="*/ 1692323 h 2190466"/>
              <a:gd name="connsiteX10" fmla="*/ 2144973 w 2167719"/>
              <a:gd name="connsiteY10" fmla="*/ 1228299 h 2190466"/>
              <a:gd name="connsiteX11" fmla="*/ 2090382 w 2167719"/>
              <a:gd name="connsiteY11" fmla="*/ 709684 h 2190466"/>
              <a:gd name="connsiteX12" fmla="*/ 1680949 w 2167719"/>
              <a:gd name="connsiteY12" fmla="*/ 0 h 2190466"/>
              <a:gd name="connsiteX0" fmla="*/ 179696 w 2158621"/>
              <a:gd name="connsiteY0" fmla="*/ 40944 h 2190466"/>
              <a:gd name="connsiteX1" fmla="*/ 84161 w 2158621"/>
              <a:gd name="connsiteY1" fmla="*/ 573206 h 2190466"/>
              <a:gd name="connsiteX2" fmla="*/ 43218 w 2158621"/>
              <a:gd name="connsiteY2" fmla="*/ 1228299 h 2190466"/>
              <a:gd name="connsiteX3" fmla="*/ 343469 w 2158621"/>
              <a:gd name="connsiteY3" fmla="*/ 1924335 h 2190466"/>
              <a:gd name="connsiteX4" fmla="*/ 384412 w 2158621"/>
              <a:gd name="connsiteY4" fmla="*/ 1992574 h 2190466"/>
              <a:gd name="connsiteX5" fmla="*/ 630072 w 2158621"/>
              <a:gd name="connsiteY5" fmla="*/ 2101756 h 2190466"/>
              <a:gd name="connsiteX6" fmla="*/ 1257869 w 2158621"/>
              <a:gd name="connsiteY6" fmla="*/ 2183642 h 2190466"/>
              <a:gd name="connsiteX7" fmla="*/ 1831075 w 2158621"/>
              <a:gd name="connsiteY7" fmla="*/ 2060812 h 2190466"/>
              <a:gd name="connsiteX8" fmla="*/ 1885666 w 2158621"/>
              <a:gd name="connsiteY8" fmla="*/ 2019869 h 2190466"/>
              <a:gd name="connsiteX9" fmla="*/ 2008496 w 2158621"/>
              <a:gd name="connsiteY9" fmla="*/ 1692323 h 2190466"/>
              <a:gd name="connsiteX10" fmla="*/ 2144973 w 2158621"/>
              <a:gd name="connsiteY10" fmla="*/ 1228299 h 2190466"/>
              <a:gd name="connsiteX11" fmla="*/ 2090382 w 2158621"/>
              <a:gd name="connsiteY11" fmla="*/ 709684 h 2190466"/>
              <a:gd name="connsiteX12" fmla="*/ 1895231 w 2158621"/>
              <a:gd name="connsiteY12" fmla="*/ 0 h 219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8621" h="2190466">
                <a:moveTo>
                  <a:pt x="179696" y="40944"/>
                </a:moveTo>
                <a:cubicBezTo>
                  <a:pt x="143301" y="208129"/>
                  <a:pt x="106907" y="375314"/>
                  <a:pt x="84161" y="573206"/>
                </a:cubicBezTo>
                <a:cubicBezTo>
                  <a:pt x="61415" y="771098"/>
                  <a:pt x="0" y="1003111"/>
                  <a:pt x="43218" y="1228299"/>
                </a:cubicBezTo>
                <a:cubicBezTo>
                  <a:pt x="86436" y="1453487"/>
                  <a:pt x="286603" y="1796956"/>
                  <a:pt x="343469" y="1924335"/>
                </a:cubicBezTo>
                <a:cubicBezTo>
                  <a:pt x="400335" y="2051714"/>
                  <a:pt x="336645" y="1963004"/>
                  <a:pt x="384412" y="1992574"/>
                </a:cubicBezTo>
                <a:cubicBezTo>
                  <a:pt x="432179" y="2022144"/>
                  <a:pt x="484496" y="2069911"/>
                  <a:pt x="630072" y="2101756"/>
                </a:cubicBezTo>
                <a:cubicBezTo>
                  <a:pt x="775648" y="2133601"/>
                  <a:pt x="1057702" y="2190466"/>
                  <a:pt x="1257869" y="2183642"/>
                </a:cubicBezTo>
                <a:cubicBezTo>
                  <a:pt x="1458036" y="2176818"/>
                  <a:pt x="1726442" y="2088108"/>
                  <a:pt x="1831075" y="2060812"/>
                </a:cubicBezTo>
                <a:cubicBezTo>
                  <a:pt x="1935708" y="2033516"/>
                  <a:pt x="1856096" y="2081284"/>
                  <a:pt x="1885666" y="2019869"/>
                </a:cubicBezTo>
                <a:cubicBezTo>
                  <a:pt x="1915236" y="1958454"/>
                  <a:pt x="1965278" y="1824251"/>
                  <a:pt x="2008496" y="1692323"/>
                </a:cubicBezTo>
                <a:cubicBezTo>
                  <a:pt x="2051714" y="1560395"/>
                  <a:pt x="2131325" y="1392072"/>
                  <a:pt x="2144973" y="1228299"/>
                </a:cubicBezTo>
                <a:cubicBezTo>
                  <a:pt x="2158621" y="1064526"/>
                  <a:pt x="2132006" y="914400"/>
                  <a:pt x="2090382" y="709684"/>
                </a:cubicBezTo>
                <a:cubicBezTo>
                  <a:pt x="2048758" y="504968"/>
                  <a:pt x="1895231" y="0"/>
                  <a:pt x="1895231" y="0"/>
                </a:cubicBezTo>
              </a:path>
            </a:pathLst>
          </a:custGeom>
          <a:blipFill>
            <a:blip r:embed="rId5"/>
            <a:tile tx="0" ty="0" sx="100000" sy="100000" flip="none" algn="tl"/>
          </a:blipFill>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8" name="TextBox 7"/>
          <p:cNvSpPr txBox="1"/>
          <p:nvPr/>
        </p:nvSpPr>
        <p:spPr>
          <a:xfrm>
            <a:off x="5286380" y="4000504"/>
            <a:ext cx="1714512" cy="646331"/>
          </a:xfrm>
          <a:prstGeom prst="rect">
            <a:avLst/>
          </a:prstGeom>
          <a:noFill/>
        </p:spPr>
        <p:txBody>
          <a:bodyPr wrap="square" rtlCol="0">
            <a:spAutoFit/>
          </a:bodyPr>
          <a:lstStyle/>
          <a:p>
            <a:r>
              <a:rPr lang="ru-RU" sz="3600" b="1" dirty="0">
                <a:solidFill>
                  <a:schemeClr val="bg1"/>
                </a:solidFill>
                <a:latin typeface="Century Schoolbook" pitchFamily="18" charset="0"/>
              </a:rPr>
              <a:t>Просо</a:t>
            </a:r>
          </a:p>
        </p:txBody>
      </p:sp>
      <p:sp>
        <p:nvSpPr>
          <p:cNvPr id="10" name="Управляющая кнопка: возврат 9">
            <a:hlinkClick r:id="rId2" action="ppaction://hlinksldjump" highlightClick="1"/>
          </p:cNvPr>
          <p:cNvSpPr/>
          <p:nvPr/>
        </p:nvSpPr>
        <p:spPr>
          <a:xfrm>
            <a:off x="7715272" y="6000768"/>
            <a:ext cx="1143008" cy="642942"/>
          </a:xfrm>
          <a:prstGeom prst="actionButtonReturn">
            <a:avLst/>
          </a:prstGeom>
          <a:solidFill>
            <a:srgbClr val="CC99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1" name="Picture 2" descr="http://im4-tub.yandex.net/i?id=147036682-06"/>
          <p:cNvPicPr>
            <a:picLocks noChangeAspect="1" noChangeArrowheads="1"/>
          </p:cNvPicPr>
          <p:nvPr/>
        </p:nvPicPr>
        <p:blipFill>
          <a:blip r:embed="rId6"/>
          <a:srcRect/>
          <a:stretch>
            <a:fillRect/>
          </a:stretch>
        </p:blipFill>
        <p:spPr bwMode="auto">
          <a:xfrm>
            <a:off x="2285984" y="2500306"/>
            <a:ext cx="1928826" cy="3144825"/>
          </a:xfrm>
          <a:prstGeom prst="rect">
            <a:avLst/>
          </a:prstGeom>
          <a:noFill/>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53"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Мои документы\для презентаций\для презентаций\фоны\Fonаов.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rot="20981902">
            <a:off x="289238" y="1530124"/>
            <a:ext cx="8351218" cy="415498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entury Schoolbook" pitchFamily="18" charset="0"/>
              </a:rPr>
              <a:t>До новых встреч с занимательными задачами</a:t>
            </a:r>
          </a:p>
        </p:txBody>
      </p:sp>
      <p:pic>
        <p:nvPicPr>
          <p:cNvPr id="3073" name="Picture 1" descr="C:\Documents and Settings\user\Мои документы\для презентаций\шарики\21.png"/>
          <p:cNvPicPr>
            <a:picLocks noChangeAspect="1" noChangeArrowheads="1"/>
          </p:cNvPicPr>
          <p:nvPr/>
        </p:nvPicPr>
        <p:blipFill>
          <a:blip r:embed="rId3" cstate="print"/>
          <a:srcRect/>
          <a:stretch>
            <a:fillRect/>
          </a:stretch>
        </p:blipFill>
        <p:spPr bwMode="auto">
          <a:xfrm>
            <a:off x="428596" y="428604"/>
            <a:ext cx="1219200" cy="2560637"/>
          </a:xfrm>
          <a:prstGeom prst="rect">
            <a:avLst/>
          </a:prstGeom>
          <a:noFill/>
        </p:spPr>
      </p:pic>
      <p:pic>
        <p:nvPicPr>
          <p:cNvPr id="3074" name="Picture 2" descr="C:\Documents and Settings\user\Мои документы\для презентаций\шарики\21.png"/>
          <p:cNvPicPr>
            <a:picLocks noChangeAspect="1" noChangeArrowheads="1"/>
          </p:cNvPicPr>
          <p:nvPr/>
        </p:nvPicPr>
        <p:blipFill>
          <a:blip r:embed="rId3" cstate="print"/>
          <a:srcRect/>
          <a:stretch>
            <a:fillRect/>
          </a:stretch>
        </p:blipFill>
        <p:spPr bwMode="auto">
          <a:xfrm>
            <a:off x="7924800" y="357166"/>
            <a:ext cx="1219200" cy="2560637"/>
          </a:xfrm>
          <a:prstGeom prst="rect">
            <a:avLst/>
          </a:prstGeom>
          <a:noFill/>
        </p:spPr>
      </p:pic>
      <p:pic>
        <p:nvPicPr>
          <p:cNvPr id="3075" name="Picture 3" descr="C:\Documents and Settings\user\Мои документы\для презентаций\шарики\21.png"/>
          <p:cNvPicPr>
            <a:picLocks noChangeAspect="1" noChangeArrowheads="1"/>
          </p:cNvPicPr>
          <p:nvPr/>
        </p:nvPicPr>
        <p:blipFill>
          <a:blip r:embed="rId3" cstate="print"/>
          <a:srcRect/>
          <a:stretch>
            <a:fillRect/>
          </a:stretch>
        </p:blipFill>
        <p:spPr bwMode="auto">
          <a:xfrm>
            <a:off x="6215074" y="2071678"/>
            <a:ext cx="1219200" cy="2560637"/>
          </a:xfrm>
          <a:prstGeom prst="rect">
            <a:avLst/>
          </a:prstGeom>
          <a:noFill/>
        </p:spPr>
      </p:pic>
      <p:pic>
        <p:nvPicPr>
          <p:cNvPr id="3076" name="Picture 4" descr="C:\Documents and Settings\user\Мои документы\для презентаций\шарики\21.png"/>
          <p:cNvPicPr>
            <a:picLocks noChangeAspect="1" noChangeArrowheads="1"/>
          </p:cNvPicPr>
          <p:nvPr/>
        </p:nvPicPr>
        <p:blipFill>
          <a:blip r:embed="rId3" cstate="print"/>
          <a:srcRect/>
          <a:stretch>
            <a:fillRect/>
          </a:stretch>
        </p:blipFill>
        <p:spPr bwMode="auto">
          <a:xfrm>
            <a:off x="928662" y="3000372"/>
            <a:ext cx="1219200" cy="2560637"/>
          </a:xfrm>
          <a:prstGeom prst="rect">
            <a:avLst/>
          </a:prstGeom>
          <a:noFill/>
        </p:spPr>
      </p:pic>
      <p:pic>
        <p:nvPicPr>
          <p:cNvPr id="3077" name="Picture 5" descr="C:\Documents and Settings\user\Мои документы\для презентаций\шарики\21.png"/>
          <p:cNvPicPr>
            <a:picLocks noChangeAspect="1" noChangeArrowheads="1"/>
          </p:cNvPicPr>
          <p:nvPr/>
        </p:nvPicPr>
        <p:blipFill>
          <a:blip r:embed="rId3" cstate="print"/>
          <a:srcRect b="38624"/>
          <a:stretch>
            <a:fillRect/>
          </a:stretch>
        </p:blipFill>
        <p:spPr bwMode="auto">
          <a:xfrm>
            <a:off x="5000628" y="5286388"/>
            <a:ext cx="1219200" cy="1571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par>
                          <p:cTn id="15" fill="hold">
                            <p:stCondLst>
                              <p:cond delay="1000"/>
                            </p:stCondLst>
                            <p:childTnLst>
                              <p:par>
                                <p:cTn id="16" presetID="53" presetClass="entr" presetSubtype="0" fill="hold" nodeType="afterEffect">
                                  <p:stCondLst>
                                    <p:cond delay="0"/>
                                  </p:stCondLst>
                                  <p:childTnLst>
                                    <p:set>
                                      <p:cBhvr>
                                        <p:cTn id="17" dur="1" fill="hold">
                                          <p:stCondLst>
                                            <p:cond delay="0"/>
                                          </p:stCondLst>
                                        </p:cTn>
                                        <p:tgtEl>
                                          <p:spTgt spid="3073"/>
                                        </p:tgtEl>
                                        <p:attrNameLst>
                                          <p:attrName>style.visibility</p:attrName>
                                        </p:attrNameLst>
                                      </p:cBhvr>
                                      <p:to>
                                        <p:strVal val="visible"/>
                                      </p:to>
                                    </p:set>
                                    <p:anim calcmode="lin" valueType="num">
                                      <p:cBhvr>
                                        <p:cTn id="18" dur="500" fill="hold"/>
                                        <p:tgtEl>
                                          <p:spTgt spid="3073"/>
                                        </p:tgtEl>
                                        <p:attrNameLst>
                                          <p:attrName>ppt_w</p:attrName>
                                        </p:attrNameLst>
                                      </p:cBhvr>
                                      <p:tavLst>
                                        <p:tav tm="0">
                                          <p:val>
                                            <p:fltVal val="0"/>
                                          </p:val>
                                        </p:tav>
                                        <p:tav tm="100000">
                                          <p:val>
                                            <p:strVal val="#ppt_w"/>
                                          </p:val>
                                        </p:tav>
                                      </p:tavLst>
                                    </p:anim>
                                    <p:anim calcmode="lin" valueType="num">
                                      <p:cBhvr>
                                        <p:cTn id="19" dur="500" fill="hold"/>
                                        <p:tgtEl>
                                          <p:spTgt spid="3073"/>
                                        </p:tgtEl>
                                        <p:attrNameLst>
                                          <p:attrName>ppt_h</p:attrName>
                                        </p:attrNameLst>
                                      </p:cBhvr>
                                      <p:tavLst>
                                        <p:tav tm="0">
                                          <p:val>
                                            <p:fltVal val="0"/>
                                          </p:val>
                                        </p:tav>
                                        <p:tav tm="100000">
                                          <p:val>
                                            <p:strVal val="#ppt_h"/>
                                          </p:val>
                                        </p:tav>
                                      </p:tavLst>
                                    </p:anim>
                                    <p:animEffect transition="in" filter="fade">
                                      <p:cBhvr>
                                        <p:cTn id="20" dur="500"/>
                                        <p:tgtEl>
                                          <p:spTgt spid="3073"/>
                                        </p:tgtEl>
                                      </p:cBhvr>
                                    </p:animEffect>
                                  </p:childTnLst>
                                </p:cTn>
                              </p:par>
                              <p:par>
                                <p:cTn id="21" presetID="53" presetClass="entr" presetSubtype="0" fill="hold" nodeType="withEffect">
                                  <p:stCondLst>
                                    <p:cond delay="0"/>
                                  </p:stCondLst>
                                  <p:childTnLst>
                                    <p:set>
                                      <p:cBhvr>
                                        <p:cTn id="22" dur="1" fill="hold">
                                          <p:stCondLst>
                                            <p:cond delay="0"/>
                                          </p:stCondLst>
                                        </p:cTn>
                                        <p:tgtEl>
                                          <p:spTgt spid="3074"/>
                                        </p:tgtEl>
                                        <p:attrNameLst>
                                          <p:attrName>style.visibility</p:attrName>
                                        </p:attrNameLst>
                                      </p:cBhvr>
                                      <p:to>
                                        <p:strVal val="visible"/>
                                      </p:to>
                                    </p:set>
                                    <p:anim calcmode="lin" valueType="num">
                                      <p:cBhvr>
                                        <p:cTn id="23" dur="500" fill="hold"/>
                                        <p:tgtEl>
                                          <p:spTgt spid="3074"/>
                                        </p:tgtEl>
                                        <p:attrNameLst>
                                          <p:attrName>ppt_w</p:attrName>
                                        </p:attrNameLst>
                                      </p:cBhvr>
                                      <p:tavLst>
                                        <p:tav tm="0">
                                          <p:val>
                                            <p:fltVal val="0"/>
                                          </p:val>
                                        </p:tav>
                                        <p:tav tm="100000">
                                          <p:val>
                                            <p:strVal val="#ppt_w"/>
                                          </p:val>
                                        </p:tav>
                                      </p:tavLst>
                                    </p:anim>
                                    <p:anim calcmode="lin" valueType="num">
                                      <p:cBhvr>
                                        <p:cTn id="24" dur="500" fill="hold"/>
                                        <p:tgtEl>
                                          <p:spTgt spid="3074"/>
                                        </p:tgtEl>
                                        <p:attrNameLst>
                                          <p:attrName>ppt_h</p:attrName>
                                        </p:attrNameLst>
                                      </p:cBhvr>
                                      <p:tavLst>
                                        <p:tav tm="0">
                                          <p:val>
                                            <p:fltVal val="0"/>
                                          </p:val>
                                        </p:tav>
                                        <p:tav tm="100000">
                                          <p:val>
                                            <p:strVal val="#ppt_h"/>
                                          </p:val>
                                        </p:tav>
                                      </p:tavLst>
                                    </p:anim>
                                    <p:animEffect transition="in" filter="fade">
                                      <p:cBhvr>
                                        <p:cTn id="25" dur="500"/>
                                        <p:tgtEl>
                                          <p:spTgt spid="3074"/>
                                        </p:tgtEl>
                                      </p:cBhvr>
                                    </p:animEffect>
                                  </p:childTnLst>
                                </p:cTn>
                              </p:par>
                              <p:par>
                                <p:cTn id="26" presetID="53" presetClass="entr" presetSubtype="0" fill="hold" nodeType="withEffect">
                                  <p:stCondLst>
                                    <p:cond delay="0"/>
                                  </p:stCondLst>
                                  <p:childTnLst>
                                    <p:set>
                                      <p:cBhvr>
                                        <p:cTn id="27" dur="1" fill="hold">
                                          <p:stCondLst>
                                            <p:cond delay="0"/>
                                          </p:stCondLst>
                                        </p:cTn>
                                        <p:tgtEl>
                                          <p:spTgt spid="3075"/>
                                        </p:tgtEl>
                                        <p:attrNameLst>
                                          <p:attrName>style.visibility</p:attrName>
                                        </p:attrNameLst>
                                      </p:cBhvr>
                                      <p:to>
                                        <p:strVal val="visible"/>
                                      </p:to>
                                    </p:set>
                                    <p:anim calcmode="lin" valueType="num">
                                      <p:cBhvr>
                                        <p:cTn id="28" dur="500" fill="hold"/>
                                        <p:tgtEl>
                                          <p:spTgt spid="3075"/>
                                        </p:tgtEl>
                                        <p:attrNameLst>
                                          <p:attrName>ppt_w</p:attrName>
                                        </p:attrNameLst>
                                      </p:cBhvr>
                                      <p:tavLst>
                                        <p:tav tm="0">
                                          <p:val>
                                            <p:fltVal val="0"/>
                                          </p:val>
                                        </p:tav>
                                        <p:tav tm="100000">
                                          <p:val>
                                            <p:strVal val="#ppt_w"/>
                                          </p:val>
                                        </p:tav>
                                      </p:tavLst>
                                    </p:anim>
                                    <p:anim calcmode="lin" valueType="num">
                                      <p:cBhvr>
                                        <p:cTn id="29" dur="500" fill="hold"/>
                                        <p:tgtEl>
                                          <p:spTgt spid="3075"/>
                                        </p:tgtEl>
                                        <p:attrNameLst>
                                          <p:attrName>ppt_h</p:attrName>
                                        </p:attrNameLst>
                                      </p:cBhvr>
                                      <p:tavLst>
                                        <p:tav tm="0">
                                          <p:val>
                                            <p:fltVal val="0"/>
                                          </p:val>
                                        </p:tav>
                                        <p:tav tm="100000">
                                          <p:val>
                                            <p:strVal val="#ppt_h"/>
                                          </p:val>
                                        </p:tav>
                                      </p:tavLst>
                                    </p:anim>
                                    <p:animEffect transition="in" filter="fade">
                                      <p:cBhvr>
                                        <p:cTn id="30" dur="500"/>
                                        <p:tgtEl>
                                          <p:spTgt spid="3075"/>
                                        </p:tgtEl>
                                      </p:cBhvr>
                                    </p:animEffect>
                                  </p:childTnLst>
                                </p:cTn>
                              </p:par>
                              <p:par>
                                <p:cTn id="31" presetID="53" presetClass="entr" presetSubtype="0" fill="hold" nodeType="withEffect">
                                  <p:stCondLst>
                                    <p:cond delay="0"/>
                                  </p:stCondLst>
                                  <p:childTnLst>
                                    <p:set>
                                      <p:cBhvr>
                                        <p:cTn id="32" dur="1" fill="hold">
                                          <p:stCondLst>
                                            <p:cond delay="0"/>
                                          </p:stCondLst>
                                        </p:cTn>
                                        <p:tgtEl>
                                          <p:spTgt spid="3076"/>
                                        </p:tgtEl>
                                        <p:attrNameLst>
                                          <p:attrName>style.visibility</p:attrName>
                                        </p:attrNameLst>
                                      </p:cBhvr>
                                      <p:to>
                                        <p:strVal val="visible"/>
                                      </p:to>
                                    </p:set>
                                    <p:anim calcmode="lin" valueType="num">
                                      <p:cBhvr>
                                        <p:cTn id="33" dur="500" fill="hold"/>
                                        <p:tgtEl>
                                          <p:spTgt spid="3076"/>
                                        </p:tgtEl>
                                        <p:attrNameLst>
                                          <p:attrName>ppt_w</p:attrName>
                                        </p:attrNameLst>
                                      </p:cBhvr>
                                      <p:tavLst>
                                        <p:tav tm="0">
                                          <p:val>
                                            <p:fltVal val="0"/>
                                          </p:val>
                                        </p:tav>
                                        <p:tav tm="100000">
                                          <p:val>
                                            <p:strVal val="#ppt_w"/>
                                          </p:val>
                                        </p:tav>
                                      </p:tavLst>
                                    </p:anim>
                                    <p:anim calcmode="lin" valueType="num">
                                      <p:cBhvr>
                                        <p:cTn id="34" dur="500" fill="hold"/>
                                        <p:tgtEl>
                                          <p:spTgt spid="3076"/>
                                        </p:tgtEl>
                                        <p:attrNameLst>
                                          <p:attrName>ppt_h</p:attrName>
                                        </p:attrNameLst>
                                      </p:cBhvr>
                                      <p:tavLst>
                                        <p:tav tm="0">
                                          <p:val>
                                            <p:fltVal val="0"/>
                                          </p:val>
                                        </p:tav>
                                        <p:tav tm="100000">
                                          <p:val>
                                            <p:strVal val="#ppt_h"/>
                                          </p:val>
                                        </p:tav>
                                      </p:tavLst>
                                    </p:anim>
                                    <p:animEffect transition="in" filter="fade">
                                      <p:cBhvr>
                                        <p:cTn id="35" dur="500"/>
                                        <p:tgtEl>
                                          <p:spTgt spid="3076"/>
                                        </p:tgtEl>
                                      </p:cBhvr>
                                    </p:animEffect>
                                  </p:childTnLst>
                                </p:cTn>
                              </p:par>
                              <p:par>
                                <p:cTn id="36" presetID="53" presetClass="entr" presetSubtype="0" fill="hold" nodeType="withEffect">
                                  <p:stCondLst>
                                    <p:cond delay="0"/>
                                  </p:stCondLst>
                                  <p:childTnLst>
                                    <p:set>
                                      <p:cBhvr>
                                        <p:cTn id="37" dur="1" fill="hold">
                                          <p:stCondLst>
                                            <p:cond delay="0"/>
                                          </p:stCondLst>
                                        </p:cTn>
                                        <p:tgtEl>
                                          <p:spTgt spid="3077"/>
                                        </p:tgtEl>
                                        <p:attrNameLst>
                                          <p:attrName>style.visibility</p:attrName>
                                        </p:attrNameLst>
                                      </p:cBhvr>
                                      <p:to>
                                        <p:strVal val="visible"/>
                                      </p:to>
                                    </p:set>
                                    <p:anim calcmode="lin" valueType="num">
                                      <p:cBhvr>
                                        <p:cTn id="38" dur="500" fill="hold"/>
                                        <p:tgtEl>
                                          <p:spTgt spid="3077"/>
                                        </p:tgtEl>
                                        <p:attrNameLst>
                                          <p:attrName>ppt_w</p:attrName>
                                        </p:attrNameLst>
                                      </p:cBhvr>
                                      <p:tavLst>
                                        <p:tav tm="0">
                                          <p:val>
                                            <p:fltVal val="0"/>
                                          </p:val>
                                        </p:tav>
                                        <p:tav tm="100000">
                                          <p:val>
                                            <p:strVal val="#ppt_w"/>
                                          </p:val>
                                        </p:tav>
                                      </p:tavLst>
                                    </p:anim>
                                    <p:anim calcmode="lin" valueType="num">
                                      <p:cBhvr>
                                        <p:cTn id="39" dur="500" fill="hold"/>
                                        <p:tgtEl>
                                          <p:spTgt spid="3077"/>
                                        </p:tgtEl>
                                        <p:attrNameLst>
                                          <p:attrName>ppt_h</p:attrName>
                                        </p:attrNameLst>
                                      </p:cBhvr>
                                      <p:tavLst>
                                        <p:tav tm="0">
                                          <p:val>
                                            <p:fltVal val="0"/>
                                          </p:val>
                                        </p:tav>
                                        <p:tav tm="100000">
                                          <p:val>
                                            <p:strVal val="#ppt_h"/>
                                          </p:val>
                                        </p:tav>
                                      </p:tavLst>
                                    </p:anim>
                                    <p:animEffect transition="in" filter="fade">
                                      <p:cBhvr>
                                        <p:cTn id="40"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3" name="TextBox 2"/>
          <p:cNvSpPr txBox="1"/>
          <p:nvPr/>
        </p:nvSpPr>
        <p:spPr>
          <a:xfrm>
            <a:off x="357158" y="428604"/>
            <a:ext cx="8358246" cy="3785652"/>
          </a:xfrm>
          <a:prstGeom prst="rect">
            <a:avLst/>
          </a:prstGeom>
          <a:noFill/>
        </p:spPr>
        <p:txBody>
          <a:bodyPr wrap="square" rtlCol="0">
            <a:spAutoFit/>
          </a:bodyPr>
          <a:lstStyle/>
          <a:p>
            <a:r>
              <a:rPr lang="ru-RU" sz="2000" b="1" dirty="0">
                <a:latin typeface="Century Schoolbook" pitchFamily="18" charset="0"/>
              </a:rPr>
              <a:t>Пришёл </a:t>
            </a:r>
            <a:r>
              <a:rPr lang="ru-RU" sz="2000" b="1" dirty="0" smtClean="0">
                <a:latin typeface="Century Schoolbook" pitchFamily="18" charset="0"/>
              </a:rPr>
              <a:t>Иван-царевич                 в подземелье </a:t>
            </a:r>
            <a:r>
              <a:rPr lang="ru-RU" sz="2000" b="1" dirty="0">
                <a:latin typeface="Century Schoolbook" pitchFamily="18" charset="0"/>
              </a:rPr>
              <a:t>к Кащею </a:t>
            </a:r>
            <a:endParaRPr lang="ru-RU" sz="2000" b="1" dirty="0" smtClean="0">
              <a:latin typeface="Century Schoolbook" pitchFamily="18" charset="0"/>
            </a:endParaRPr>
          </a:p>
          <a:p>
            <a:r>
              <a:rPr lang="ru-RU" sz="2000" b="1" dirty="0" smtClean="0">
                <a:latin typeface="Century Schoolbook" pitchFamily="18" charset="0"/>
              </a:rPr>
              <a:t>                                                                                                                                                       </a:t>
            </a:r>
          </a:p>
          <a:p>
            <a:r>
              <a:rPr lang="ru-RU" sz="2000" b="1" dirty="0" smtClean="0">
                <a:latin typeface="Century Schoolbook" pitchFamily="18" charset="0"/>
              </a:rPr>
              <a:t>Бессмертному             </a:t>
            </a:r>
            <a:r>
              <a:rPr lang="ru-RU" sz="2000" b="1" dirty="0">
                <a:latin typeface="Century Schoolbook" pitchFamily="18" charset="0"/>
              </a:rPr>
              <a:t>Василису </a:t>
            </a:r>
            <a:r>
              <a:rPr lang="ru-RU" sz="2000" b="1" dirty="0" smtClean="0">
                <a:latin typeface="Century Schoolbook" pitchFamily="18" charset="0"/>
              </a:rPr>
              <a:t>Прекрасную</a:t>
            </a:r>
          </a:p>
          <a:p>
            <a:endParaRPr lang="ru-RU" sz="2000" b="1" dirty="0" smtClean="0">
              <a:latin typeface="Century Schoolbook" pitchFamily="18" charset="0"/>
            </a:endParaRPr>
          </a:p>
          <a:p>
            <a:endParaRPr lang="ru-RU" sz="2000" b="1" dirty="0" smtClean="0">
              <a:latin typeface="Century Schoolbook" pitchFamily="18" charset="0"/>
            </a:endParaRPr>
          </a:p>
          <a:p>
            <a:r>
              <a:rPr lang="ru-RU" sz="2000" b="1" dirty="0" smtClean="0">
                <a:latin typeface="Century Schoolbook" pitchFamily="18" charset="0"/>
              </a:rPr>
              <a:t>освобождать</a:t>
            </a:r>
            <a:r>
              <a:rPr lang="ru-RU" sz="2000" b="1" dirty="0">
                <a:latin typeface="Century Schoolbook" pitchFamily="18" charset="0"/>
              </a:rPr>
              <a:t>. В подземелье три темницы. В одной из них томится Василиса, в другой Змей Горыныч, а третья темница – пустая. На дверях есть надписи, но все они ложные. На первой написано «Здесь Василиса Прекрасная»; на второй темнице: «Темница №3 не пустая»; на третьей темнице написано: «Здесь Змей Горыныч». В какой темнице Василиса?</a:t>
            </a:r>
          </a:p>
        </p:txBody>
      </p:sp>
      <p:pic>
        <p:nvPicPr>
          <p:cNvPr id="8194" name="Picture 2" descr="http://im8-tub.yandex.net/i?id=186687704-00"/>
          <p:cNvPicPr>
            <a:picLocks noChangeAspect="1" noChangeArrowheads="1"/>
          </p:cNvPicPr>
          <p:nvPr/>
        </p:nvPicPr>
        <p:blipFill>
          <a:blip r:embed="rId3"/>
          <a:srcRect/>
          <a:stretch>
            <a:fillRect/>
          </a:stretch>
        </p:blipFill>
        <p:spPr bwMode="auto">
          <a:xfrm>
            <a:off x="2357422" y="785794"/>
            <a:ext cx="857256" cy="1109841"/>
          </a:xfrm>
          <a:prstGeom prst="rect">
            <a:avLst/>
          </a:prstGeom>
          <a:noFill/>
        </p:spPr>
      </p:pic>
      <p:pic>
        <p:nvPicPr>
          <p:cNvPr id="6" name="Рисунок 5" descr="http://im6-tub.yandex.net/i?id=37806368-06">
            <a:hlinkClick r:id="rId4"/>
          </p:cNvPr>
          <p:cNvPicPr/>
          <p:nvPr/>
        </p:nvPicPr>
        <p:blipFill>
          <a:blip r:embed="rId5"/>
          <a:srcRect b="30000"/>
          <a:stretch>
            <a:fillRect/>
          </a:stretch>
        </p:blipFill>
        <p:spPr bwMode="auto">
          <a:xfrm>
            <a:off x="3571868" y="142852"/>
            <a:ext cx="1071570" cy="1000132"/>
          </a:xfrm>
          <a:prstGeom prst="rect">
            <a:avLst/>
          </a:prstGeom>
          <a:noFill/>
          <a:ln w="9525">
            <a:noFill/>
            <a:miter lim="800000"/>
            <a:headEnd/>
            <a:tailEnd/>
          </a:ln>
        </p:spPr>
      </p:pic>
      <p:pic>
        <p:nvPicPr>
          <p:cNvPr id="8198" name="Picture 6" descr="http://im3-tub.yandex.net/i?id=222420916-00"/>
          <p:cNvPicPr>
            <a:picLocks noChangeAspect="1" noChangeArrowheads="1"/>
          </p:cNvPicPr>
          <p:nvPr/>
        </p:nvPicPr>
        <p:blipFill>
          <a:blip r:embed="rId6"/>
          <a:srcRect t="26979"/>
          <a:stretch>
            <a:fillRect/>
          </a:stretch>
        </p:blipFill>
        <p:spPr bwMode="auto">
          <a:xfrm>
            <a:off x="6500826" y="928670"/>
            <a:ext cx="1113803" cy="1071570"/>
          </a:xfrm>
          <a:prstGeom prst="rect">
            <a:avLst/>
          </a:prstGeom>
          <a:noFill/>
        </p:spPr>
      </p:pic>
      <p:pic>
        <p:nvPicPr>
          <p:cNvPr id="8202" name="Picture 10" descr="http://im0-tub.yandex.net/i?id=110650255-02"/>
          <p:cNvPicPr>
            <a:picLocks noChangeAspect="1" noChangeArrowheads="1"/>
          </p:cNvPicPr>
          <p:nvPr/>
        </p:nvPicPr>
        <p:blipFill>
          <a:blip r:embed="rId7"/>
          <a:srcRect/>
          <a:stretch>
            <a:fillRect/>
          </a:stretch>
        </p:blipFill>
        <p:spPr bwMode="auto">
          <a:xfrm>
            <a:off x="571472" y="4286256"/>
            <a:ext cx="1352550" cy="866776"/>
          </a:xfrm>
          <a:prstGeom prst="rect">
            <a:avLst/>
          </a:prstGeom>
          <a:noFill/>
        </p:spPr>
      </p:pic>
      <p:pic>
        <p:nvPicPr>
          <p:cNvPr id="11" name="Picture 10" descr="http://im0-tub.yandex.net/i?id=110650255-02"/>
          <p:cNvPicPr>
            <a:picLocks noChangeAspect="1" noChangeArrowheads="1"/>
          </p:cNvPicPr>
          <p:nvPr/>
        </p:nvPicPr>
        <p:blipFill>
          <a:blip r:embed="rId7"/>
          <a:srcRect/>
          <a:stretch>
            <a:fillRect/>
          </a:stretch>
        </p:blipFill>
        <p:spPr bwMode="auto">
          <a:xfrm>
            <a:off x="2571736" y="4286256"/>
            <a:ext cx="1352550" cy="866776"/>
          </a:xfrm>
          <a:prstGeom prst="rect">
            <a:avLst/>
          </a:prstGeom>
          <a:noFill/>
        </p:spPr>
      </p:pic>
      <p:pic>
        <p:nvPicPr>
          <p:cNvPr id="12" name="Picture 10" descr="http://im0-tub.yandex.net/i?id=110650255-02"/>
          <p:cNvPicPr>
            <a:picLocks noChangeAspect="1" noChangeArrowheads="1"/>
          </p:cNvPicPr>
          <p:nvPr/>
        </p:nvPicPr>
        <p:blipFill>
          <a:blip r:embed="rId7"/>
          <a:srcRect/>
          <a:stretch>
            <a:fillRect/>
          </a:stretch>
        </p:blipFill>
        <p:spPr bwMode="auto">
          <a:xfrm>
            <a:off x="4572000" y="4286256"/>
            <a:ext cx="1352550" cy="866776"/>
          </a:xfrm>
          <a:prstGeom prst="rect">
            <a:avLst/>
          </a:prstGeom>
          <a:noFill/>
        </p:spPr>
      </p:pic>
      <p:sp>
        <p:nvSpPr>
          <p:cNvPr id="13" name="TextBox 12"/>
          <p:cNvSpPr txBox="1"/>
          <p:nvPr/>
        </p:nvSpPr>
        <p:spPr>
          <a:xfrm>
            <a:off x="214282" y="5286388"/>
            <a:ext cx="1928826" cy="1015663"/>
          </a:xfrm>
          <a:prstGeom prst="rect">
            <a:avLst/>
          </a:prstGeom>
          <a:noFill/>
        </p:spPr>
        <p:txBody>
          <a:bodyPr wrap="square" rtlCol="0">
            <a:spAutoFit/>
          </a:bodyPr>
          <a:lstStyle/>
          <a:p>
            <a:pPr algn="ctr"/>
            <a:r>
              <a:rPr lang="ru-RU" sz="2000" b="1" dirty="0" smtClean="0">
                <a:latin typeface="Century Schoolbook" pitchFamily="18" charset="0"/>
              </a:rPr>
              <a:t>Здесь Василиса Прекрасная</a:t>
            </a:r>
            <a:endParaRPr lang="ru-RU" sz="2000" b="1" dirty="0">
              <a:latin typeface="Century Schoolbook" pitchFamily="18" charset="0"/>
            </a:endParaRPr>
          </a:p>
        </p:txBody>
      </p:sp>
      <p:sp>
        <p:nvSpPr>
          <p:cNvPr id="14" name="TextBox 13"/>
          <p:cNvSpPr txBox="1"/>
          <p:nvPr/>
        </p:nvSpPr>
        <p:spPr>
          <a:xfrm>
            <a:off x="2571736" y="5429264"/>
            <a:ext cx="1714512" cy="1015663"/>
          </a:xfrm>
          <a:prstGeom prst="rect">
            <a:avLst/>
          </a:prstGeom>
          <a:noFill/>
        </p:spPr>
        <p:txBody>
          <a:bodyPr wrap="square" rtlCol="0">
            <a:spAutoFit/>
          </a:bodyPr>
          <a:lstStyle/>
          <a:p>
            <a:pPr algn="ctr"/>
            <a:r>
              <a:rPr lang="ru-RU" sz="2000" b="1" dirty="0" smtClean="0">
                <a:latin typeface="Century Schoolbook" pitchFamily="18" charset="0"/>
              </a:rPr>
              <a:t>Темница №3 не пустая</a:t>
            </a:r>
          </a:p>
        </p:txBody>
      </p:sp>
      <p:sp>
        <p:nvSpPr>
          <p:cNvPr id="15" name="TextBox 14"/>
          <p:cNvSpPr txBox="1"/>
          <p:nvPr/>
        </p:nvSpPr>
        <p:spPr>
          <a:xfrm>
            <a:off x="4500562" y="5500702"/>
            <a:ext cx="1785950" cy="1015663"/>
          </a:xfrm>
          <a:prstGeom prst="rect">
            <a:avLst/>
          </a:prstGeom>
          <a:noFill/>
        </p:spPr>
        <p:txBody>
          <a:bodyPr wrap="square" rtlCol="0">
            <a:spAutoFit/>
          </a:bodyPr>
          <a:lstStyle/>
          <a:p>
            <a:pPr algn="ctr"/>
            <a:r>
              <a:rPr lang="ru-RU" sz="2000" b="1" dirty="0" smtClean="0">
                <a:latin typeface="Century Schoolbook" pitchFamily="18" charset="0"/>
              </a:rPr>
              <a:t>Здесь</a:t>
            </a:r>
          </a:p>
          <a:p>
            <a:pPr algn="ctr"/>
            <a:r>
              <a:rPr lang="ru-RU" sz="2000" b="1" dirty="0" smtClean="0">
                <a:latin typeface="Century Schoolbook" pitchFamily="18" charset="0"/>
              </a:rPr>
              <a:t> Змей Горыныч</a:t>
            </a:r>
          </a:p>
        </p:txBody>
      </p:sp>
      <p:sp>
        <p:nvSpPr>
          <p:cNvPr id="16" name="TextBox 15"/>
          <p:cNvSpPr txBox="1"/>
          <p:nvPr/>
        </p:nvSpPr>
        <p:spPr>
          <a:xfrm>
            <a:off x="7215206" y="4929198"/>
            <a:ext cx="1643074" cy="1631216"/>
          </a:xfrm>
          <a:prstGeom prst="rect">
            <a:avLst/>
          </a:prstGeom>
          <a:noFill/>
        </p:spPr>
        <p:txBody>
          <a:bodyPr wrap="square" rtlCol="0">
            <a:spAutoFit/>
          </a:bodyPr>
          <a:lstStyle/>
          <a:p>
            <a:pPr algn="ctr"/>
            <a:r>
              <a:rPr lang="ru-RU" sz="2000" b="1" u="sng" dirty="0" smtClean="0">
                <a:solidFill>
                  <a:srgbClr val="C00000"/>
                </a:solidFill>
                <a:latin typeface="Century Schoolbook" pitchFamily="18" charset="0"/>
              </a:rPr>
              <a:t>Ответ: </a:t>
            </a:r>
            <a:r>
              <a:rPr lang="ru-RU" sz="2000" b="1" dirty="0" smtClean="0">
                <a:solidFill>
                  <a:srgbClr val="C00000"/>
                </a:solidFill>
                <a:latin typeface="Century Schoolbook" pitchFamily="18" charset="0"/>
              </a:rPr>
              <a:t>Василиса сидит во второй темнице</a:t>
            </a:r>
            <a:endParaRPr lang="ru-RU" sz="2000" b="1" dirty="0">
              <a:solidFill>
                <a:srgbClr val="C00000"/>
              </a:solidFill>
              <a:latin typeface="Century Schoolbook" pitchFamily="18" charset="0"/>
            </a:endParaRPr>
          </a:p>
        </p:txBody>
      </p:sp>
      <p:sp>
        <p:nvSpPr>
          <p:cNvPr id="17" name="Пятно 2 16"/>
          <p:cNvSpPr/>
          <p:nvPr/>
        </p:nvSpPr>
        <p:spPr>
          <a:xfrm>
            <a:off x="0" y="0"/>
            <a:ext cx="928662"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2</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8194"/>
                                        </p:tgtEl>
                                        <p:attrNameLst>
                                          <p:attrName>style.visibility</p:attrName>
                                        </p:attrNameLst>
                                      </p:cBhvr>
                                      <p:to>
                                        <p:strVal val="visible"/>
                                      </p:to>
                                    </p:set>
                                    <p:animEffect transition="in" filter="fade">
                                      <p:cBhvr>
                                        <p:cTn id="17" dur="1000"/>
                                        <p:tgtEl>
                                          <p:spTgt spid="8194"/>
                                        </p:tgtEl>
                                      </p:cBhvr>
                                    </p:animEffect>
                                    <p:anim calcmode="lin" valueType="num">
                                      <p:cBhvr>
                                        <p:cTn id="18" dur="1000" fill="hold"/>
                                        <p:tgtEl>
                                          <p:spTgt spid="8194"/>
                                        </p:tgtEl>
                                        <p:attrNameLst>
                                          <p:attrName>ppt_x</p:attrName>
                                        </p:attrNameLst>
                                      </p:cBhvr>
                                      <p:tavLst>
                                        <p:tav tm="0">
                                          <p:val>
                                            <p:strVal val="#ppt_x"/>
                                          </p:val>
                                        </p:tav>
                                        <p:tav tm="100000">
                                          <p:val>
                                            <p:strVal val="#ppt_x"/>
                                          </p:val>
                                        </p:tav>
                                      </p:tavLst>
                                    </p:anim>
                                    <p:anim calcmode="lin" valueType="num">
                                      <p:cBhvr>
                                        <p:cTn id="19" dur="1000" fill="hold"/>
                                        <p:tgtEl>
                                          <p:spTgt spid="8194"/>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fade">
                                      <p:cBhvr>
                                        <p:cTn id="22" dur="1000"/>
                                        <p:tgtEl>
                                          <p:spTgt spid="8198"/>
                                        </p:tgtEl>
                                      </p:cBhvr>
                                    </p:animEffect>
                                    <p:anim calcmode="lin" valueType="num">
                                      <p:cBhvr>
                                        <p:cTn id="23" dur="1000" fill="hold"/>
                                        <p:tgtEl>
                                          <p:spTgt spid="8198"/>
                                        </p:tgtEl>
                                        <p:attrNameLst>
                                          <p:attrName>ppt_x</p:attrName>
                                        </p:attrNameLst>
                                      </p:cBhvr>
                                      <p:tavLst>
                                        <p:tav tm="0">
                                          <p:val>
                                            <p:strVal val="#ppt_x"/>
                                          </p:val>
                                        </p:tav>
                                        <p:tav tm="100000">
                                          <p:val>
                                            <p:strVal val="#ppt_x"/>
                                          </p:val>
                                        </p:tav>
                                      </p:tavLst>
                                    </p:anim>
                                    <p:anim calcmode="lin" valueType="num">
                                      <p:cBhvr>
                                        <p:cTn id="24"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8202"/>
                                        </p:tgtEl>
                                        <p:attrNameLst>
                                          <p:attrName>style.visibility</p:attrName>
                                        </p:attrNameLst>
                                      </p:cBhvr>
                                      <p:to>
                                        <p:strVal val="visible"/>
                                      </p:to>
                                    </p:set>
                                    <p:anim calcmode="lin" valueType="num">
                                      <p:cBhvr>
                                        <p:cTn id="29" dur="500" fill="hold"/>
                                        <p:tgtEl>
                                          <p:spTgt spid="8202"/>
                                        </p:tgtEl>
                                        <p:attrNameLst>
                                          <p:attrName>ppt_w</p:attrName>
                                        </p:attrNameLst>
                                      </p:cBhvr>
                                      <p:tavLst>
                                        <p:tav tm="0">
                                          <p:val>
                                            <p:fltVal val="0"/>
                                          </p:val>
                                        </p:tav>
                                        <p:tav tm="100000">
                                          <p:val>
                                            <p:strVal val="#ppt_w"/>
                                          </p:val>
                                        </p:tav>
                                      </p:tavLst>
                                    </p:anim>
                                    <p:anim calcmode="lin" valueType="num">
                                      <p:cBhvr>
                                        <p:cTn id="30" dur="500" fill="hold"/>
                                        <p:tgtEl>
                                          <p:spTgt spid="8202"/>
                                        </p:tgtEl>
                                        <p:attrNameLst>
                                          <p:attrName>ppt_h</p:attrName>
                                        </p:attrNameLst>
                                      </p:cBhvr>
                                      <p:tavLst>
                                        <p:tav tm="0">
                                          <p:val>
                                            <p:fltVal val="0"/>
                                          </p:val>
                                        </p:tav>
                                        <p:tav tm="100000">
                                          <p:val>
                                            <p:strVal val="#ppt_h"/>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23" presetClass="entr" presetSubtype="16"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1000"/>
                                        <p:tgtEl>
                                          <p:spTgt spid="15"/>
                                        </p:tgtEl>
                                      </p:cBhvr>
                                    </p:animEffect>
                                    <p:anim calcmode="lin" valueType="num">
                                      <p:cBhvr>
                                        <p:cTn id="55" dur="1000" fill="hold"/>
                                        <p:tgtEl>
                                          <p:spTgt spid="15"/>
                                        </p:tgtEl>
                                        <p:attrNameLst>
                                          <p:attrName>ppt_x</p:attrName>
                                        </p:attrNameLst>
                                      </p:cBhvr>
                                      <p:tavLst>
                                        <p:tav tm="0">
                                          <p:val>
                                            <p:strVal val="#ppt_x"/>
                                          </p:val>
                                        </p:tav>
                                        <p:tav tm="100000">
                                          <p:val>
                                            <p:strVal val="#ppt_x"/>
                                          </p:val>
                                        </p:tav>
                                      </p:tavLst>
                                    </p:anim>
                                    <p:anim calcmode="lin" valueType="num">
                                      <p:cBhvr>
                                        <p:cTn id="5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500" fill="hold"/>
                                        <p:tgtEl>
                                          <p:spTgt spid="16"/>
                                        </p:tgtEl>
                                        <p:attrNameLst>
                                          <p:attrName>ppt_w</p:attrName>
                                        </p:attrNameLst>
                                      </p:cBhvr>
                                      <p:tavLst>
                                        <p:tav tm="0">
                                          <p:val>
                                            <p:fltVal val="0"/>
                                          </p:val>
                                        </p:tav>
                                        <p:tav tm="100000">
                                          <p:val>
                                            <p:strVal val="#ppt_w"/>
                                          </p:val>
                                        </p:tav>
                                      </p:tavLst>
                                    </p:anim>
                                    <p:anim calcmode="lin" valueType="num">
                                      <p:cBhvr>
                                        <p:cTn id="62"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3" name="TextBox 2"/>
          <p:cNvSpPr txBox="1"/>
          <p:nvPr/>
        </p:nvSpPr>
        <p:spPr>
          <a:xfrm>
            <a:off x="428596" y="500042"/>
            <a:ext cx="8429684" cy="1200329"/>
          </a:xfrm>
          <a:prstGeom prst="rect">
            <a:avLst/>
          </a:prstGeom>
          <a:noFill/>
        </p:spPr>
        <p:txBody>
          <a:bodyPr wrap="square" rtlCol="0">
            <a:spAutoFit/>
          </a:bodyPr>
          <a:lstStyle/>
          <a:p>
            <a:r>
              <a:rPr lang="ru-RU" sz="2400" b="1" dirty="0" smtClean="0">
                <a:latin typeface="Century Schoolbook" pitchFamily="18" charset="0"/>
              </a:rPr>
              <a:t>  Кот в сапогах поймал четырёх щук и ещё половину улова. Сколько щук поймал Кот в Сапогах?</a:t>
            </a:r>
            <a:endParaRPr lang="ru-RU" sz="2400" b="1" dirty="0">
              <a:latin typeface="Century Schoolbook" pitchFamily="18" charset="0"/>
            </a:endParaRPr>
          </a:p>
        </p:txBody>
      </p:sp>
      <p:sp>
        <p:nvSpPr>
          <p:cNvPr id="4" name="TextBox 3"/>
          <p:cNvSpPr txBox="1"/>
          <p:nvPr/>
        </p:nvSpPr>
        <p:spPr>
          <a:xfrm>
            <a:off x="4786314" y="5572140"/>
            <a:ext cx="3286148" cy="584775"/>
          </a:xfrm>
          <a:prstGeom prst="rect">
            <a:avLst/>
          </a:prstGeom>
          <a:noFill/>
        </p:spPr>
        <p:txBody>
          <a:bodyPr wrap="square" rtlCol="0">
            <a:spAutoFit/>
          </a:bodyPr>
          <a:lstStyle/>
          <a:p>
            <a:r>
              <a:rPr lang="ru-RU" sz="3200" b="1" dirty="0" smtClean="0">
                <a:solidFill>
                  <a:srgbClr val="C00000"/>
                </a:solidFill>
                <a:latin typeface="Century Schoolbook" pitchFamily="18" charset="0"/>
              </a:rPr>
              <a:t>Ответ: 8 щук</a:t>
            </a:r>
            <a:endParaRPr lang="ru-RU" sz="3200" b="1" dirty="0">
              <a:solidFill>
                <a:srgbClr val="C00000"/>
              </a:solidFill>
              <a:latin typeface="Century Schoolbook" pitchFamily="18" charset="0"/>
            </a:endParaRPr>
          </a:p>
        </p:txBody>
      </p:sp>
      <p:pic>
        <p:nvPicPr>
          <p:cNvPr id="6148" name="Picture 4" descr="http://im5-tub.yandex.net/i?id=7115575-07"/>
          <p:cNvPicPr>
            <a:picLocks noChangeAspect="1" noChangeArrowheads="1"/>
          </p:cNvPicPr>
          <p:nvPr/>
        </p:nvPicPr>
        <p:blipFill>
          <a:blip r:embed="rId3"/>
          <a:srcRect l="5263" t="3744" r="5263" b="6412"/>
          <a:stretch>
            <a:fillRect/>
          </a:stretch>
        </p:blipFill>
        <p:spPr bwMode="auto">
          <a:xfrm>
            <a:off x="1071538" y="1928802"/>
            <a:ext cx="2428892" cy="3429024"/>
          </a:xfrm>
          <a:prstGeom prst="roundRect">
            <a:avLst/>
          </a:prstGeom>
          <a:noFill/>
        </p:spPr>
      </p:pic>
      <p:grpSp>
        <p:nvGrpSpPr>
          <p:cNvPr id="6" name="Group 10"/>
          <p:cNvGrpSpPr>
            <a:grpSpLocks/>
          </p:cNvGrpSpPr>
          <p:nvPr/>
        </p:nvGrpSpPr>
        <p:grpSpPr bwMode="auto">
          <a:xfrm>
            <a:off x="3714744" y="2285992"/>
            <a:ext cx="2293938" cy="1517650"/>
            <a:chOff x="1409" y="2251"/>
            <a:chExt cx="1445" cy="956"/>
          </a:xfrm>
        </p:grpSpPr>
        <p:pic>
          <p:nvPicPr>
            <p:cNvPr id="7" name="Picture 7"/>
            <p:cNvPicPr>
              <a:picLocks noChangeAspect="1" noChangeArrowheads="1"/>
            </p:cNvPicPr>
            <p:nvPr/>
          </p:nvPicPr>
          <p:blipFill>
            <a:blip r:embed="rId4"/>
            <a:srcRect/>
            <a:stretch>
              <a:fillRect/>
            </a:stretch>
          </p:blipFill>
          <p:spPr bwMode="auto">
            <a:xfrm rot="9358164">
              <a:off x="1545" y="2494"/>
              <a:ext cx="1153" cy="713"/>
            </a:xfrm>
            <a:prstGeom prst="rect">
              <a:avLst/>
            </a:prstGeom>
            <a:noFill/>
            <a:ln w="9525">
              <a:noFill/>
              <a:miter lim="800000"/>
              <a:headEnd/>
              <a:tailEnd/>
            </a:ln>
            <a:effectLst/>
          </p:spPr>
        </p:pic>
        <p:grpSp>
          <p:nvGrpSpPr>
            <p:cNvPr id="8" name="Group 9"/>
            <p:cNvGrpSpPr>
              <a:grpSpLocks/>
            </p:cNvGrpSpPr>
            <p:nvPr/>
          </p:nvGrpSpPr>
          <p:grpSpPr bwMode="auto">
            <a:xfrm>
              <a:off x="1409" y="2251"/>
              <a:ext cx="1445" cy="820"/>
              <a:chOff x="1409" y="2251"/>
              <a:chExt cx="1445" cy="820"/>
            </a:xfrm>
          </p:grpSpPr>
          <p:pic>
            <p:nvPicPr>
              <p:cNvPr id="9" name="Picture 6"/>
              <p:cNvPicPr>
                <a:picLocks noChangeAspect="1" noChangeArrowheads="1"/>
              </p:cNvPicPr>
              <p:nvPr/>
            </p:nvPicPr>
            <p:blipFill>
              <a:blip r:embed="rId4"/>
              <a:srcRect/>
              <a:stretch>
                <a:fillRect/>
              </a:stretch>
            </p:blipFill>
            <p:spPr bwMode="auto">
              <a:xfrm>
                <a:off x="1409" y="2358"/>
                <a:ext cx="1153" cy="713"/>
              </a:xfrm>
              <a:prstGeom prst="rect">
                <a:avLst/>
              </a:prstGeom>
              <a:noFill/>
              <a:ln w="9525">
                <a:noFill/>
                <a:miter lim="800000"/>
                <a:headEnd/>
                <a:tailEnd/>
              </a:ln>
              <a:effectLst/>
            </p:spPr>
          </p:pic>
          <p:pic>
            <p:nvPicPr>
              <p:cNvPr id="10" name="Picture 8"/>
              <p:cNvPicPr>
                <a:picLocks noChangeAspect="1" noChangeArrowheads="1"/>
              </p:cNvPicPr>
              <p:nvPr/>
            </p:nvPicPr>
            <p:blipFill>
              <a:blip r:embed="rId4"/>
              <a:srcRect/>
              <a:stretch>
                <a:fillRect/>
              </a:stretch>
            </p:blipFill>
            <p:spPr bwMode="auto">
              <a:xfrm flipV="1">
                <a:off x="1701" y="2251"/>
                <a:ext cx="1153" cy="561"/>
              </a:xfrm>
              <a:prstGeom prst="rect">
                <a:avLst/>
              </a:prstGeom>
              <a:noFill/>
              <a:ln w="9525">
                <a:noFill/>
                <a:miter lim="800000"/>
                <a:headEnd/>
                <a:tailEnd/>
              </a:ln>
              <a:effectLst/>
            </p:spPr>
          </p:pic>
        </p:grpSp>
      </p:grpSp>
      <p:sp>
        <p:nvSpPr>
          <p:cNvPr id="11" name="Овал 10"/>
          <p:cNvSpPr/>
          <p:nvPr/>
        </p:nvSpPr>
        <p:spPr>
          <a:xfrm>
            <a:off x="6357950" y="2500306"/>
            <a:ext cx="2286016" cy="1143008"/>
          </a:xfrm>
          <a:prstGeom prst="ellipse">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latin typeface="Century Schoolbook" pitchFamily="18" charset="0"/>
              </a:rPr>
              <a:t>?</a:t>
            </a:r>
            <a:endParaRPr lang="ru-RU" sz="6000" b="1" dirty="0">
              <a:latin typeface="Century Schoolbook" pitchFamily="18" charset="0"/>
            </a:endParaRPr>
          </a:p>
        </p:txBody>
      </p:sp>
      <p:sp>
        <p:nvSpPr>
          <p:cNvPr id="12" name="Левая фигурная скобка 11"/>
          <p:cNvSpPr/>
          <p:nvPr/>
        </p:nvSpPr>
        <p:spPr>
          <a:xfrm rot="16200000">
            <a:off x="7250925" y="2821777"/>
            <a:ext cx="428628" cy="2357454"/>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ru-RU" dirty="0"/>
          </a:p>
        </p:txBody>
      </p:sp>
      <p:sp>
        <p:nvSpPr>
          <p:cNvPr id="13" name="TextBox 12"/>
          <p:cNvSpPr txBox="1"/>
          <p:nvPr/>
        </p:nvSpPr>
        <p:spPr>
          <a:xfrm>
            <a:off x="6357950" y="4572008"/>
            <a:ext cx="2571768" cy="461665"/>
          </a:xfrm>
          <a:prstGeom prst="rect">
            <a:avLst/>
          </a:prstGeom>
          <a:noFill/>
        </p:spPr>
        <p:txBody>
          <a:bodyPr wrap="square" rtlCol="0">
            <a:spAutoFit/>
          </a:bodyPr>
          <a:lstStyle/>
          <a:p>
            <a:r>
              <a:rPr lang="ru-RU" sz="2400" b="1" dirty="0" smtClean="0">
                <a:latin typeface="Century Schoolbook" pitchFamily="18" charset="0"/>
              </a:rPr>
              <a:t>половина</a:t>
            </a:r>
          </a:p>
        </p:txBody>
      </p:sp>
      <p:sp>
        <p:nvSpPr>
          <p:cNvPr id="14" name="TextBox 13"/>
          <p:cNvSpPr txBox="1"/>
          <p:nvPr/>
        </p:nvSpPr>
        <p:spPr>
          <a:xfrm>
            <a:off x="3929058" y="4000504"/>
            <a:ext cx="1643074" cy="461665"/>
          </a:xfrm>
          <a:prstGeom prst="rect">
            <a:avLst/>
          </a:prstGeom>
          <a:noFill/>
        </p:spPr>
        <p:txBody>
          <a:bodyPr wrap="square" rtlCol="0">
            <a:spAutoFit/>
          </a:bodyPr>
          <a:lstStyle/>
          <a:p>
            <a:r>
              <a:rPr lang="ru-RU" sz="2400" b="1" dirty="0" smtClean="0">
                <a:latin typeface="Century Schoolbook" pitchFamily="18" charset="0"/>
              </a:rPr>
              <a:t>4 штуки</a:t>
            </a:r>
          </a:p>
        </p:txBody>
      </p:sp>
      <p:sp>
        <p:nvSpPr>
          <p:cNvPr id="15" name="Пятно 2 14"/>
          <p:cNvSpPr/>
          <p:nvPr/>
        </p:nvSpPr>
        <p:spPr>
          <a:xfrm>
            <a:off x="0" y="0"/>
            <a:ext cx="928662"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3</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8"/>
                                        </p:tgtEl>
                                        <p:attrNameLst>
                                          <p:attrName>style.visibility</p:attrName>
                                        </p:attrNameLst>
                                      </p:cBhvr>
                                      <p:to>
                                        <p:strVal val="visible"/>
                                      </p:to>
                                    </p:set>
                                    <p:anim calcmode="lin" valueType="num">
                                      <p:cBhvr>
                                        <p:cTn id="14" dur="500" fill="hold"/>
                                        <p:tgtEl>
                                          <p:spTgt spid="6148"/>
                                        </p:tgtEl>
                                        <p:attrNameLst>
                                          <p:attrName>ppt_w</p:attrName>
                                        </p:attrNameLst>
                                      </p:cBhvr>
                                      <p:tavLst>
                                        <p:tav tm="0">
                                          <p:val>
                                            <p:fltVal val="0"/>
                                          </p:val>
                                        </p:tav>
                                        <p:tav tm="100000">
                                          <p:val>
                                            <p:strVal val="#ppt_w"/>
                                          </p:val>
                                        </p:tav>
                                      </p:tavLst>
                                    </p:anim>
                                    <p:anim calcmode="lin" valueType="num">
                                      <p:cBhvr>
                                        <p:cTn id="15" dur="500" fill="hold"/>
                                        <p:tgtEl>
                                          <p:spTgt spid="6148"/>
                                        </p:tgtEl>
                                        <p:attrNameLst>
                                          <p:attrName>ppt_h</p:attrName>
                                        </p:attrNameLst>
                                      </p:cBhvr>
                                      <p:tavLst>
                                        <p:tav tm="0">
                                          <p:val>
                                            <p:fltVal val="0"/>
                                          </p:val>
                                        </p:tav>
                                        <p:tav tm="100000">
                                          <p:val>
                                            <p:strVal val="#ppt_h"/>
                                          </p:val>
                                        </p:tav>
                                      </p:tavLst>
                                    </p:anim>
                                  </p:childTnLst>
                                </p:cTn>
                              </p:par>
                            </p:childTnLst>
                          </p:cTn>
                        </p:par>
                        <p:par>
                          <p:cTn id="16" fill="hold">
                            <p:stCondLst>
                              <p:cond delay="500"/>
                            </p:stCondLst>
                            <p:childTnLst>
                              <p:par>
                                <p:cTn id="17" presetID="21" presetClass="entr" presetSubtype="4"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4)">
                                      <p:cBhvr>
                                        <p:cTn id="19" dur="500"/>
                                        <p:tgtEl>
                                          <p:spTgt spid="6"/>
                                        </p:tgtEl>
                                      </p:cBhvr>
                                    </p:animEffect>
                                  </p:childTnLst>
                                </p:cTn>
                              </p:par>
                              <p:par>
                                <p:cTn id="20" presetID="2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childTnLst>
                                </p:cTn>
                              </p:par>
                            </p:childTnLst>
                          </p:cTn>
                        </p:par>
                        <p:par>
                          <p:cTn id="24" fill="hold">
                            <p:stCondLst>
                              <p:cond delay="1000"/>
                            </p:stCondLst>
                            <p:childTnLst>
                              <p:par>
                                <p:cTn id="25" presetID="23" presetClass="entr" presetSubtype="16"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1000"/>
                                        <p:tgtEl>
                                          <p:spTgt spid="4"/>
                                        </p:tgtEl>
                                      </p:cBhvr>
                                    </p:animEffect>
                                    <p:anim calcmode="lin" valueType="num">
                                      <p:cBhvr>
                                        <p:cTn id="42" dur="1000" fill="hold"/>
                                        <p:tgtEl>
                                          <p:spTgt spid="4"/>
                                        </p:tgtEl>
                                        <p:attrNameLst>
                                          <p:attrName>ppt_x</p:attrName>
                                        </p:attrNameLst>
                                      </p:cBhvr>
                                      <p:tavLst>
                                        <p:tav tm="0">
                                          <p:val>
                                            <p:strVal val="#ppt_x"/>
                                          </p:val>
                                        </p:tav>
                                        <p:tav tm="100000">
                                          <p:val>
                                            <p:strVal val="#ppt_x"/>
                                          </p:val>
                                        </p:tav>
                                      </p:tavLst>
                                    </p:anim>
                                    <p:anim calcmode="lin" valueType="num">
                                      <p:cBhvr>
                                        <p:cTn id="4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1" grpId="0" animBg="1"/>
      <p:bldP spid="12" grpId="0" animBg="1"/>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8001"/>
          </a:xfrm>
          <a:prstGeom prst="rect">
            <a:avLst/>
          </a:prstGeom>
          <a:noFill/>
        </p:spPr>
      </p:pic>
      <p:pic>
        <p:nvPicPr>
          <p:cNvPr id="28676" name="Picture 4" descr="http://im2-tub.yandex.net/i?id=152752069-07"/>
          <p:cNvPicPr>
            <a:picLocks noChangeAspect="1" noChangeArrowheads="1"/>
          </p:cNvPicPr>
          <p:nvPr/>
        </p:nvPicPr>
        <p:blipFill>
          <a:blip r:embed="rId3"/>
          <a:srcRect/>
          <a:stretch>
            <a:fillRect/>
          </a:stretch>
        </p:blipFill>
        <p:spPr bwMode="auto">
          <a:xfrm>
            <a:off x="214282" y="357166"/>
            <a:ext cx="2678923" cy="2000264"/>
          </a:xfrm>
          <a:prstGeom prst="flowChartMagneticDisk">
            <a:avLst/>
          </a:prstGeom>
          <a:noFill/>
        </p:spPr>
      </p:pic>
      <p:sp>
        <p:nvSpPr>
          <p:cNvPr id="6" name="TextBox 5"/>
          <p:cNvSpPr txBox="1"/>
          <p:nvPr/>
        </p:nvSpPr>
        <p:spPr>
          <a:xfrm>
            <a:off x="2857488" y="357166"/>
            <a:ext cx="6072230" cy="4708981"/>
          </a:xfrm>
          <a:prstGeom prst="rect">
            <a:avLst/>
          </a:prstGeom>
          <a:noFill/>
        </p:spPr>
        <p:txBody>
          <a:bodyPr wrap="square" rtlCol="0">
            <a:spAutoFit/>
          </a:bodyPr>
          <a:lstStyle/>
          <a:p>
            <a:r>
              <a:rPr lang="ru-RU" sz="2000" b="1" dirty="0" smtClean="0">
                <a:latin typeface="Century Schoolbook" pitchFamily="18" charset="0"/>
              </a:rPr>
              <a:t>Белоснежка вырезала из батиста большой квадрат и положила его в сундук. Пришёл Первый              Гном, достал квадрат, разрезал его на четыре квадрата и положил  все четыре снова в сундук. Потом пришёл Второй             Гном, достал один из квадратов, разрезал его на четыре квадрата и положил все четыре снова в сундук. Потом пришёл Третий            Гном. И он достал один из квадратов, разрезал его на четыре квадрата и положил все четыре снова в сундук. Тоже самое проделали все остальные гномы. Сколько квадратов лежало в сундуке после того, как ушёл Седьмой Гном?</a:t>
            </a:r>
          </a:p>
        </p:txBody>
      </p:sp>
      <p:pic>
        <p:nvPicPr>
          <p:cNvPr id="10" name="Picture 2" descr="http://im5-tub.yandex.net/i?id=45705396-02"/>
          <p:cNvPicPr>
            <a:picLocks noChangeAspect="1" noChangeArrowheads="1"/>
          </p:cNvPicPr>
          <p:nvPr/>
        </p:nvPicPr>
        <p:blipFill>
          <a:blip r:embed="rId4"/>
          <a:srcRect l="11111" b="12500"/>
          <a:stretch>
            <a:fillRect/>
          </a:stretch>
        </p:blipFill>
        <p:spPr bwMode="auto">
          <a:xfrm>
            <a:off x="6072198" y="1857364"/>
            <a:ext cx="653147" cy="500065"/>
          </a:xfrm>
          <a:prstGeom prst="rect">
            <a:avLst/>
          </a:prstGeom>
          <a:noFill/>
        </p:spPr>
      </p:pic>
      <p:pic>
        <p:nvPicPr>
          <p:cNvPr id="11" name="Picture 2" descr="http://im5-tub.yandex.net/i?id=45705396-02"/>
          <p:cNvPicPr>
            <a:picLocks noChangeAspect="1" noChangeArrowheads="1"/>
          </p:cNvPicPr>
          <p:nvPr/>
        </p:nvPicPr>
        <p:blipFill>
          <a:blip r:embed="rId4"/>
          <a:srcRect l="11111" b="12500"/>
          <a:stretch>
            <a:fillRect/>
          </a:stretch>
        </p:blipFill>
        <p:spPr bwMode="auto">
          <a:xfrm>
            <a:off x="7286644" y="2786058"/>
            <a:ext cx="510271" cy="390676"/>
          </a:xfrm>
          <a:prstGeom prst="rect">
            <a:avLst/>
          </a:prstGeom>
          <a:noFill/>
        </p:spPr>
      </p:pic>
      <p:pic>
        <p:nvPicPr>
          <p:cNvPr id="12" name="Picture 2" descr="http://im5-tub.yandex.net/i?id=45705396-02"/>
          <p:cNvPicPr>
            <a:picLocks noChangeAspect="1" noChangeArrowheads="1"/>
          </p:cNvPicPr>
          <p:nvPr/>
        </p:nvPicPr>
        <p:blipFill>
          <a:blip r:embed="rId4"/>
          <a:srcRect l="11111"/>
          <a:stretch>
            <a:fillRect/>
          </a:stretch>
        </p:blipFill>
        <p:spPr bwMode="auto">
          <a:xfrm>
            <a:off x="4286248" y="1000108"/>
            <a:ext cx="428413" cy="427139"/>
          </a:xfrm>
          <a:prstGeom prst="rect">
            <a:avLst/>
          </a:prstGeom>
          <a:noFill/>
        </p:spPr>
      </p:pic>
      <p:sp>
        <p:nvSpPr>
          <p:cNvPr id="13" name="TextBox 12"/>
          <p:cNvSpPr txBox="1"/>
          <p:nvPr/>
        </p:nvSpPr>
        <p:spPr>
          <a:xfrm>
            <a:off x="500034" y="4929198"/>
            <a:ext cx="8501122" cy="1569660"/>
          </a:xfrm>
          <a:prstGeom prst="rect">
            <a:avLst/>
          </a:prstGeom>
          <a:noFill/>
        </p:spPr>
        <p:txBody>
          <a:bodyPr wrap="square" rtlCol="0">
            <a:spAutoFit/>
          </a:bodyPr>
          <a:lstStyle/>
          <a:p>
            <a:r>
              <a:rPr lang="ru-RU" sz="3200" b="1" dirty="0" smtClean="0">
                <a:solidFill>
                  <a:srgbClr val="C00000"/>
                </a:solidFill>
                <a:latin typeface="Century Schoolbook" pitchFamily="18" charset="0"/>
              </a:rPr>
              <a:t>Ответ: каждый гном добавляет три квадрата. Значит, всего будет </a:t>
            </a:r>
          </a:p>
          <a:p>
            <a:r>
              <a:rPr lang="ru-RU" sz="3200" b="1" dirty="0" smtClean="0">
                <a:solidFill>
                  <a:srgbClr val="C00000"/>
                </a:solidFill>
                <a:latin typeface="Century Schoolbook" pitchFamily="18" charset="0"/>
              </a:rPr>
              <a:t>         1+ 7*3=22 квадрата.</a:t>
            </a:r>
            <a:endParaRPr lang="ru-RU" sz="3200" b="1" dirty="0">
              <a:solidFill>
                <a:srgbClr val="C00000"/>
              </a:solidFill>
              <a:latin typeface="Century Schoolbook" pitchFamily="18" charset="0"/>
            </a:endParaRPr>
          </a:p>
        </p:txBody>
      </p:sp>
      <p:sp>
        <p:nvSpPr>
          <p:cNvPr id="9" name="Пятно 2 8"/>
          <p:cNvSpPr/>
          <p:nvPr/>
        </p:nvSpPr>
        <p:spPr>
          <a:xfrm>
            <a:off x="0" y="0"/>
            <a:ext cx="928662"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4</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p:cTn id="7" dur="500" fill="hold"/>
                                        <p:tgtEl>
                                          <p:spTgt spid="28676"/>
                                        </p:tgtEl>
                                        <p:attrNameLst>
                                          <p:attrName>ppt_w</p:attrName>
                                        </p:attrNameLst>
                                      </p:cBhvr>
                                      <p:tavLst>
                                        <p:tav tm="0">
                                          <p:val>
                                            <p:fltVal val="0"/>
                                          </p:val>
                                        </p:tav>
                                        <p:tav tm="100000">
                                          <p:val>
                                            <p:strVal val="#ppt_w"/>
                                          </p:val>
                                        </p:tav>
                                      </p:tavLst>
                                    </p:anim>
                                    <p:anim calcmode="lin" valueType="num">
                                      <p:cBhvr>
                                        <p:cTn id="8" dur="500" fill="hold"/>
                                        <p:tgtEl>
                                          <p:spTgt spid="28676"/>
                                        </p:tgtEl>
                                        <p:attrNameLst>
                                          <p:attrName>ppt_h</p:attrName>
                                        </p:attrNameLst>
                                      </p:cBhvr>
                                      <p:tavLst>
                                        <p:tav tm="0">
                                          <p:val>
                                            <p:fltVal val="0"/>
                                          </p:val>
                                        </p:tav>
                                        <p:tav tm="100000">
                                          <p:val>
                                            <p:strVal val="#ppt_h"/>
                                          </p:val>
                                        </p:tav>
                                      </p:tavLst>
                                    </p:anim>
                                  </p:childTnLst>
                                </p:cTn>
                              </p:par>
                              <p:par>
                                <p:cTn id="9" presetID="47"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par>
                                <p:cTn id="14" presetID="23" presetClass="entr" presetSubtype="16"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0"/>
                                        <p:tgtEl>
                                          <p:spTgt spid="13"/>
                                        </p:tgtEl>
                                      </p:cBhvr>
                                    </p:animEffect>
                                    <p:anim calcmode="lin" valueType="num">
                                      <p:cBhvr>
                                        <p:cTn id="31" dur="1000" fill="hold"/>
                                        <p:tgtEl>
                                          <p:spTgt spid="13"/>
                                        </p:tgtEl>
                                        <p:attrNameLst>
                                          <p:attrName>ppt_x</p:attrName>
                                        </p:attrNameLst>
                                      </p:cBhvr>
                                      <p:tavLst>
                                        <p:tav tm="0">
                                          <p:val>
                                            <p:strVal val="#ppt_x"/>
                                          </p:val>
                                        </p:tav>
                                        <p:tav tm="100000">
                                          <p:val>
                                            <p:strVal val="#ppt_x"/>
                                          </p:val>
                                        </p:tav>
                                      </p:tavLst>
                                    </p:anim>
                                    <p:anim calcmode="lin" valueType="num">
                                      <p:cBhvr>
                                        <p:cTn id="3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p:spPr>
      </p:pic>
      <p:sp>
        <p:nvSpPr>
          <p:cNvPr id="3" name="TextBox 2"/>
          <p:cNvSpPr txBox="1"/>
          <p:nvPr/>
        </p:nvSpPr>
        <p:spPr>
          <a:xfrm>
            <a:off x="285720" y="428604"/>
            <a:ext cx="8572560" cy="2677656"/>
          </a:xfrm>
          <a:prstGeom prst="rect">
            <a:avLst/>
          </a:prstGeom>
          <a:noFill/>
        </p:spPr>
        <p:txBody>
          <a:bodyPr wrap="square" rtlCol="0">
            <a:spAutoFit/>
          </a:bodyPr>
          <a:lstStyle/>
          <a:p>
            <a:r>
              <a:rPr lang="ru-RU" sz="2400" b="1" dirty="0" smtClean="0">
                <a:latin typeface="Century Schoolbook" pitchFamily="18" charset="0"/>
              </a:rPr>
              <a:t>   Дедка вдвое сильнее Бабки, Бабка втрое сильнее Внучки, Внучка вчетверо сильнее Жучки, Жучка впятеро сильнее Кошки, Кошка вшестеро сильнее Мышки. Дедка, Бабка, Внучка, Жучка и Кошка вместе с Мышкой могут вытащить Репку, а без Мышки – не могут. Сколько надо позвать Мышек, чтобы они смогли сами вытащить Репку?</a:t>
            </a:r>
            <a:endParaRPr lang="ru-RU" sz="2400" b="1" dirty="0">
              <a:latin typeface="Century Schoolbook" pitchFamily="18" charset="0"/>
            </a:endParaRPr>
          </a:p>
        </p:txBody>
      </p:sp>
      <p:sp>
        <p:nvSpPr>
          <p:cNvPr id="4" name="TextBox 3"/>
          <p:cNvSpPr txBox="1"/>
          <p:nvPr/>
        </p:nvSpPr>
        <p:spPr>
          <a:xfrm>
            <a:off x="8215338" y="4429132"/>
            <a:ext cx="785818" cy="369332"/>
          </a:xfrm>
          <a:prstGeom prst="rect">
            <a:avLst/>
          </a:prstGeom>
          <a:noFill/>
        </p:spPr>
        <p:txBody>
          <a:bodyPr wrap="square" rtlCol="0">
            <a:spAutoFit/>
          </a:bodyPr>
          <a:lstStyle/>
          <a:p>
            <a:r>
              <a:rPr lang="ru-RU" b="1" dirty="0" smtClean="0">
                <a:latin typeface="Century Schoolbook" pitchFamily="18" charset="0"/>
              </a:rPr>
              <a:t>1237</a:t>
            </a:r>
            <a:endParaRPr lang="ru-RU" b="1" dirty="0">
              <a:latin typeface="Century Schoolbook" pitchFamily="18" charset="0"/>
            </a:endParaRPr>
          </a:p>
        </p:txBody>
      </p:sp>
      <p:pic>
        <p:nvPicPr>
          <p:cNvPr id="5126" name="Picture 6" descr="http://im5-tub.yandex.net/i?id=55241065-07"/>
          <p:cNvPicPr>
            <a:picLocks noChangeAspect="1" noChangeArrowheads="1"/>
          </p:cNvPicPr>
          <p:nvPr/>
        </p:nvPicPr>
        <p:blipFill>
          <a:blip r:embed="rId3"/>
          <a:srcRect l="4545" t="2727" r="6818" b="4545"/>
          <a:stretch>
            <a:fillRect/>
          </a:stretch>
        </p:blipFill>
        <p:spPr bwMode="auto">
          <a:xfrm>
            <a:off x="500034" y="3214686"/>
            <a:ext cx="3286148" cy="2864847"/>
          </a:xfrm>
          <a:prstGeom prst="roundRect">
            <a:avLst/>
          </a:prstGeom>
          <a:noFill/>
        </p:spPr>
      </p:pic>
      <p:cxnSp>
        <p:nvCxnSpPr>
          <p:cNvPr id="9" name="Скругленная соединительная линия 8"/>
          <p:cNvCxnSpPr/>
          <p:nvPr/>
        </p:nvCxnSpPr>
        <p:spPr>
          <a:xfrm flipV="1">
            <a:off x="3714744" y="5643578"/>
            <a:ext cx="1785950" cy="214314"/>
          </a:xfrm>
          <a:prstGeom prst="curvedConnector3">
            <a:avLst>
              <a:gd name="adj1" fmla="val 80595"/>
            </a:avLst>
          </a:prstGeom>
          <a:ln>
            <a:tailEnd type="arrow"/>
          </a:ln>
        </p:spPr>
        <p:style>
          <a:lnRef idx="3">
            <a:schemeClr val="accent6"/>
          </a:lnRef>
          <a:fillRef idx="0">
            <a:schemeClr val="accent6"/>
          </a:fillRef>
          <a:effectRef idx="2">
            <a:schemeClr val="accent6"/>
          </a:effectRef>
          <a:fontRef idx="minor">
            <a:schemeClr val="tx1"/>
          </a:fontRef>
        </p:style>
      </p:cxnSp>
      <p:sp>
        <p:nvSpPr>
          <p:cNvPr id="13" name="TextBox 12"/>
          <p:cNvSpPr txBox="1"/>
          <p:nvPr/>
        </p:nvSpPr>
        <p:spPr>
          <a:xfrm>
            <a:off x="5500694" y="5643578"/>
            <a:ext cx="2143140" cy="369332"/>
          </a:xfrm>
          <a:prstGeom prst="rect">
            <a:avLst/>
          </a:prstGeom>
          <a:noFill/>
        </p:spPr>
        <p:txBody>
          <a:bodyPr wrap="square" rtlCol="0">
            <a:spAutoFit/>
          </a:bodyPr>
          <a:lstStyle/>
          <a:p>
            <a:r>
              <a:rPr lang="ru-RU" b="1" dirty="0" smtClean="0">
                <a:latin typeface="Century Schoolbook" pitchFamily="18" charset="0"/>
              </a:rPr>
              <a:t>1 мышонок</a:t>
            </a:r>
          </a:p>
        </p:txBody>
      </p:sp>
      <p:cxnSp>
        <p:nvCxnSpPr>
          <p:cNvPr id="14" name="Скругленная соединительная линия 13"/>
          <p:cNvCxnSpPr/>
          <p:nvPr/>
        </p:nvCxnSpPr>
        <p:spPr>
          <a:xfrm flipV="1">
            <a:off x="3643306" y="5286388"/>
            <a:ext cx="1785950" cy="214314"/>
          </a:xfrm>
          <a:prstGeom prst="curvedConnector3">
            <a:avLst>
              <a:gd name="adj1" fmla="val 80595"/>
            </a:avLst>
          </a:prstGeom>
          <a:ln>
            <a:tailEnd type="arrow"/>
          </a:ln>
        </p:spPr>
        <p:style>
          <a:lnRef idx="3">
            <a:schemeClr val="accent6"/>
          </a:lnRef>
          <a:fillRef idx="0">
            <a:schemeClr val="accent6"/>
          </a:fillRef>
          <a:effectRef idx="2">
            <a:schemeClr val="accent6"/>
          </a:effectRef>
          <a:fontRef idx="minor">
            <a:schemeClr val="tx1"/>
          </a:fontRef>
        </p:style>
      </p:cxnSp>
      <p:sp>
        <p:nvSpPr>
          <p:cNvPr id="15" name="TextBox 14"/>
          <p:cNvSpPr txBox="1"/>
          <p:nvPr/>
        </p:nvSpPr>
        <p:spPr>
          <a:xfrm>
            <a:off x="5572132" y="5143512"/>
            <a:ext cx="1285884" cy="369332"/>
          </a:xfrm>
          <a:prstGeom prst="rect">
            <a:avLst/>
          </a:prstGeom>
          <a:noFill/>
        </p:spPr>
        <p:txBody>
          <a:bodyPr wrap="square" rtlCol="0">
            <a:spAutoFit/>
          </a:bodyPr>
          <a:lstStyle/>
          <a:p>
            <a:r>
              <a:rPr lang="ru-RU" b="1" dirty="0" smtClean="0">
                <a:latin typeface="Century Schoolbook" pitchFamily="18" charset="0"/>
              </a:rPr>
              <a:t>6 мышек</a:t>
            </a:r>
          </a:p>
        </p:txBody>
      </p:sp>
      <p:cxnSp>
        <p:nvCxnSpPr>
          <p:cNvPr id="16" name="Скругленная соединительная линия 15"/>
          <p:cNvCxnSpPr/>
          <p:nvPr/>
        </p:nvCxnSpPr>
        <p:spPr>
          <a:xfrm flipV="1">
            <a:off x="3357554" y="4786322"/>
            <a:ext cx="1785950" cy="214314"/>
          </a:xfrm>
          <a:prstGeom prst="curvedConnector3">
            <a:avLst>
              <a:gd name="adj1" fmla="val 80595"/>
            </a:avLst>
          </a:prstGeom>
          <a:ln>
            <a:tailEnd type="arrow"/>
          </a:ln>
        </p:spPr>
        <p:style>
          <a:lnRef idx="3">
            <a:schemeClr val="accent6"/>
          </a:lnRef>
          <a:fillRef idx="0">
            <a:schemeClr val="accent6"/>
          </a:fillRef>
          <a:effectRef idx="2">
            <a:schemeClr val="accent6"/>
          </a:effectRef>
          <a:fontRef idx="minor">
            <a:schemeClr val="tx1"/>
          </a:fontRef>
        </p:style>
      </p:cxnSp>
      <p:sp>
        <p:nvSpPr>
          <p:cNvPr id="17" name="TextBox 16"/>
          <p:cNvSpPr txBox="1"/>
          <p:nvPr/>
        </p:nvSpPr>
        <p:spPr>
          <a:xfrm>
            <a:off x="5286380" y="4714884"/>
            <a:ext cx="2286016" cy="369332"/>
          </a:xfrm>
          <a:prstGeom prst="rect">
            <a:avLst/>
          </a:prstGeom>
          <a:noFill/>
        </p:spPr>
        <p:txBody>
          <a:bodyPr wrap="square" rtlCol="0">
            <a:spAutoFit/>
          </a:bodyPr>
          <a:lstStyle/>
          <a:p>
            <a:r>
              <a:rPr lang="ru-RU" b="1" dirty="0" smtClean="0">
                <a:latin typeface="Century Schoolbook" pitchFamily="18" charset="0"/>
              </a:rPr>
              <a:t>5*6=30 мышек</a:t>
            </a:r>
          </a:p>
        </p:txBody>
      </p:sp>
      <p:cxnSp>
        <p:nvCxnSpPr>
          <p:cNvPr id="18" name="Скругленная соединительная линия 17"/>
          <p:cNvCxnSpPr/>
          <p:nvPr/>
        </p:nvCxnSpPr>
        <p:spPr>
          <a:xfrm flipV="1">
            <a:off x="3000364" y="4286256"/>
            <a:ext cx="2214578" cy="214314"/>
          </a:xfrm>
          <a:prstGeom prst="curvedConnector3">
            <a:avLst>
              <a:gd name="adj1" fmla="val 82730"/>
            </a:avLst>
          </a:prstGeom>
          <a:ln>
            <a:tailEnd type="arrow"/>
          </a:ln>
        </p:spPr>
        <p:style>
          <a:lnRef idx="3">
            <a:schemeClr val="accent6"/>
          </a:lnRef>
          <a:fillRef idx="0">
            <a:schemeClr val="accent6"/>
          </a:fillRef>
          <a:effectRef idx="2">
            <a:schemeClr val="accent6"/>
          </a:effectRef>
          <a:fontRef idx="minor">
            <a:schemeClr val="tx1"/>
          </a:fontRef>
        </p:style>
      </p:cxnSp>
      <p:sp>
        <p:nvSpPr>
          <p:cNvPr id="20" name="TextBox 19"/>
          <p:cNvSpPr txBox="1"/>
          <p:nvPr/>
        </p:nvSpPr>
        <p:spPr>
          <a:xfrm>
            <a:off x="5357818" y="4071942"/>
            <a:ext cx="2428892" cy="369332"/>
          </a:xfrm>
          <a:prstGeom prst="rect">
            <a:avLst/>
          </a:prstGeom>
          <a:noFill/>
        </p:spPr>
        <p:txBody>
          <a:bodyPr wrap="square" rtlCol="0">
            <a:spAutoFit/>
          </a:bodyPr>
          <a:lstStyle/>
          <a:p>
            <a:r>
              <a:rPr lang="ru-RU" b="1" dirty="0" smtClean="0">
                <a:latin typeface="Century Schoolbook" pitchFamily="18" charset="0"/>
              </a:rPr>
              <a:t>4*30=120 мышек</a:t>
            </a:r>
          </a:p>
        </p:txBody>
      </p:sp>
      <p:cxnSp>
        <p:nvCxnSpPr>
          <p:cNvPr id="21" name="Скругленная соединительная линия 20"/>
          <p:cNvCxnSpPr/>
          <p:nvPr/>
        </p:nvCxnSpPr>
        <p:spPr>
          <a:xfrm flipV="1">
            <a:off x="2571736" y="3857628"/>
            <a:ext cx="2571768" cy="357190"/>
          </a:xfrm>
          <a:prstGeom prst="curvedConnector3">
            <a:avLst>
              <a:gd name="adj1" fmla="val 82520"/>
            </a:avLst>
          </a:prstGeom>
          <a:ln>
            <a:tailEnd type="arrow"/>
          </a:ln>
        </p:spPr>
        <p:style>
          <a:lnRef idx="3">
            <a:schemeClr val="accent6"/>
          </a:lnRef>
          <a:fillRef idx="0">
            <a:schemeClr val="accent6"/>
          </a:fillRef>
          <a:effectRef idx="2">
            <a:schemeClr val="accent6"/>
          </a:effectRef>
          <a:fontRef idx="minor">
            <a:schemeClr val="tx1"/>
          </a:fontRef>
        </p:style>
      </p:cxnSp>
      <p:sp>
        <p:nvSpPr>
          <p:cNvPr id="25" name="TextBox 24"/>
          <p:cNvSpPr txBox="1"/>
          <p:nvPr/>
        </p:nvSpPr>
        <p:spPr>
          <a:xfrm>
            <a:off x="5286380" y="3643314"/>
            <a:ext cx="2643206" cy="369332"/>
          </a:xfrm>
          <a:prstGeom prst="rect">
            <a:avLst/>
          </a:prstGeom>
          <a:noFill/>
        </p:spPr>
        <p:txBody>
          <a:bodyPr wrap="square" rtlCol="0">
            <a:spAutoFit/>
          </a:bodyPr>
          <a:lstStyle/>
          <a:p>
            <a:r>
              <a:rPr lang="ru-RU" b="1" dirty="0" smtClean="0">
                <a:latin typeface="Century Schoolbook" pitchFamily="18" charset="0"/>
              </a:rPr>
              <a:t>3*120=360 мышек</a:t>
            </a:r>
          </a:p>
        </p:txBody>
      </p:sp>
      <p:cxnSp>
        <p:nvCxnSpPr>
          <p:cNvPr id="26" name="Скругленная соединительная линия 25"/>
          <p:cNvCxnSpPr/>
          <p:nvPr/>
        </p:nvCxnSpPr>
        <p:spPr>
          <a:xfrm flipV="1">
            <a:off x="2071670" y="3429000"/>
            <a:ext cx="3214710" cy="571504"/>
          </a:xfrm>
          <a:prstGeom prst="curvedConnector3">
            <a:avLst>
              <a:gd name="adj1" fmla="val 78444"/>
            </a:avLst>
          </a:prstGeom>
          <a:ln>
            <a:tailEnd type="arrow"/>
          </a:ln>
        </p:spPr>
        <p:style>
          <a:lnRef idx="3">
            <a:schemeClr val="accent6"/>
          </a:lnRef>
          <a:fillRef idx="0">
            <a:schemeClr val="accent6"/>
          </a:fillRef>
          <a:effectRef idx="2">
            <a:schemeClr val="accent6"/>
          </a:effectRef>
          <a:fontRef idx="minor">
            <a:schemeClr val="tx1"/>
          </a:fontRef>
        </p:style>
      </p:cxnSp>
      <p:sp>
        <p:nvSpPr>
          <p:cNvPr id="33" name="TextBox 32"/>
          <p:cNvSpPr txBox="1"/>
          <p:nvPr/>
        </p:nvSpPr>
        <p:spPr>
          <a:xfrm>
            <a:off x="5429256" y="3214686"/>
            <a:ext cx="3143272" cy="369332"/>
          </a:xfrm>
          <a:prstGeom prst="rect">
            <a:avLst/>
          </a:prstGeom>
          <a:noFill/>
        </p:spPr>
        <p:txBody>
          <a:bodyPr wrap="square" rtlCol="0">
            <a:spAutoFit/>
          </a:bodyPr>
          <a:lstStyle/>
          <a:p>
            <a:r>
              <a:rPr lang="ru-RU" b="1" dirty="0" smtClean="0">
                <a:latin typeface="Century Schoolbook" pitchFamily="18" charset="0"/>
              </a:rPr>
              <a:t>2*360=720 мышек</a:t>
            </a:r>
          </a:p>
        </p:txBody>
      </p:sp>
      <p:sp>
        <p:nvSpPr>
          <p:cNvPr id="34" name="Правая фигурная скобка 33"/>
          <p:cNvSpPr/>
          <p:nvPr/>
        </p:nvSpPr>
        <p:spPr>
          <a:xfrm>
            <a:off x="7572396" y="3286124"/>
            <a:ext cx="500066" cy="2714644"/>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ru-RU" dirty="0"/>
          </a:p>
        </p:txBody>
      </p:sp>
      <p:sp>
        <p:nvSpPr>
          <p:cNvPr id="35" name="TextBox 34"/>
          <p:cNvSpPr txBox="1"/>
          <p:nvPr/>
        </p:nvSpPr>
        <p:spPr>
          <a:xfrm>
            <a:off x="4643438" y="6072206"/>
            <a:ext cx="4286248" cy="584775"/>
          </a:xfrm>
          <a:prstGeom prst="rect">
            <a:avLst/>
          </a:prstGeom>
          <a:noFill/>
        </p:spPr>
        <p:txBody>
          <a:bodyPr wrap="square" rtlCol="0">
            <a:spAutoFit/>
          </a:bodyPr>
          <a:lstStyle/>
          <a:p>
            <a:r>
              <a:rPr lang="ru-RU" sz="3200" b="1" dirty="0" smtClean="0">
                <a:solidFill>
                  <a:srgbClr val="C00000"/>
                </a:solidFill>
                <a:latin typeface="Century Schoolbook" pitchFamily="18" charset="0"/>
              </a:rPr>
              <a:t>Ответ: 1237 мышат</a:t>
            </a:r>
            <a:endParaRPr lang="ru-RU" sz="3200" b="1" dirty="0">
              <a:solidFill>
                <a:srgbClr val="C00000"/>
              </a:solidFill>
              <a:latin typeface="Century Schoolbook" pitchFamily="18" charset="0"/>
            </a:endParaRPr>
          </a:p>
        </p:txBody>
      </p:sp>
      <p:sp>
        <p:nvSpPr>
          <p:cNvPr id="22" name="Пятно 2 21"/>
          <p:cNvSpPr/>
          <p:nvPr/>
        </p:nvSpPr>
        <p:spPr>
          <a:xfrm>
            <a:off x="0" y="0"/>
            <a:ext cx="928662"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5</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5126"/>
                                        </p:tgtEl>
                                        <p:attrNameLst>
                                          <p:attrName>style.visibility</p:attrName>
                                        </p:attrNameLst>
                                      </p:cBhvr>
                                      <p:to>
                                        <p:strVal val="visible"/>
                                      </p:to>
                                    </p:set>
                                    <p:anim calcmode="lin" valueType="num">
                                      <p:cBhvr>
                                        <p:cTn id="13" dur="500" fill="hold"/>
                                        <p:tgtEl>
                                          <p:spTgt spid="5126"/>
                                        </p:tgtEl>
                                        <p:attrNameLst>
                                          <p:attrName>ppt_w</p:attrName>
                                        </p:attrNameLst>
                                      </p:cBhvr>
                                      <p:tavLst>
                                        <p:tav tm="0">
                                          <p:val>
                                            <p:fltVal val="0"/>
                                          </p:val>
                                        </p:tav>
                                        <p:tav tm="100000">
                                          <p:val>
                                            <p:strVal val="#ppt_w"/>
                                          </p:val>
                                        </p:tav>
                                      </p:tavLst>
                                    </p:anim>
                                    <p:anim calcmode="lin" valueType="num">
                                      <p:cBhvr>
                                        <p:cTn id="14" dur="500" fill="hold"/>
                                        <p:tgtEl>
                                          <p:spTgt spid="5126"/>
                                        </p:tgtEl>
                                        <p:attrNameLst>
                                          <p:attrName>ppt_h</p:attrName>
                                        </p:attrNameLst>
                                      </p:cBhvr>
                                      <p:tavLst>
                                        <p:tav tm="0">
                                          <p:val>
                                            <p:fltVal val="0"/>
                                          </p:val>
                                        </p:tav>
                                        <p:tav tm="100000">
                                          <p:val>
                                            <p:strVal val="#ppt_h"/>
                                          </p:val>
                                        </p:tav>
                                      </p:tavLst>
                                    </p:anim>
                                    <p:animEffect transition="in" filter="fade">
                                      <p:cBhvr>
                                        <p:cTn id="15" dur="500"/>
                                        <p:tgtEl>
                                          <p:spTgt spid="5126"/>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childTnLst>
                                </p:cTn>
                              </p:par>
                            </p:childTnLst>
                          </p:cTn>
                        </p:par>
                        <p:par>
                          <p:cTn id="32" fill="hold">
                            <p:stCondLst>
                              <p:cond delay="500"/>
                            </p:stCondLst>
                            <p:childTnLst>
                              <p:par>
                                <p:cTn id="33" presetID="23" presetClass="entr" presetSubtype="16"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childTnLst>
                                </p:cTn>
                              </p:par>
                            </p:childTnLst>
                          </p:cTn>
                        </p:par>
                        <p:par>
                          <p:cTn id="43" fill="hold">
                            <p:stCondLst>
                              <p:cond delay="500"/>
                            </p:stCondLst>
                            <p:childTnLst>
                              <p:par>
                                <p:cTn id="44" presetID="23" presetClass="entr" presetSubtype="16"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500" fill="hold"/>
                                        <p:tgtEl>
                                          <p:spTgt spid="18"/>
                                        </p:tgtEl>
                                        <p:attrNameLst>
                                          <p:attrName>ppt_w</p:attrName>
                                        </p:attrNameLst>
                                      </p:cBhvr>
                                      <p:tavLst>
                                        <p:tav tm="0">
                                          <p:val>
                                            <p:fltVal val="0"/>
                                          </p:val>
                                        </p:tav>
                                        <p:tav tm="100000">
                                          <p:val>
                                            <p:strVal val="#ppt_w"/>
                                          </p:val>
                                        </p:tav>
                                      </p:tavLst>
                                    </p:anim>
                                    <p:anim calcmode="lin" valueType="num">
                                      <p:cBhvr>
                                        <p:cTn id="53" dur="500" fill="hold"/>
                                        <p:tgtEl>
                                          <p:spTgt spid="18"/>
                                        </p:tgtEl>
                                        <p:attrNameLst>
                                          <p:attrName>ppt_h</p:attrName>
                                        </p:attrNameLst>
                                      </p:cBhvr>
                                      <p:tavLst>
                                        <p:tav tm="0">
                                          <p:val>
                                            <p:fltVal val="0"/>
                                          </p:val>
                                        </p:tav>
                                        <p:tav tm="100000">
                                          <p:val>
                                            <p:strVal val="#ppt_h"/>
                                          </p:val>
                                        </p:tav>
                                      </p:tavLst>
                                    </p:anim>
                                  </p:childTnLst>
                                </p:cTn>
                              </p:par>
                            </p:childTnLst>
                          </p:cTn>
                        </p:par>
                        <p:par>
                          <p:cTn id="54" fill="hold">
                            <p:stCondLst>
                              <p:cond delay="500"/>
                            </p:stCondLst>
                            <p:childTnLst>
                              <p:par>
                                <p:cTn id="55" presetID="23" presetClass="entr" presetSubtype="16"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p:cTn id="57" dur="500" fill="hold"/>
                                        <p:tgtEl>
                                          <p:spTgt spid="20"/>
                                        </p:tgtEl>
                                        <p:attrNameLst>
                                          <p:attrName>ppt_w</p:attrName>
                                        </p:attrNameLst>
                                      </p:cBhvr>
                                      <p:tavLst>
                                        <p:tav tm="0">
                                          <p:val>
                                            <p:fltVal val="0"/>
                                          </p:val>
                                        </p:tav>
                                        <p:tav tm="100000">
                                          <p:val>
                                            <p:strVal val="#ppt_w"/>
                                          </p:val>
                                        </p:tav>
                                      </p:tavLst>
                                    </p:anim>
                                    <p:anim calcmode="lin" valueType="num">
                                      <p:cBhvr>
                                        <p:cTn id="58"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500"/>
                            </p:stCondLst>
                            <p:childTnLst>
                              <p:par>
                                <p:cTn id="66" presetID="23" presetClass="entr" presetSubtype="16"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p:cTn id="68" dur="500" fill="hold"/>
                                        <p:tgtEl>
                                          <p:spTgt spid="25"/>
                                        </p:tgtEl>
                                        <p:attrNameLst>
                                          <p:attrName>ppt_w</p:attrName>
                                        </p:attrNameLst>
                                      </p:cBhvr>
                                      <p:tavLst>
                                        <p:tav tm="0">
                                          <p:val>
                                            <p:fltVal val="0"/>
                                          </p:val>
                                        </p:tav>
                                        <p:tav tm="100000">
                                          <p:val>
                                            <p:strVal val="#ppt_w"/>
                                          </p:val>
                                        </p:tav>
                                      </p:tavLst>
                                    </p:anim>
                                    <p:anim calcmode="lin" valueType="num">
                                      <p:cBhvr>
                                        <p:cTn id="69"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23" presetClass="entr" presetSubtype="16" fill="hold" nodeType="clickEffect">
                                  <p:stCondLst>
                                    <p:cond delay="0"/>
                                  </p:stCondLst>
                                  <p:childTnLst>
                                    <p:set>
                                      <p:cBhvr>
                                        <p:cTn id="73" dur="1" fill="hold">
                                          <p:stCondLst>
                                            <p:cond delay="0"/>
                                          </p:stCondLst>
                                        </p:cTn>
                                        <p:tgtEl>
                                          <p:spTgt spid="26"/>
                                        </p:tgtEl>
                                        <p:attrNameLst>
                                          <p:attrName>style.visibility</p:attrName>
                                        </p:attrNameLst>
                                      </p:cBhvr>
                                      <p:to>
                                        <p:strVal val="visible"/>
                                      </p:to>
                                    </p:set>
                                    <p:anim calcmode="lin" valueType="num">
                                      <p:cBhvr>
                                        <p:cTn id="74" dur="500" fill="hold"/>
                                        <p:tgtEl>
                                          <p:spTgt spid="26"/>
                                        </p:tgtEl>
                                        <p:attrNameLst>
                                          <p:attrName>ppt_w</p:attrName>
                                        </p:attrNameLst>
                                      </p:cBhvr>
                                      <p:tavLst>
                                        <p:tav tm="0">
                                          <p:val>
                                            <p:fltVal val="0"/>
                                          </p:val>
                                        </p:tav>
                                        <p:tav tm="100000">
                                          <p:val>
                                            <p:strVal val="#ppt_w"/>
                                          </p:val>
                                        </p:tav>
                                      </p:tavLst>
                                    </p:anim>
                                    <p:anim calcmode="lin" valueType="num">
                                      <p:cBhvr>
                                        <p:cTn id="75" dur="500" fill="hold"/>
                                        <p:tgtEl>
                                          <p:spTgt spid="26"/>
                                        </p:tgtEl>
                                        <p:attrNameLst>
                                          <p:attrName>ppt_h</p:attrName>
                                        </p:attrNameLst>
                                      </p:cBhvr>
                                      <p:tavLst>
                                        <p:tav tm="0">
                                          <p:val>
                                            <p:fltVal val="0"/>
                                          </p:val>
                                        </p:tav>
                                        <p:tav tm="100000">
                                          <p:val>
                                            <p:strVal val="#ppt_h"/>
                                          </p:val>
                                        </p:tav>
                                      </p:tavLst>
                                    </p:anim>
                                  </p:childTnLst>
                                </p:cTn>
                              </p:par>
                            </p:childTnLst>
                          </p:cTn>
                        </p:par>
                        <p:par>
                          <p:cTn id="76" fill="hold">
                            <p:stCondLst>
                              <p:cond delay="500"/>
                            </p:stCondLst>
                            <p:childTnLst>
                              <p:par>
                                <p:cTn id="77" presetID="23" presetClass="entr" presetSubtype="16"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p:cTn id="79" dur="500" fill="hold"/>
                                        <p:tgtEl>
                                          <p:spTgt spid="33"/>
                                        </p:tgtEl>
                                        <p:attrNameLst>
                                          <p:attrName>ppt_w</p:attrName>
                                        </p:attrNameLst>
                                      </p:cBhvr>
                                      <p:tavLst>
                                        <p:tav tm="0">
                                          <p:val>
                                            <p:fltVal val="0"/>
                                          </p:val>
                                        </p:tav>
                                        <p:tav tm="100000">
                                          <p:val>
                                            <p:strVal val="#ppt_w"/>
                                          </p:val>
                                        </p:tav>
                                      </p:tavLst>
                                    </p:anim>
                                    <p:anim calcmode="lin" valueType="num">
                                      <p:cBhvr>
                                        <p:cTn id="80" dur="500" fill="hold"/>
                                        <p:tgtEl>
                                          <p:spTgt spid="33"/>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34"/>
                                        </p:tgtEl>
                                        <p:attrNameLst>
                                          <p:attrName>style.visibility</p:attrName>
                                        </p:attrNameLst>
                                      </p:cBhvr>
                                      <p:to>
                                        <p:strVal val="visible"/>
                                      </p:to>
                                    </p:set>
                                    <p:anim calcmode="lin" valueType="num">
                                      <p:cBhvr>
                                        <p:cTn id="85" dur="500" fill="hold"/>
                                        <p:tgtEl>
                                          <p:spTgt spid="34"/>
                                        </p:tgtEl>
                                        <p:attrNameLst>
                                          <p:attrName>ppt_w</p:attrName>
                                        </p:attrNameLst>
                                      </p:cBhvr>
                                      <p:tavLst>
                                        <p:tav tm="0">
                                          <p:val>
                                            <p:fltVal val="0"/>
                                          </p:val>
                                        </p:tav>
                                        <p:tav tm="100000">
                                          <p:val>
                                            <p:strVal val="#ppt_w"/>
                                          </p:val>
                                        </p:tav>
                                      </p:tavLst>
                                    </p:anim>
                                    <p:anim calcmode="lin" valueType="num">
                                      <p:cBhvr>
                                        <p:cTn id="86" dur="500" fill="hold"/>
                                        <p:tgtEl>
                                          <p:spTgt spid="34"/>
                                        </p:tgtEl>
                                        <p:attrNameLst>
                                          <p:attrName>ppt_h</p:attrName>
                                        </p:attrNameLst>
                                      </p:cBhvr>
                                      <p:tavLst>
                                        <p:tav tm="0">
                                          <p:val>
                                            <p:fltVal val="0"/>
                                          </p:val>
                                        </p:tav>
                                        <p:tav tm="100000">
                                          <p:val>
                                            <p:strVal val="#ppt_h"/>
                                          </p:val>
                                        </p:tav>
                                      </p:tavLst>
                                    </p:anim>
                                  </p:childTnLst>
                                </p:cTn>
                              </p:par>
                              <p:par>
                                <p:cTn id="87" presetID="23" presetClass="entr" presetSubtype="16" fill="hold" grpId="0" nodeType="withEffect">
                                  <p:stCondLst>
                                    <p:cond delay="0"/>
                                  </p:stCondLst>
                                  <p:childTnLst>
                                    <p:set>
                                      <p:cBhvr>
                                        <p:cTn id="88" dur="1" fill="hold">
                                          <p:stCondLst>
                                            <p:cond delay="0"/>
                                          </p:stCondLst>
                                        </p:cTn>
                                        <p:tgtEl>
                                          <p:spTgt spid="4"/>
                                        </p:tgtEl>
                                        <p:attrNameLst>
                                          <p:attrName>style.visibility</p:attrName>
                                        </p:attrNameLst>
                                      </p:cBhvr>
                                      <p:to>
                                        <p:strVal val="visible"/>
                                      </p:to>
                                    </p:set>
                                    <p:anim calcmode="lin" valueType="num">
                                      <p:cBhvr>
                                        <p:cTn id="89" dur="500" fill="hold"/>
                                        <p:tgtEl>
                                          <p:spTgt spid="4"/>
                                        </p:tgtEl>
                                        <p:attrNameLst>
                                          <p:attrName>ppt_w</p:attrName>
                                        </p:attrNameLst>
                                      </p:cBhvr>
                                      <p:tavLst>
                                        <p:tav tm="0">
                                          <p:val>
                                            <p:fltVal val="0"/>
                                          </p:val>
                                        </p:tav>
                                        <p:tav tm="100000">
                                          <p:val>
                                            <p:strVal val="#ppt_w"/>
                                          </p:val>
                                        </p:tav>
                                      </p:tavLst>
                                    </p:anim>
                                    <p:anim calcmode="lin" valueType="num">
                                      <p:cBhvr>
                                        <p:cTn id="90"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fade">
                                      <p:cBhvr>
                                        <p:cTn id="95" dur="1000"/>
                                        <p:tgtEl>
                                          <p:spTgt spid="35"/>
                                        </p:tgtEl>
                                      </p:cBhvr>
                                    </p:animEffect>
                                    <p:anim calcmode="lin" valueType="num">
                                      <p:cBhvr>
                                        <p:cTn id="96" dur="1000" fill="hold"/>
                                        <p:tgtEl>
                                          <p:spTgt spid="35"/>
                                        </p:tgtEl>
                                        <p:attrNameLst>
                                          <p:attrName>ppt_x</p:attrName>
                                        </p:attrNameLst>
                                      </p:cBhvr>
                                      <p:tavLst>
                                        <p:tav tm="0">
                                          <p:val>
                                            <p:strVal val="#ppt_x"/>
                                          </p:val>
                                        </p:tav>
                                        <p:tav tm="100000">
                                          <p:val>
                                            <p:strVal val="#ppt_x"/>
                                          </p:val>
                                        </p:tav>
                                      </p:tavLst>
                                    </p:anim>
                                    <p:anim calcmode="lin" valueType="num">
                                      <p:cBhvr>
                                        <p:cTn id="9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3" grpId="0"/>
      <p:bldP spid="15" grpId="0"/>
      <p:bldP spid="17" grpId="0"/>
      <p:bldP spid="20" grpId="0"/>
      <p:bldP spid="25" grpId="0"/>
      <p:bldP spid="33" grpId="0"/>
      <p:bldP spid="34" grpId="0" animBg="1"/>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3"/>
          <a:srcRect/>
          <a:stretch>
            <a:fillRect/>
          </a:stretch>
        </p:blipFill>
        <p:spPr bwMode="auto">
          <a:xfrm>
            <a:off x="0" y="-1"/>
            <a:ext cx="9144000" cy="6858001"/>
          </a:xfrm>
          <a:prstGeom prst="rect">
            <a:avLst/>
          </a:prstGeom>
          <a:noFill/>
        </p:spPr>
      </p:pic>
      <p:sp>
        <p:nvSpPr>
          <p:cNvPr id="4" name="TextBox 3"/>
          <p:cNvSpPr txBox="1"/>
          <p:nvPr/>
        </p:nvSpPr>
        <p:spPr>
          <a:xfrm>
            <a:off x="2000232" y="357166"/>
            <a:ext cx="6929486" cy="2677656"/>
          </a:xfrm>
          <a:prstGeom prst="rect">
            <a:avLst/>
          </a:prstGeom>
          <a:noFill/>
        </p:spPr>
        <p:txBody>
          <a:bodyPr wrap="square" rtlCol="0">
            <a:spAutoFit/>
          </a:bodyPr>
          <a:lstStyle/>
          <a:p>
            <a:r>
              <a:rPr lang="ru-RU" sz="2400" b="1" dirty="0" smtClean="0">
                <a:latin typeface="Century Schoolbook" pitchFamily="18" charset="0"/>
              </a:rPr>
              <a:t>   Когда Гулливер попал в Лилипутию, он обнаружил, что там все вещи ровно в 12 раз короче, чем на его родине. Сможете ли вы сказать, сколько лилипутских спичечных коробков поместится в спичечный коробок Гулливера?</a:t>
            </a:r>
          </a:p>
        </p:txBody>
      </p:sp>
      <p:pic>
        <p:nvPicPr>
          <p:cNvPr id="2" name="Picture 2" descr="http://im6-tub.yandex.net/i?id=217233240-02"/>
          <p:cNvPicPr>
            <a:picLocks noChangeAspect="1" noChangeArrowheads="1"/>
          </p:cNvPicPr>
          <p:nvPr/>
        </p:nvPicPr>
        <p:blipFill>
          <a:blip r:embed="rId4"/>
          <a:srcRect t="28139"/>
          <a:stretch>
            <a:fillRect/>
          </a:stretch>
        </p:blipFill>
        <p:spPr bwMode="auto">
          <a:xfrm>
            <a:off x="142844" y="214290"/>
            <a:ext cx="1907739" cy="2214578"/>
          </a:xfrm>
          <a:prstGeom prst="rect">
            <a:avLst/>
          </a:prstGeom>
          <a:noFill/>
        </p:spPr>
      </p:pic>
      <p:pic>
        <p:nvPicPr>
          <p:cNvPr id="3078" name="Picture 6" descr="http://im0-tub.yandex.net/i?id=22589564-03"/>
          <p:cNvPicPr>
            <a:picLocks noChangeAspect="1" noChangeArrowheads="1"/>
          </p:cNvPicPr>
          <p:nvPr/>
        </p:nvPicPr>
        <p:blipFill>
          <a:blip r:embed="rId5"/>
          <a:srcRect l="19156" t="22352" r="16667" b="21739"/>
          <a:stretch>
            <a:fillRect/>
          </a:stretch>
        </p:blipFill>
        <p:spPr bwMode="auto">
          <a:xfrm rot="18664763">
            <a:off x="456647" y="3606980"/>
            <a:ext cx="3128607" cy="2089552"/>
          </a:xfrm>
          <a:prstGeom prst="roundRect">
            <a:avLst/>
          </a:prstGeom>
          <a:noFill/>
        </p:spPr>
      </p:pic>
      <p:pic>
        <p:nvPicPr>
          <p:cNvPr id="3082" name="Picture 10" descr="http://im7-tub.yandex.net/i?id=64093713-02"/>
          <p:cNvPicPr>
            <a:picLocks noChangeAspect="1" noChangeArrowheads="1"/>
          </p:cNvPicPr>
          <p:nvPr/>
        </p:nvPicPr>
        <p:blipFill>
          <a:blip r:embed="rId6"/>
          <a:srcRect l="16304" r="13043" b="13793"/>
          <a:stretch>
            <a:fillRect/>
          </a:stretch>
        </p:blipFill>
        <p:spPr bwMode="auto">
          <a:xfrm>
            <a:off x="3929058" y="3071810"/>
            <a:ext cx="928694" cy="714380"/>
          </a:xfrm>
          <a:prstGeom prst="rect">
            <a:avLst/>
          </a:prstGeom>
          <a:noFill/>
        </p:spPr>
      </p:pic>
      <p:pic>
        <p:nvPicPr>
          <p:cNvPr id="7" name="Picture 10" descr="http://im7-tub.yandex.net/i?id=64093713-02"/>
          <p:cNvPicPr>
            <a:picLocks noChangeAspect="1" noChangeArrowheads="1"/>
          </p:cNvPicPr>
          <p:nvPr/>
        </p:nvPicPr>
        <p:blipFill>
          <a:blip r:embed="rId6"/>
          <a:srcRect l="16304" r="13043" b="13793"/>
          <a:stretch>
            <a:fillRect/>
          </a:stretch>
        </p:blipFill>
        <p:spPr bwMode="auto">
          <a:xfrm>
            <a:off x="3714744" y="4286256"/>
            <a:ext cx="928694" cy="714380"/>
          </a:xfrm>
          <a:prstGeom prst="rect">
            <a:avLst/>
          </a:prstGeom>
          <a:noFill/>
        </p:spPr>
      </p:pic>
      <p:pic>
        <p:nvPicPr>
          <p:cNvPr id="8" name="Picture 10" descr="http://im7-tub.yandex.net/i?id=64093713-02"/>
          <p:cNvPicPr>
            <a:picLocks noChangeAspect="1" noChangeArrowheads="1"/>
          </p:cNvPicPr>
          <p:nvPr/>
        </p:nvPicPr>
        <p:blipFill>
          <a:blip r:embed="rId6"/>
          <a:srcRect l="16304" r="13043" b="13793"/>
          <a:stretch>
            <a:fillRect/>
          </a:stretch>
        </p:blipFill>
        <p:spPr bwMode="auto">
          <a:xfrm>
            <a:off x="4857752" y="4357694"/>
            <a:ext cx="928694" cy="714380"/>
          </a:xfrm>
          <a:prstGeom prst="rect">
            <a:avLst/>
          </a:prstGeom>
          <a:noFill/>
        </p:spPr>
      </p:pic>
      <p:pic>
        <p:nvPicPr>
          <p:cNvPr id="9" name="Picture 10" descr="http://im7-tub.yandex.net/i?id=64093713-02"/>
          <p:cNvPicPr>
            <a:picLocks noChangeAspect="1" noChangeArrowheads="1"/>
          </p:cNvPicPr>
          <p:nvPr/>
        </p:nvPicPr>
        <p:blipFill>
          <a:blip r:embed="rId6"/>
          <a:srcRect l="16304" r="13043" b="13793"/>
          <a:stretch>
            <a:fillRect/>
          </a:stretch>
        </p:blipFill>
        <p:spPr bwMode="auto">
          <a:xfrm>
            <a:off x="3929058" y="5357826"/>
            <a:ext cx="928694" cy="714380"/>
          </a:xfrm>
          <a:prstGeom prst="rect">
            <a:avLst/>
          </a:prstGeom>
          <a:noFill/>
        </p:spPr>
      </p:pic>
      <p:pic>
        <p:nvPicPr>
          <p:cNvPr id="10" name="Picture 10" descr="http://im7-tub.yandex.net/i?id=64093713-02"/>
          <p:cNvPicPr>
            <a:picLocks noChangeAspect="1" noChangeArrowheads="1"/>
          </p:cNvPicPr>
          <p:nvPr/>
        </p:nvPicPr>
        <p:blipFill>
          <a:blip r:embed="rId6"/>
          <a:srcRect l="16304" r="13043" b="13793"/>
          <a:stretch>
            <a:fillRect/>
          </a:stretch>
        </p:blipFill>
        <p:spPr bwMode="auto">
          <a:xfrm>
            <a:off x="6286512" y="4286256"/>
            <a:ext cx="928694" cy="714380"/>
          </a:xfrm>
          <a:prstGeom prst="rect">
            <a:avLst/>
          </a:prstGeom>
          <a:noFill/>
        </p:spPr>
      </p:pic>
      <p:pic>
        <p:nvPicPr>
          <p:cNvPr id="11" name="Picture 10" descr="http://im7-tub.yandex.net/i?id=64093713-02"/>
          <p:cNvPicPr>
            <a:picLocks noChangeAspect="1" noChangeArrowheads="1"/>
          </p:cNvPicPr>
          <p:nvPr/>
        </p:nvPicPr>
        <p:blipFill>
          <a:blip r:embed="rId6"/>
          <a:srcRect l="16304" r="13043" b="13793"/>
          <a:stretch>
            <a:fillRect/>
          </a:stretch>
        </p:blipFill>
        <p:spPr bwMode="auto">
          <a:xfrm>
            <a:off x="5357818" y="3000372"/>
            <a:ext cx="928694" cy="714380"/>
          </a:xfrm>
          <a:prstGeom prst="rect">
            <a:avLst/>
          </a:prstGeom>
          <a:noFill/>
        </p:spPr>
      </p:pic>
      <p:pic>
        <p:nvPicPr>
          <p:cNvPr id="12" name="Picture 10" descr="http://im7-tub.yandex.net/i?id=64093713-02"/>
          <p:cNvPicPr>
            <a:picLocks noChangeAspect="1" noChangeArrowheads="1"/>
          </p:cNvPicPr>
          <p:nvPr/>
        </p:nvPicPr>
        <p:blipFill>
          <a:blip r:embed="rId6"/>
          <a:srcRect l="16304" r="13043" b="13793"/>
          <a:stretch>
            <a:fillRect/>
          </a:stretch>
        </p:blipFill>
        <p:spPr bwMode="auto">
          <a:xfrm>
            <a:off x="5929322" y="5357826"/>
            <a:ext cx="928694" cy="714380"/>
          </a:xfrm>
          <a:prstGeom prst="rect">
            <a:avLst/>
          </a:prstGeom>
          <a:noFill/>
        </p:spPr>
      </p:pic>
      <p:pic>
        <p:nvPicPr>
          <p:cNvPr id="13" name="Picture 10" descr="http://im7-tub.yandex.net/i?id=64093713-02"/>
          <p:cNvPicPr>
            <a:picLocks noChangeAspect="1" noChangeArrowheads="1"/>
          </p:cNvPicPr>
          <p:nvPr/>
        </p:nvPicPr>
        <p:blipFill>
          <a:blip r:embed="rId6"/>
          <a:srcRect l="16304" r="13043" b="13793"/>
          <a:stretch>
            <a:fillRect/>
          </a:stretch>
        </p:blipFill>
        <p:spPr bwMode="auto">
          <a:xfrm>
            <a:off x="6643702" y="3286124"/>
            <a:ext cx="928694" cy="714380"/>
          </a:xfrm>
          <a:prstGeom prst="rect">
            <a:avLst/>
          </a:prstGeom>
          <a:noFill/>
        </p:spPr>
      </p:pic>
      <p:pic>
        <p:nvPicPr>
          <p:cNvPr id="14" name="Picture 10" descr="http://im7-tub.yandex.net/i?id=64093713-02"/>
          <p:cNvPicPr>
            <a:picLocks noChangeAspect="1" noChangeArrowheads="1"/>
          </p:cNvPicPr>
          <p:nvPr/>
        </p:nvPicPr>
        <p:blipFill>
          <a:blip r:embed="rId6"/>
          <a:srcRect l="16304" r="13043" b="13793"/>
          <a:stretch>
            <a:fillRect/>
          </a:stretch>
        </p:blipFill>
        <p:spPr bwMode="auto">
          <a:xfrm>
            <a:off x="7358082" y="5429264"/>
            <a:ext cx="928694" cy="714380"/>
          </a:xfrm>
          <a:prstGeom prst="rect">
            <a:avLst/>
          </a:prstGeom>
          <a:noFill/>
        </p:spPr>
      </p:pic>
      <p:pic>
        <p:nvPicPr>
          <p:cNvPr id="15" name="Picture 10" descr="http://im7-tub.yandex.net/i?id=64093713-02"/>
          <p:cNvPicPr>
            <a:picLocks noChangeAspect="1" noChangeArrowheads="1"/>
          </p:cNvPicPr>
          <p:nvPr/>
        </p:nvPicPr>
        <p:blipFill>
          <a:blip r:embed="rId6"/>
          <a:srcRect l="16304" r="13043" b="13793"/>
          <a:stretch>
            <a:fillRect/>
          </a:stretch>
        </p:blipFill>
        <p:spPr bwMode="auto">
          <a:xfrm>
            <a:off x="7858148" y="4429132"/>
            <a:ext cx="928694" cy="714380"/>
          </a:xfrm>
          <a:prstGeom prst="rect">
            <a:avLst/>
          </a:prstGeom>
          <a:noFill/>
        </p:spPr>
      </p:pic>
      <p:pic>
        <p:nvPicPr>
          <p:cNvPr id="16" name="Picture 10" descr="http://im7-tub.yandex.net/i?id=64093713-02"/>
          <p:cNvPicPr>
            <a:picLocks noChangeAspect="1" noChangeArrowheads="1"/>
          </p:cNvPicPr>
          <p:nvPr/>
        </p:nvPicPr>
        <p:blipFill>
          <a:blip r:embed="rId6"/>
          <a:srcRect l="16304" r="13043" b="13793"/>
          <a:stretch>
            <a:fillRect/>
          </a:stretch>
        </p:blipFill>
        <p:spPr bwMode="auto">
          <a:xfrm>
            <a:off x="428596" y="2857496"/>
            <a:ext cx="928694" cy="714380"/>
          </a:xfrm>
          <a:prstGeom prst="rect">
            <a:avLst/>
          </a:prstGeom>
          <a:noFill/>
        </p:spPr>
      </p:pic>
      <p:pic>
        <p:nvPicPr>
          <p:cNvPr id="17" name="Picture 10" descr="http://im7-tub.yandex.net/i?id=64093713-02"/>
          <p:cNvPicPr>
            <a:picLocks noChangeAspect="1" noChangeArrowheads="1"/>
          </p:cNvPicPr>
          <p:nvPr/>
        </p:nvPicPr>
        <p:blipFill>
          <a:blip r:embed="rId6"/>
          <a:srcRect l="16304" r="13043" b="13793"/>
          <a:stretch>
            <a:fillRect/>
          </a:stretch>
        </p:blipFill>
        <p:spPr bwMode="auto">
          <a:xfrm>
            <a:off x="7715272" y="2571744"/>
            <a:ext cx="928694" cy="714380"/>
          </a:xfrm>
          <a:prstGeom prst="rect">
            <a:avLst/>
          </a:prstGeom>
          <a:noFill/>
        </p:spPr>
      </p:pic>
      <p:sp>
        <p:nvSpPr>
          <p:cNvPr id="18" name="TextBox 17"/>
          <p:cNvSpPr txBox="1"/>
          <p:nvPr/>
        </p:nvSpPr>
        <p:spPr>
          <a:xfrm>
            <a:off x="2357422" y="6143644"/>
            <a:ext cx="6786578" cy="584775"/>
          </a:xfrm>
          <a:prstGeom prst="rect">
            <a:avLst/>
          </a:prstGeom>
          <a:noFill/>
        </p:spPr>
        <p:txBody>
          <a:bodyPr wrap="square" rtlCol="0">
            <a:spAutoFit/>
          </a:bodyPr>
          <a:lstStyle/>
          <a:p>
            <a:r>
              <a:rPr lang="ru-RU" sz="3200" b="1" dirty="0" smtClean="0">
                <a:solidFill>
                  <a:srgbClr val="C00000"/>
                </a:solidFill>
                <a:latin typeface="Century Schoolbook" pitchFamily="18" charset="0"/>
              </a:rPr>
              <a:t>Ответ: 12*12*12=1728 коробков</a:t>
            </a:r>
            <a:endParaRPr lang="ru-RU" sz="3200" b="1" dirty="0">
              <a:solidFill>
                <a:srgbClr val="C00000"/>
              </a:solidFill>
              <a:latin typeface="Century Schoolbook" pitchFamily="18" charset="0"/>
            </a:endParaRPr>
          </a:p>
        </p:txBody>
      </p:sp>
      <p:sp>
        <p:nvSpPr>
          <p:cNvPr id="19" name="Пятно 2 18"/>
          <p:cNvSpPr/>
          <p:nvPr/>
        </p:nvSpPr>
        <p:spPr>
          <a:xfrm>
            <a:off x="0" y="0"/>
            <a:ext cx="928662"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6</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3078"/>
                                        </p:tgtEl>
                                        <p:attrNameLst>
                                          <p:attrName>style.visibility</p:attrName>
                                        </p:attrNameLst>
                                      </p:cBhvr>
                                      <p:to>
                                        <p:strVal val="visible"/>
                                      </p:to>
                                    </p:set>
                                    <p:anim calcmode="lin" valueType="num">
                                      <p:cBhvr>
                                        <p:cTn id="18" dur="500" fill="hold"/>
                                        <p:tgtEl>
                                          <p:spTgt spid="3078"/>
                                        </p:tgtEl>
                                        <p:attrNameLst>
                                          <p:attrName>ppt_w</p:attrName>
                                        </p:attrNameLst>
                                      </p:cBhvr>
                                      <p:tavLst>
                                        <p:tav tm="0">
                                          <p:val>
                                            <p:fltVal val="0"/>
                                          </p:val>
                                        </p:tav>
                                        <p:tav tm="100000">
                                          <p:val>
                                            <p:strVal val="#ppt_w"/>
                                          </p:val>
                                        </p:tav>
                                      </p:tavLst>
                                    </p:anim>
                                    <p:anim calcmode="lin" valueType="num">
                                      <p:cBhvr>
                                        <p:cTn id="19" dur="500" fill="hold"/>
                                        <p:tgtEl>
                                          <p:spTgt spid="3078"/>
                                        </p:tgtEl>
                                        <p:attrNameLst>
                                          <p:attrName>ppt_h</p:attrName>
                                        </p:attrNameLst>
                                      </p:cBhvr>
                                      <p:tavLst>
                                        <p:tav tm="0">
                                          <p:val>
                                            <p:fltVal val="0"/>
                                          </p:val>
                                        </p:tav>
                                        <p:tav tm="100000">
                                          <p:val>
                                            <p:strVal val="#ppt_h"/>
                                          </p:val>
                                        </p:tav>
                                      </p:tavLst>
                                    </p:anim>
                                  </p:childTnLst>
                                </p:cTn>
                              </p:par>
                              <p:par>
                                <p:cTn id="20" presetID="23" presetClass="entr" presetSubtype="1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3082"/>
                                        </p:tgtEl>
                                        <p:attrNameLst>
                                          <p:attrName>style.visibility</p:attrName>
                                        </p:attrNameLst>
                                      </p:cBhvr>
                                      <p:to>
                                        <p:strVal val="visible"/>
                                      </p:to>
                                    </p:set>
                                    <p:anim calcmode="lin" valueType="num">
                                      <p:cBhvr>
                                        <p:cTn id="26" dur="500" fill="hold"/>
                                        <p:tgtEl>
                                          <p:spTgt spid="3082"/>
                                        </p:tgtEl>
                                        <p:attrNameLst>
                                          <p:attrName>ppt_w</p:attrName>
                                        </p:attrNameLst>
                                      </p:cBhvr>
                                      <p:tavLst>
                                        <p:tav tm="0">
                                          <p:val>
                                            <p:fltVal val="0"/>
                                          </p:val>
                                        </p:tav>
                                        <p:tav tm="100000">
                                          <p:val>
                                            <p:strVal val="#ppt_w"/>
                                          </p:val>
                                        </p:tav>
                                      </p:tavLst>
                                    </p:anim>
                                    <p:anim calcmode="lin" valueType="num">
                                      <p:cBhvr>
                                        <p:cTn id="27" dur="500" fill="hold"/>
                                        <p:tgtEl>
                                          <p:spTgt spid="3082"/>
                                        </p:tgtEl>
                                        <p:attrNameLst>
                                          <p:attrName>ppt_h</p:attrName>
                                        </p:attrNameLst>
                                      </p:cBhvr>
                                      <p:tavLst>
                                        <p:tav tm="0">
                                          <p:val>
                                            <p:fltVal val="0"/>
                                          </p:val>
                                        </p:tav>
                                        <p:tav tm="100000">
                                          <p:val>
                                            <p:strVal val="#ppt_h"/>
                                          </p:val>
                                        </p:tav>
                                      </p:tavLst>
                                    </p:anim>
                                  </p:childTnLst>
                                </p:cTn>
                              </p:par>
                              <p:par>
                                <p:cTn id="28" presetID="23" presetClass="entr" presetSubtype="16"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childTnLst>
                                </p:cTn>
                              </p:par>
                              <p:par>
                                <p:cTn id="32" presetID="23" presetClass="entr" presetSubtype="16"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childTnLst>
                                </p:cTn>
                              </p:par>
                              <p:par>
                                <p:cTn id="36" presetID="42" presetClass="entr" presetSubtype="0" fill="hold"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par>
                                <p:cTn id="41" presetID="23" presetClass="entr" presetSubtype="16"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childTnLst>
                                </p:cTn>
                              </p:par>
                              <p:par>
                                <p:cTn id="45" presetID="23" presetClass="entr" presetSubtype="16" fill="hold"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500" fill="hold"/>
                                        <p:tgtEl>
                                          <p:spTgt spid="8"/>
                                        </p:tgtEl>
                                        <p:attrNameLst>
                                          <p:attrName>ppt_w</p:attrName>
                                        </p:attrNameLst>
                                      </p:cBhvr>
                                      <p:tavLst>
                                        <p:tav tm="0">
                                          <p:val>
                                            <p:fltVal val="0"/>
                                          </p:val>
                                        </p:tav>
                                        <p:tav tm="100000">
                                          <p:val>
                                            <p:strVal val="#ppt_w"/>
                                          </p:val>
                                        </p:tav>
                                      </p:tavLst>
                                    </p:anim>
                                    <p:anim calcmode="lin" valueType="num">
                                      <p:cBhvr>
                                        <p:cTn id="48" dur="500" fill="hold"/>
                                        <p:tgtEl>
                                          <p:spTgt spid="8"/>
                                        </p:tgtEl>
                                        <p:attrNameLst>
                                          <p:attrName>ppt_h</p:attrName>
                                        </p:attrNameLst>
                                      </p:cBhvr>
                                      <p:tavLst>
                                        <p:tav tm="0">
                                          <p:val>
                                            <p:fltVal val="0"/>
                                          </p:val>
                                        </p:tav>
                                        <p:tav tm="100000">
                                          <p:val>
                                            <p:strVal val="#ppt_h"/>
                                          </p:val>
                                        </p:tav>
                                      </p:tavLst>
                                    </p:anim>
                                  </p:childTnLst>
                                </p:cTn>
                              </p:par>
                              <p:par>
                                <p:cTn id="49" presetID="23" presetClass="entr" presetSubtype="16" fill="hold" nodeType="with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childTnLst>
                                </p:cTn>
                              </p:par>
                              <p:par>
                                <p:cTn id="53" presetID="23" presetClass="entr" presetSubtype="16"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childTnLst>
                                </p:cTn>
                              </p:par>
                              <p:par>
                                <p:cTn id="57" presetID="23" presetClass="entr" presetSubtype="16" fill="hold" nodeType="with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p:cTn id="59" dur="500" fill="hold"/>
                                        <p:tgtEl>
                                          <p:spTgt spid="9"/>
                                        </p:tgtEl>
                                        <p:attrNameLst>
                                          <p:attrName>ppt_w</p:attrName>
                                        </p:attrNameLst>
                                      </p:cBhvr>
                                      <p:tavLst>
                                        <p:tav tm="0">
                                          <p:val>
                                            <p:fltVal val="0"/>
                                          </p:val>
                                        </p:tav>
                                        <p:tav tm="100000">
                                          <p:val>
                                            <p:strVal val="#ppt_w"/>
                                          </p:val>
                                        </p:tav>
                                      </p:tavLst>
                                    </p:anim>
                                    <p:anim calcmode="lin" valueType="num">
                                      <p:cBhvr>
                                        <p:cTn id="60" dur="500" fill="hold"/>
                                        <p:tgtEl>
                                          <p:spTgt spid="9"/>
                                        </p:tgtEl>
                                        <p:attrNameLst>
                                          <p:attrName>ppt_h</p:attrName>
                                        </p:attrNameLst>
                                      </p:cBhvr>
                                      <p:tavLst>
                                        <p:tav tm="0">
                                          <p:val>
                                            <p:fltVal val="0"/>
                                          </p:val>
                                        </p:tav>
                                        <p:tav tm="100000">
                                          <p:val>
                                            <p:strVal val="#ppt_h"/>
                                          </p:val>
                                        </p:tav>
                                      </p:tavLst>
                                    </p:anim>
                                  </p:childTnLst>
                                </p:cTn>
                              </p:par>
                              <p:par>
                                <p:cTn id="61" presetID="23" presetClass="entr" presetSubtype="16" fill="hold" nodeType="with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500" fill="hold"/>
                                        <p:tgtEl>
                                          <p:spTgt spid="12"/>
                                        </p:tgtEl>
                                        <p:attrNameLst>
                                          <p:attrName>ppt_w</p:attrName>
                                        </p:attrNameLst>
                                      </p:cBhvr>
                                      <p:tavLst>
                                        <p:tav tm="0">
                                          <p:val>
                                            <p:fltVal val="0"/>
                                          </p:val>
                                        </p:tav>
                                        <p:tav tm="100000">
                                          <p:val>
                                            <p:strVal val="#ppt_w"/>
                                          </p:val>
                                        </p:tav>
                                      </p:tavLst>
                                    </p:anim>
                                    <p:anim calcmode="lin" valueType="num">
                                      <p:cBhvr>
                                        <p:cTn id="64" dur="500" fill="hold"/>
                                        <p:tgtEl>
                                          <p:spTgt spid="12"/>
                                        </p:tgtEl>
                                        <p:attrNameLst>
                                          <p:attrName>ppt_h</p:attrName>
                                        </p:attrNameLst>
                                      </p:cBhvr>
                                      <p:tavLst>
                                        <p:tav tm="0">
                                          <p:val>
                                            <p:fltVal val="0"/>
                                          </p:val>
                                        </p:tav>
                                        <p:tav tm="100000">
                                          <p:val>
                                            <p:strVal val="#ppt_h"/>
                                          </p:val>
                                        </p:tav>
                                      </p:tavLst>
                                    </p:anim>
                                  </p:childTnLst>
                                </p:cTn>
                              </p:par>
                              <p:par>
                                <p:cTn id="65" presetID="23" presetClass="entr" presetSubtype="16" fill="hold"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1000"/>
                                        <p:tgtEl>
                                          <p:spTgt spid="18"/>
                                        </p:tgtEl>
                                      </p:cBhvr>
                                    </p:animEffect>
                                    <p:anim calcmode="lin" valueType="num">
                                      <p:cBhvr>
                                        <p:cTn id="74" dur="1000" fill="hold"/>
                                        <p:tgtEl>
                                          <p:spTgt spid="18"/>
                                        </p:tgtEl>
                                        <p:attrNameLst>
                                          <p:attrName>ppt_x</p:attrName>
                                        </p:attrNameLst>
                                      </p:cBhvr>
                                      <p:tavLst>
                                        <p:tav tm="0">
                                          <p:val>
                                            <p:strVal val="#ppt_x"/>
                                          </p:val>
                                        </p:tav>
                                        <p:tav tm="100000">
                                          <p:val>
                                            <p:strVal val="#ppt_x"/>
                                          </p:val>
                                        </p:tav>
                                      </p:tavLst>
                                    </p:anim>
                                    <p:anim calcmode="lin" valueType="num">
                                      <p:cBhvr>
                                        <p:cTn id="7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1" y="0"/>
            <a:ext cx="9143999" cy="6858000"/>
          </a:xfrm>
          <a:prstGeom prst="rect">
            <a:avLst/>
          </a:prstGeom>
          <a:noFill/>
        </p:spPr>
      </p:pic>
      <p:pic>
        <p:nvPicPr>
          <p:cNvPr id="2" name="Picture 2" descr="http://im0-tub.yandex.net/i?id=126256101-06"/>
          <p:cNvPicPr>
            <a:picLocks noChangeAspect="1" noChangeArrowheads="1"/>
          </p:cNvPicPr>
          <p:nvPr/>
        </p:nvPicPr>
        <p:blipFill>
          <a:blip r:embed="rId3"/>
          <a:srcRect t="21227"/>
          <a:stretch>
            <a:fillRect/>
          </a:stretch>
        </p:blipFill>
        <p:spPr bwMode="auto">
          <a:xfrm>
            <a:off x="214282" y="214290"/>
            <a:ext cx="1714512" cy="1469582"/>
          </a:xfrm>
          <a:prstGeom prst="heart">
            <a:avLst/>
          </a:prstGeom>
          <a:noFill/>
        </p:spPr>
      </p:pic>
      <p:pic>
        <p:nvPicPr>
          <p:cNvPr id="3076" name="Picture 4" descr="http://im7-tub.yandex.net/i?id=43465876-04"/>
          <p:cNvPicPr>
            <a:picLocks noChangeAspect="1" noChangeArrowheads="1"/>
          </p:cNvPicPr>
          <p:nvPr/>
        </p:nvPicPr>
        <p:blipFill>
          <a:blip r:embed="rId4"/>
          <a:srcRect/>
          <a:stretch>
            <a:fillRect/>
          </a:stretch>
        </p:blipFill>
        <p:spPr bwMode="auto">
          <a:xfrm>
            <a:off x="642910" y="3500438"/>
            <a:ext cx="2959479" cy="2214578"/>
          </a:xfrm>
          <a:prstGeom prst="smileyFace">
            <a:avLst/>
          </a:prstGeom>
          <a:noFill/>
        </p:spPr>
      </p:pic>
      <p:sp>
        <p:nvSpPr>
          <p:cNvPr id="5" name="TextBox 4"/>
          <p:cNvSpPr txBox="1"/>
          <p:nvPr/>
        </p:nvSpPr>
        <p:spPr>
          <a:xfrm>
            <a:off x="714348" y="357166"/>
            <a:ext cx="8143932" cy="2677656"/>
          </a:xfrm>
          <a:prstGeom prst="rect">
            <a:avLst/>
          </a:prstGeom>
          <a:noFill/>
        </p:spPr>
        <p:txBody>
          <a:bodyPr wrap="square" rtlCol="0">
            <a:spAutoFit/>
          </a:bodyPr>
          <a:lstStyle/>
          <a:p>
            <a:r>
              <a:rPr lang="ru-RU" sz="2400" b="1" dirty="0" smtClean="0">
                <a:latin typeface="Century Schoolbook" pitchFamily="18" charset="0"/>
              </a:rPr>
              <a:t>                Если Конёк-Горбунок не будет семь      </a:t>
            </a:r>
          </a:p>
          <a:p>
            <a:r>
              <a:rPr lang="ru-RU" sz="2400" b="1" dirty="0" smtClean="0">
                <a:latin typeface="Century Schoolbook" pitchFamily="18" charset="0"/>
              </a:rPr>
              <a:t>             суток есть или не будет семь суток       </a:t>
            </a:r>
          </a:p>
          <a:p>
            <a:r>
              <a:rPr lang="ru-RU" sz="2400" b="1" dirty="0" smtClean="0">
                <a:latin typeface="Century Schoolbook" pitchFamily="18" charset="0"/>
              </a:rPr>
              <a:t>             спать, то лишится своей волшебной силы. Допустим, он в течение недели не ел и не спал. Что он должен сделать в первую очередь к концу седьмых суток – поесть или поспать, чтобы не потерять силу?</a:t>
            </a:r>
          </a:p>
        </p:txBody>
      </p:sp>
      <p:sp>
        <p:nvSpPr>
          <p:cNvPr id="8" name="TextBox 7"/>
          <p:cNvSpPr txBox="1"/>
          <p:nvPr/>
        </p:nvSpPr>
        <p:spPr>
          <a:xfrm>
            <a:off x="3714744" y="3429000"/>
            <a:ext cx="5143504" cy="2554545"/>
          </a:xfrm>
          <a:prstGeom prst="rect">
            <a:avLst/>
          </a:prstGeom>
          <a:noFill/>
        </p:spPr>
        <p:txBody>
          <a:bodyPr wrap="square" rtlCol="0">
            <a:spAutoFit/>
          </a:bodyPr>
          <a:lstStyle/>
          <a:p>
            <a:r>
              <a:rPr lang="ru-RU" sz="3200" b="1" dirty="0" smtClean="0">
                <a:solidFill>
                  <a:srgbClr val="C00000"/>
                </a:solidFill>
                <a:latin typeface="Century Schoolbook" pitchFamily="18" charset="0"/>
              </a:rPr>
              <a:t>Ответ: если он в начале первых суток спал – то должен поесть, а если поел – то лечь спать</a:t>
            </a:r>
            <a:endParaRPr lang="ru-RU" sz="3200" b="1" dirty="0">
              <a:solidFill>
                <a:srgbClr val="C00000"/>
              </a:solidFill>
              <a:latin typeface="Century Schoolbook" pitchFamily="18" charset="0"/>
            </a:endParaRPr>
          </a:p>
        </p:txBody>
      </p:sp>
      <p:sp>
        <p:nvSpPr>
          <p:cNvPr id="7" name="Пятно 2 6"/>
          <p:cNvSpPr/>
          <p:nvPr/>
        </p:nvSpPr>
        <p:spPr>
          <a:xfrm>
            <a:off x="0" y="0"/>
            <a:ext cx="928662"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7</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2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3076"/>
                                        </p:tgtEl>
                                        <p:attrNameLst>
                                          <p:attrName>style.visibility</p:attrName>
                                        </p:attrNameLst>
                                      </p:cBhvr>
                                      <p:to>
                                        <p:strVal val="visible"/>
                                      </p:to>
                                    </p:set>
                                    <p:anim calcmode="lin" valueType="num">
                                      <p:cBhvr>
                                        <p:cTn id="18" dur="500" fill="hold"/>
                                        <p:tgtEl>
                                          <p:spTgt spid="3076"/>
                                        </p:tgtEl>
                                        <p:attrNameLst>
                                          <p:attrName>ppt_w</p:attrName>
                                        </p:attrNameLst>
                                      </p:cBhvr>
                                      <p:tavLst>
                                        <p:tav tm="0">
                                          <p:val>
                                            <p:fltVal val="0"/>
                                          </p:val>
                                        </p:tav>
                                        <p:tav tm="100000">
                                          <p:val>
                                            <p:strVal val="#ppt_w"/>
                                          </p:val>
                                        </p:tav>
                                      </p:tavLst>
                                    </p:anim>
                                    <p:anim calcmode="lin" valueType="num">
                                      <p:cBhvr>
                                        <p:cTn id="19" dur="500" fill="hold"/>
                                        <p:tgtEl>
                                          <p:spTgt spid="3076"/>
                                        </p:tgtEl>
                                        <p:attrNameLst>
                                          <p:attrName>ppt_h</p:attrName>
                                        </p:attrNameLst>
                                      </p:cBhvr>
                                      <p:tavLst>
                                        <p:tav tm="0">
                                          <p:val>
                                            <p:fltVal val="0"/>
                                          </p:val>
                                        </p:tav>
                                        <p:tav tm="100000">
                                          <p:val>
                                            <p:strVal val="#ppt_h"/>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user\Мои документы\для презентаций\для презентаций\фоны для школы\34-4.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pic>
        <p:nvPicPr>
          <p:cNvPr id="5" name="Picture 4" descr="http://im8-tub.yandex.net/i?id=141107053-07"/>
          <p:cNvPicPr>
            <a:picLocks noChangeAspect="1" noChangeArrowheads="1"/>
          </p:cNvPicPr>
          <p:nvPr/>
        </p:nvPicPr>
        <p:blipFill>
          <a:blip r:embed="rId3"/>
          <a:srcRect r="44570"/>
          <a:stretch>
            <a:fillRect/>
          </a:stretch>
        </p:blipFill>
        <p:spPr bwMode="auto">
          <a:xfrm>
            <a:off x="214282" y="428604"/>
            <a:ext cx="1428760" cy="1928826"/>
          </a:xfrm>
          <a:prstGeom prst="rect">
            <a:avLst/>
          </a:prstGeom>
          <a:noFill/>
        </p:spPr>
      </p:pic>
      <p:sp>
        <p:nvSpPr>
          <p:cNvPr id="6" name="TextBox 5"/>
          <p:cNvSpPr txBox="1"/>
          <p:nvPr/>
        </p:nvSpPr>
        <p:spPr>
          <a:xfrm>
            <a:off x="3214678" y="357166"/>
            <a:ext cx="5929322" cy="4524315"/>
          </a:xfrm>
          <a:prstGeom prst="rect">
            <a:avLst/>
          </a:prstGeom>
          <a:noFill/>
        </p:spPr>
        <p:txBody>
          <a:bodyPr wrap="square" rtlCol="0">
            <a:spAutoFit/>
          </a:bodyPr>
          <a:lstStyle/>
          <a:p>
            <a:r>
              <a:rPr lang="ru-RU" b="1" dirty="0" smtClean="0">
                <a:latin typeface="Century Schoolbook" pitchFamily="18" charset="0"/>
              </a:rPr>
              <a:t>    </a:t>
            </a:r>
            <a:r>
              <a:rPr lang="ru-RU" sz="2400" b="1" dirty="0" smtClean="0">
                <a:latin typeface="Century Schoolbook" pitchFamily="18" charset="0"/>
              </a:rPr>
              <a:t>Захотелось </a:t>
            </a:r>
            <a:r>
              <a:rPr lang="ru-RU" sz="2400" b="1" dirty="0" smtClean="0">
                <a:latin typeface="Century Schoolbook" pitchFamily="18" charset="0"/>
              </a:rPr>
              <a:t>Винни-Пуху на мягком облачке поваляться. </a:t>
            </a:r>
            <a:r>
              <a:rPr lang="ru-RU" sz="2400" b="1" dirty="0" smtClean="0">
                <a:latin typeface="Century Schoolbook" pitchFamily="18" charset="0"/>
              </a:rPr>
              <a:t>Достал длинную-предлинную лестницу, прикинул: «Нет, не влезть: далеко ступенька от ступеньки». Пришлось между каждыми двумя ступеньками ещё по одной прибить. Полез, ступеньки считает. Вот и последняя, тысяча сто тридцать восьмая. Да так ли это? Не обсчитался ли медвежонок?</a:t>
            </a:r>
          </a:p>
        </p:txBody>
      </p:sp>
      <p:pic>
        <p:nvPicPr>
          <p:cNvPr id="1028" name="Picture 4" descr="http://im2-tub.yandex.net/i?id=188497515-07"/>
          <p:cNvPicPr>
            <a:picLocks noChangeAspect="1" noChangeArrowheads="1"/>
          </p:cNvPicPr>
          <p:nvPr/>
        </p:nvPicPr>
        <p:blipFill>
          <a:blip r:embed="rId4"/>
          <a:srcRect b="14091"/>
          <a:stretch>
            <a:fillRect/>
          </a:stretch>
        </p:blipFill>
        <p:spPr bwMode="auto">
          <a:xfrm>
            <a:off x="1643042" y="428604"/>
            <a:ext cx="1571636" cy="1928826"/>
          </a:xfrm>
          <a:prstGeom prst="rect">
            <a:avLst/>
          </a:prstGeom>
          <a:noFill/>
        </p:spPr>
      </p:pic>
      <p:sp>
        <p:nvSpPr>
          <p:cNvPr id="9" name="TextBox 8"/>
          <p:cNvSpPr txBox="1"/>
          <p:nvPr/>
        </p:nvSpPr>
        <p:spPr>
          <a:xfrm>
            <a:off x="214282" y="5072074"/>
            <a:ext cx="8643998" cy="861774"/>
          </a:xfrm>
          <a:prstGeom prst="rect">
            <a:avLst/>
          </a:prstGeom>
          <a:noFill/>
        </p:spPr>
        <p:txBody>
          <a:bodyPr wrap="square" rtlCol="0">
            <a:spAutoFit/>
          </a:bodyPr>
          <a:lstStyle/>
          <a:p>
            <a:r>
              <a:rPr lang="ru-RU" sz="3200" b="1" dirty="0" smtClean="0">
                <a:solidFill>
                  <a:srgbClr val="C00000"/>
                </a:solidFill>
                <a:latin typeface="Century Schoolbook" pitchFamily="18" charset="0"/>
              </a:rPr>
              <a:t>Ответ: </a:t>
            </a:r>
            <a:r>
              <a:rPr lang="ru-RU" b="1" dirty="0" smtClean="0">
                <a:latin typeface="Century Schoolbook" pitchFamily="18" charset="0"/>
              </a:rPr>
              <a:t>Медвежонок обсчитался, так как количество ступенек будет нечётным.</a:t>
            </a:r>
            <a:endParaRPr lang="ru-RU" b="1" dirty="0">
              <a:latin typeface="Century Schoolbook" pitchFamily="18" charset="0"/>
            </a:endParaRPr>
          </a:p>
        </p:txBody>
      </p:sp>
      <p:sp>
        <p:nvSpPr>
          <p:cNvPr id="10" name="Пятно 2 9"/>
          <p:cNvSpPr/>
          <p:nvPr/>
        </p:nvSpPr>
        <p:spPr>
          <a:xfrm>
            <a:off x="0" y="0"/>
            <a:ext cx="928662" cy="785794"/>
          </a:xfrm>
          <a:prstGeom prst="irregularSeal2">
            <a:avLst/>
          </a:prstGeom>
          <a:solidFill>
            <a:srgbClr val="CC9900"/>
          </a:solidFill>
          <a:ln w="381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Century Schoolbook" pitchFamily="18" charset="0"/>
              </a:rPr>
              <a:t>8</a:t>
            </a:r>
            <a:endParaRPr lang="ru-RU" b="1"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0" fill="hold" nodeType="with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p:cTn id="17" dur="500" fill="hold"/>
                                        <p:tgtEl>
                                          <p:spTgt spid="1028"/>
                                        </p:tgtEl>
                                        <p:attrNameLst>
                                          <p:attrName>ppt_w</p:attrName>
                                        </p:attrNameLst>
                                      </p:cBhvr>
                                      <p:tavLst>
                                        <p:tav tm="0">
                                          <p:val>
                                            <p:fltVal val="0"/>
                                          </p:val>
                                        </p:tav>
                                        <p:tav tm="100000">
                                          <p:val>
                                            <p:strVal val="#ppt_w"/>
                                          </p:val>
                                        </p:tav>
                                      </p:tavLst>
                                    </p:anim>
                                    <p:anim calcmode="lin" valueType="num">
                                      <p:cBhvr>
                                        <p:cTn id="18" dur="500" fill="hold"/>
                                        <p:tgtEl>
                                          <p:spTgt spid="1028"/>
                                        </p:tgtEl>
                                        <p:attrNameLst>
                                          <p:attrName>ppt_h</p:attrName>
                                        </p:attrNameLst>
                                      </p:cBhvr>
                                      <p:tavLst>
                                        <p:tav tm="0">
                                          <p:val>
                                            <p:fltVal val="0"/>
                                          </p:val>
                                        </p:tav>
                                        <p:tav tm="100000">
                                          <p:val>
                                            <p:strVal val="#ppt_h"/>
                                          </p:val>
                                        </p:tav>
                                      </p:tavLst>
                                    </p:anim>
                                    <p:animEffect transition="in" filter="fade">
                                      <p:cBhvr>
                                        <p:cTn id="19" dur="500"/>
                                        <p:tgtEl>
                                          <p:spTgt spid="1028"/>
                                        </p:tgtEl>
                                      </p:cBhvr>
                                    </p:animEffect>
                                  </p:childTnLst>
                                </p:cTn>
                              </p:par>
                              <p:par>
                                <p:cTn id="20" presetID="47"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1357</Words>
  <Application>Microsoft Office PowerPoint</Application>
  <PresentationFormat>Экран (4:3)</PresentationFormat>
  <Paragraphs>113</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38</cp:revision>
  <dcterms:created xsi:type="dcterms:W3CDTF">2010-07-17T10:19:06Z</dcterms:created>
  <dcterms:modified xsi:type="dcterms:W3CDTF">2010-07-21T10:29:47Z</dcterms:modified>
</cp:coreProperties>
</file>