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8" r:id="rId4"/>
    <p:sldId id="259" r:id="rId5"/>
    <p:sldId id="261" r:id="rId6"/>
    <p:sldId id="264" r:id="rId7"/>
    <p:sldId id="266" r:id="rId8"/>
    <p:sldId id="273" r:id="rId9"/>
    <p:sldId id="270" r:id="rId10"/>
    <p:sldId id="271" r:id="rId11"/>
    <p:sldId id="276" r:id="rId12"/>
    <p:sldId id="277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72400" cy="14700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A5D0B-936E-46C6-8A70-2E30FECA0805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B6B26-042B-4AD8-9752-3BAF7154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D272-215C-429B-B5F5-103C5D6AEEE9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9CB9-469E-40CC-ADA8-62C5A4DAC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798CB-447D-4A94-A511-ACA898ED107B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EF75-924C-474A-8C90-4ED55DE0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30F7-8EE3-4FF2-8CE1-75017756408D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F7A7-1839-4FF0-BC6C-AE062F30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43F1-2FD3-47D6-92D0-4019DD4B0AD7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D015-EA00-44D6-8ABB-78BA2E2D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5247-1AA2-4477-8500-D7A3E0F6D96C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CE35-10E3-4196-86DE-40333C202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CB71-3072-4787-9B6F-67BED8F86897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AD66-8406-4019-ABE7-F8B9A439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D34C-A9FA-4E0D-96B7-2F4AE7CB0659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4519-45F1-40A9-84B4-F90B2E201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2CC8-E67C-49E5-BEAB-429A7A950E18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4E64-F54A-4070-98DD-2EF6E7A68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DE35-64FC-478F-B485-A9442BB143B0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90FB-0339-4EA9-ACAA-E313FD6C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0A57-6C1D-4799-9998-7E6011DF086C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1A21-637D-4D55-9C30-507FEF26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3A7576-0874-46C5-B049-10D4CC7D71A2}" type="datetimeFigureOut">
              <a:rPr lang="ru-RU"/>
              <a:pPr>
                <a:defRPr/>
              </a:pPr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D13ABF-5504-474B-8933-ABC570B8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ru-RU" sz="3600" kern="1200" dirty="0">
          <a:solidFill>
            <a:srgbClr val="21596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215968"/>
          </a:solidFill>
          <a:latin typeface="Cambri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rgbClr val="215968"/>
          </a:solidFill>
          <a:latin typeface="Cambria" pitchFamily="18" charset="0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rgbClr val="215968"/>
          </a:solidFill>
          <a:latin typeface="Cambria" pitchFamily="18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115888"/>
            <a:ext cx="7772400" cy="1470025"/>
          </a:xfrm>
        </p:spPr>
        <p:txBody>
          <a:bodyPr/>
          <a:lstStyle/>
          <a:p>
            <a:r>
              <a:rPr kumimoji="0" sz="6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pitchFamily="34" charset="0"/>
              </a:rPr>
              <a:t>Зимующие птицы</a:t>
            </a:r>
            <a:endParaRPr kumimoji="0" sz="6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413" y="4797425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dirty="0">
                <a:solidFill>
                  <a:srgbClr val="0000FF"/>
                </a:solidFill>
                <a:cs typeface="Arial" pitchFamily="34" charset="0"/>
              </a:rPr>
              <a:t>Автор презентации: </a:t>
            </a:r>
            <a:r>
              <a:rPr kumimoji="0" lang="ru-RU" dirty="0" smtClean="0">
                <a:solidFill>
                  <a:srgbClr val="0000FF"/>
                </a:solidFill>
                <a:cs typeface="Arial" pitchFamily="34" charset="0"/>
              </a:rPr>
              <a:t> Фёдорова </a:t>
            </a:r>
            <a:r>
              <a:rPr kumimoji="0" lang="ru-RU" dirty="0" err="1" smtClean="0">
                <a:solidFill>
                  <a:srgbClr val="0000FF"/>
                </a:solidFill>
                <a:cs typeface="Arial" pitchFamily="34" charset="0"/>
              </a:rPr>
              <a:t>Алиме</a:t>
            </a:r>
            <a:r>
              <a:rPr kumimoji="0" lang="ru-RU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kumimoji="0" lang="ru-RU" dirty="0" err="1" smtClean="0">
                <a:solidFill>
                  <a:srgbClr val="0000FF"/>
                </a:solidFill>
                <a:cs typeface="Arial" pitchFamily="34" charset="0"/>
              </a:rPr>
              <a:t>Мубарекшевна</a:t>
            </a:r>
            <a:r>
              <a:rPr kumimoji="0" lang="ru-RU" dirty="0" smtClean="0">
                <a:solidFill>
                  <a:srgbClr val="0000FF"/>
                </a:solidFill>
                <a:cs typeface="Arial" pitchFamily="34" charset="0"/>
              </a:rPr>
              <a:t>, воспитатель МДОУ «</a:t>
            </a:r>
            <a:r>
              <a:rPr kumimoji="0" lang="ru-RU" dirty="0" err="1" smtClean="0">
                <a:solidFill>
                  <a:srgbClr val="0000FF"/>
                </a:solidFill>
                <a:cs typeface="Arial" pitchFamily="34" charset="0"/>
              </a:rPr>
              <a:t>ЦРР-детский</a:t>
            </a:r>
            <a:r>
              <a:rPr kumimoji="0" lang="ru-RU" dirty="0" smtClean="0">
                <a:solidFill>
                  <a:srgbClr val="0000FF"/>
                </a:solidFill>
                <a:cs typeface="Arial" pitchFamily="34" charset="0"/>
              </a:rPr>
              <a:t> сад № 17 «Ладушки» г Вольска Саратовской области»</a:t>
            </a:r>
            <a:endParaRPr kumimoji="0" lang="ru-RU" dirty="0">
              <a:solidFill>
                <a:srgbClr val="0000FF"/>
              </a:solidFill>
              <a:cs typeface="Arial" pitchFamily="34" charset="0"/>
            </a:endParaRPr>
          </a:p>
          <a:p>
            <a:pPr eaLnBrk="1" hangingPunct="1"/>
            <a:endParaRPr kumimoji="0" lang="ru-RU" dirty="0">
              <a:solidFill>
                <a:srgbClr val="31859C"/>
              </a:solidFill>
              <a:cs typeface="Arial" pitchFamily="34" charset="0"/>
            </a:endParaRPr>
          </a:p>
        </p:txBody>
      </p:sp>
      <p:pic>
        <p:nvPicPr>
          <p:cNvPr id="3076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0888" y="1916113"/>
            <a:ext cx="39020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Игра «Третий лишний»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ru-RU" sz="3200" smtClean="0">
                <a:solidFill>
                  <a:srgbClr val="0000FF"/>
                </a:solidFill>
                <a:cs typeface="Arial" pitchFamily="34" charset="0"/>
              </a:rPr>
              <a:t>ЗИМУЮЩИЕ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ГРАЧ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СОЙКА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ВОРОНА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kumimoji="0" lang="ru-RU" sz="3200" smtClean="0">
                <a:solidFill>
                  <a:srgbClr val="0000FF"/>
                </a:solidFill>
                <a:cs typeface="Arial" pitchFamily="34" charset="0"/>
              </a:rPr>
              <a:t>ПЕРЕЛЁТНЫЕ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ЦАПЛЯ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ЛАСТОЧКА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ПОПОЛЗЕНЬ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Игра «Третий лишний»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ru-RU" sz="3200" smtClean="0">
                <a:solidFill>
                  <a:srgbClr val="0000FF"/>
                </a:solidFill>
                <a:cs typeface="Arial" pitchFamily="34" charset="0"/>
              </a:rPr>
              <a:t>ЗИМУЮЩИЕ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СТРИЖ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ДЯТЕЛ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СИНИЦА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kumimoji="0" lang="ru-RU" sz="3200" smtClean="0">
                <a:solidFill>
                  <a:srgbClr val="0000FF"/>
                </a:solidFill>
                <a:cs typeface="Arial" pitchFamily="34" charset="0"/>
              </a:rPr>
              <a:t>ПЕРЕЛЁТНЫЕ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УТКА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СКВОРЕЦ</a:t>
            </a:r>
          </a:p>
          <a:p>
            <a:pPr eaLnBrk="1" hangingPunct="1"/>
            <a:r>
              <a:rPr kumimoji="0" lang="ru-RU" sz="4800" smtClean="0">
                <a:solidFill>
                  <a:schemeClr val="accent2"/>
                </a:solidFill>
                <a:cs typeface="Arial" pitchFamily="34" charset="0"/>
              </a:rPr>
              <a:t>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sz="3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КАКИЕ ПТИЧЬИ СЕКРЕТЫ  ВЫ УЗНАЛИ?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84313"/>
            <a:ext cx="446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800">
                <a:solidFill>
                  <a:srgbClr val="0000FF"/>
                </a:solidFill>
              </a:rPr>
              <a:t>1.   Почему птицы улетают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09950" y="2133600"/>
            <a:ext cx="5734050" cy="5222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800">
                <a:solidFill>
                  <a:schemeClr val="accent2"/>
                </a:solidFill>
              </a:rPr>
              <a:t>Зимой  не смогли бы прокормиться.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852738"/>
            <a:ext cx="699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800">
                <a:solidFill>
                  <a:srgbClr val="0000FF"/>
                </a:solidFill>
              </a:rPr>
              <a:t>2.   Как птицы узнают о приближении зимы?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0900" y="3429000"/>
            <a:ext cx="7023100" cy="5238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800">
                <a:solidFill>
                  <a:schemeClr val="accent2"/>
                </a:solidFill>
              </a:rPr>
              <a:t>Птицы замечают, что дни становятся короче</a:t>
            </a:r>
            <a:r>
              <a:rPr kumimoji="0" lang="ru-RU"/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149725"/>
            <a:ext cx="56054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>
                <a:solidFill>
                  <a:srgbClr val="3D30FF"/>
                </a:solidFill>
              </a:rPr>
              <a:t>3.  Почему некоторые птицы не улетают зимой?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575" y="5229225"/>
            <a:ext cx="5940425" cy="1384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2800">
                <a:solidFill>
                  <a:schemeClr val="accent2"/>
                </a:solidFill>
              </a:rPr>
              <a:t>Они могут и зимой найти себе корм.</a:t>
            </a:r>
          </a:p>
          <a:p>
            <a:r>
              <a:rPr kumimoji="0" lang="ru-RU" sz="2800">
                <a:solidFill>
                  <a:schemeClr val="accent2"/>
                </a:solidFill>
              </a:rPr>
              <a:t>Некоторые птицы делают запасы с осени.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Список используемых источников:</a:t>
            </a:r>
            <a:r>
              <a:rPr kumimoji="0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kumimoji="0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endParaRPr kumimoji="0" sz="320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3850" y="1268413"/>
            <a:ext cx="80645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 </a:t>
            </a:r>
          </a:p>
          <a:p>
            <a:pPr>
              <a:lnSpc>
                <a:spcPct val="150000"/>
              </a:lnSpc>
            </a:pPr>
            <a:r>
              <a:rPr lang="ru-RU"/>
              <a:t>1. http://www.artap.ru/animal/animal26.jpg</a:t>
            </a:r>
          </a:p>
          <a:p>
            <a:pPr>
              <a:lnSpc>
                <a:spcPct val="150000"/>
              </a:lnSpc>
            </a:pPr>
            <a:r>
              <a:rPr lang="ru-RU"/>
              <a:t>2. http://www.artap.ru/animal/animal26.jpg</a:t>
            </a:r>
          </a:p>
          <a:p>
            <a:pPr>
              <a:lnSpc>
                <a:spcPct val="150000"/>
              </a:lnSpc>
            </a:pPr>
            <a:r>
              <a:rPr lang="ru-RU"/>
              <a:t>3. http://www.bio.vsu.ru/oriolus/ris43.jpg</a:t>
            </a:r>
          </a:p>
          <a:p>
            <a:pPr>
              <a:lnSpc>
                <a:spcPct val="150000"/>
              </a:lnSpc>
            </a:pPr>
            <a:r>
              <a:rPr lang="ru-RU"/>
              <a:t>4.</a:t>
            </a:r>
            <a:r>
              <a:rPr lang="en-US"/>
              <a:t> http://ru.wikipedia.org/</a:t>
            </a:r>
            <a:endParaRPr lang="ru-RU"/>
          </a:p>
          <a:p>
            <a:pPr>
              <a:lnSpc>
                <a:spcPct val="150000"/>
              </a:lnSpc>
            </a:pPr>
            <a:r>
              <a:rPr lang="ru-RU"/>
              <a:t>5.</a:t>
            </a:r>
            <a:r>
              <a:rPr lang="en-US"/>
              <a:t> http://puzzles.amparlius.ru/new/rdl_child.asp?id=183&amp;a=0</a:t>
            </a:r>
            <a:endParaRPr lang="ru-RU"/>
          </a:p>
          <a:p>
            <a:pPr>
              <a:lnSpc>
                <a:spcPct val="150000"/>
              </a:lnSpc>
            </a:pPr>
            <a:r>
              <a:rPr lang="ru-RU"/>
              <a:t>6.</a:t>
            </a:r>
            <a:r>
              <a:rPr lang="en-US"/>
              <a:t> http://www.kinder-sad.ru/zagadki/o-ptichkach</a:t>
            </a:r>
            <a:endParaRPr lang="ru-RU"/>
          </a:p>
          <a:p>
            <a:pPr>
              <a:lnSpc>
                <a:spcPct val="150000"/>
              </a:lnSpc>
            </a:pPr>
            <a:r>
              <a:rPr lang="ru-RU"/>
              <a:t>7.http://www.xrest.ru/images/collection/00616/981/original.jpg </a:t>
            </a:r>
          </a:p>
          <a:p>
            <a:pPr>
              <a:lnSpc>
                <a:spcPct val="15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initsa_bolshaya_-_Penie_(get-tune.net).mp3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12088" y="549275"/>
            <a:ext cx="812800" cy="812800"/>
          </a:xfrm>
        </p:spPr>
      </p:pic>
      <p:pic>
        <p:nvPicPr>
          <p:cNvPr id="4099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52513"/>
            <a:ext cx="65135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476375" y="2967038"/>
            <a:ext cx="698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020272" cy="4708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pple Chancery"/>
              </a:rPr>
              <a:t>Не все птицы улетают на зиму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pple Chancery"/>
              </a:rPr>
              <a:t>           в тёплые края. Те, которые проводят зиму с нами называются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6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pple Chancery"/>
              </a:rPr>
              <a:t> </a:t>
            </a:r>
            <a:r>
              <a:rPr kumimoji="0" lang="ru-RU" sz="6000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pple Chancery"/>
              </a:rPr>
              <a:t>зимующими.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6000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pple Chancery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pple Chancery"/>
              </a:rPr>
              <a:t> Отгадайте загадки и вы узнаете названия этих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288" y="5373688"/>
            <a:ext cx="8220075" cy="1065212"/>
          </a:xfrm>
        </p:spPr>
        <p:txBody>
          <a:bodyPr>
            <a:noAutofit/>
          </a:bodyPr>
          <a:lstStyle/>
          <a:p>
            <a:pPr eaLnBrk="1" hangingPunct="1"/>
            <a:r>
              <a:rPr kumimoji="0" sz="6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ВОРОБЕЙ</a:t>
            </a:r>
            <a:r>
              <a:rPr kumimoji="0" sz="4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0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живёт повсюду, кроме Севера</a:t>
            </a:r>
          </a:p>
        </p:txBody>
      </p:sp>
      <p:pic>
        <p:nvPicPr>
          <p:cNvPr id="6147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650" y="265113"/>
            <a:ext cx="50863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9050" y="1484313"/>
            <a:ext cx="45354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>
                <a:solidFill>
                  <a:srgbClr val="0000FF"/>
                </a:solidFill>
              </a:rPr>
              <a:t>Маленький мальчишка</a:t>
            </a:r>
          </a:p>
          <a:p>
            <a:pPr algn="ctr"/>
            <a:r>
              <a:rPr kumimoji="0" lang="ru-RU" sz="3200">
                <a:solidFill>
                  <a:srgbClr val="0000FF"/>
                </a:solidFill>
              </a:rPr>
              <a:t>В сером ярмячишке </a:t>
            </a:r>
          </a:p>
          <a:p>
            <a:pPr algn="ctr"/>
            <a:r>
              <a:rPr kumimoji="0" lang="ru-RU" sz="3200">
                <a:solidFill>
                  <a:srgbClr val="0000FF"/>
                </a:solidFill>
              </a:rPr>
              <a:t>По дворам шныряет,</a:t>
            </a:r>
          </a:p>
          <a:p>
            <a:pPr algn="ctr"/>
            <a:r>
              <a:rPr kumimoji="0" lang="ru-RU" sz="3200">
                <a:solidFill>
                  <a:srgbClr val="0000FF"/>
                </a:solidFill>
              </a:rPr>
              <a:t>Крошки собирает.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100" y="428625"/>
            <a:ext cx="31416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84213" y="765175"/>
            <a:ext cx="49371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0000FF"/>
                </a:solidFill>
              </a:rPr>
              <a:t>Тащит в дупла лип упорно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Жёлуди, орехи, зёрна,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Как заправский кладовщик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Бойкий…………………..ямщик</a:t>
            </a:r>
            <a:r>
              <a:rPr kumimoji="0" lang="ru-RU"/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3644900"/>
            <a:ext cx="91503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sz="6000">
                <a:solidFill>
                  <a:schemeClr val="accent2"/>
                </a:solidFill>
              </a:rPr>
              <a:t>ПОПОЛЗЕНЬ </a:t>
            </a:r>
            <a:r>
              <a:rPr kumimoji="0" lang="ru-RU" sz="3200">
                <a:solidFill>
                  <a:schemeClr val="accent2"/>
                </a:solidFill>
              </a:rPr>
              <a:t>умеет передвигаться по стволам вниз головой. Осенью запасает корм</a:t>
            </a:r>
            <a:r>
              <a:rPr kumimoji="0" lang="ru-RU" sz="44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0825" y="4652963"/>
            <a:ext cx="8302625" cy="177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sz="5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ДЯТЕЛ  </a:t>
            </a:r>
            <a:r>
              <a:rPr kumimoji="0" sz="29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питается насекомыми , которых с помощью клюва добывает из-под коры деревьев</a:t>
            </a:r>
            <a:r>
              <a:rPr kumimoji="0" sz="2900" i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pic>
        <p:nvPicPr>
          <p:cNvPr id="8195" name="Изображение 2" descr="Снимок экрана 2012-10-21 в 22.31.5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32581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586163" y="188913"/>
            <a:ext cx="55578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0000FF"/>
                </a:solidFill>
              </a:rPr>
              <a:t>В лесу под щебет, звон и свист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Стучит лесной Телеграфист: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«Здорово, дрозд приятель!»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И ставит подпись…………………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113" y="3573463"/>
            <a:ext cx="8372475" cy="2582862"/>
          </a:xfrm>
        </p:spPr>
        <p:txBody>
          <a:bodyPr/>
          <a:lstStyle/>
          <a:p>
            <a:pPr eaLnBrk="1" hangingPunct="1"/>
            <a:r>
              <a:rPr kumimoji="0" sz="6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СИНИЦА</a:t>
            </a:r>
            <a:r>
              <a:rPr kumimoji="0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-ловкая птичка, уничтожает вредителей не только летом, но и зимой</a:t>
            </a:r>
            <a:r>
              <a:rPr kumimoji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pic>
        <p:nvPicPr>
          <p:cNvPr id="9219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20713"/>
            <a:ext cx="436562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0825" y="692150"/>
            <a:ext cx="4127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0000FF"/>
                </a:solidFill>
              </a:rPr>
              <a:t>Спинкою зеленовата,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Животиком желтовата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Шапочка чёрненькая ,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И полоской  шарфик.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388" y="3141663"/>
            <a:ext cx="8301037" cy="2654300"/>
          </a:xfrm>
        </p:spPr>
        <p:txBody>
          <a:bodyPr/>
          <a:lstStyle/>
          <a:p>
            <a:pPr eaLnBrk="1" hangingPunct="1"/>
            <a:r>
              <a:rPr kumimoji="0" sz="6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СОЙКА</a:t>
            </a:r>
            <a:r>
              <a:rPr kumimoji="0" sz="32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kumimoji="0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–очень нарядная птица. У встревоженной сойки на голове поднимается хохолок. Питается желудями и орехами, спрятанными с осени</a:t>
            </a:r>
            <a:r>
              <a:rPr kumimoji="0" sz="32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pic>
        <p:nvPicPr>
          <p:cNvPr id="10243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422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549275"/>
            <a:ext cx="4968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0000FF"/>
                </a:solidFill>
              </a:rPr>
              <a:t>Синих крылышек красу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Разглядеть нельзя в лесу,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По сучкам порхает бойко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С резким хриплым криком.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Кто же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850" y="47974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sz="54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ВОРОНА</a:t>
            </a:r>
            <a:r>
              <a:rPr kumimoji="0" sz="290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kumimoji="0" sz="29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крупная птица. Если вороны сидят на верхушках деревьев- будет мороз</a:t>
            </a:r>
            <a:r>
              <a:rPr kumimoji="0" sz="29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</a:p>
        </p:txBody>
      </p:sp>
      <p:pic>
        <p:nvPicPr>
          <p:cNvPr id="11267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76250"/>
            <a:ext cx="3276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755650" y="549275"/>
            <a:ext cx="45466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>
                <a:solidFill>
                  <a:srgbClr val="0000FF"/>
                </a:solidFill>
              </a:rPr>
              <a:t>Кар! Кар! Кар!-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Кричит плутовка.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Ну и ловкая воровка!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Все блестящие вещицы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Очень любит эта птица!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И она вам всем знакома,</a:t>
            </a:r>
          </a:p>
          <a:p>
            <a:r>
              <a:rPr kumimoji="0" lang="ru-RU" sz="3200">
                <a:solidFill>
                  <a:srgbClr val="0000FF"/>
                </a:solidFill>
              </a:rPr>
              <a:t>Как зовут её?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C10389957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TC103899579990</Template>
  <TotalTime>366</TotalTime>
  <Words>341</Words>
  <Application>Microsoft Macintosh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Cambria</vt:lpstr>
      <vt:lpstr>Corbel</vt:lpstr>
      <vt:lpstr>TC103899579990</vt:lpstr>
      <vt:lpstr>Зимующие птицы</vt:lpstr>
      <vt:lpstr>Слайд 2</vt:lpstr>
      <vt:lpstr>Слайд 3</vt:lpstr>
      <vt:lpstr>ВОРОБЕЙ живёт повсюду, кроме Севера</vt:lpstr>
      <vt:lpstr>Слайд 5</vt:lpstr>
      <vt:lpstr>ДЯТЕЛ  питается насекомыми , которых с помощью клюва добывает из-под коры деревьев.</vt:lpstr>
      <vt:lpstr>СИНИЦА-ловкая птичка, уничтожает вредителей не только летом, но и зимой.</vt:lpstr>
      <vt:lpstr>СОЙКА –очень нарядная птица. У встревоженной сойки на голове поднимается хохолок. Питается желудями и орехами, спрятанными с осени.</vt:lpstr>
      <vt:lpstr>ВОРОНА-крупная птица. Если вороны сидят на верхушках деревьев- будет мороз.</vt:lpstr>
      <vt:lpstr>Игра «Третий лишний»</vt:lpstr>
      <vt:lpstr>Игра «Третий лишний»</vt:lpstr>
      <vt:lpstr>КАКИЕ ПТИЧЬИ СЕКРЕТЫ  ВЫ УЗНАЛИ?</vt:lpstr>
      <vt:lpstr>Список используемых источников: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subject/>
  <dc:creator/>
  <cp:keywords/>
  <dc:description/>
  <cp:lastModifiedBy>Admin</cp:lastModifiedBy>
  <cp:revision>29</cp:revision>
  <dcterms:modified xsi:type="dcterms:W3CDTF">2015-04-03T18:00:57Z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