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1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5037C9-3B58-4F0D-81B9-1C1667A46639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3A8DCE-C39C-400D-9D27-438879E442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A8DCE-C39C-400D-9D27-438879E4428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B92DA-B415-4DD6-936D-79DA71074A73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C7B76-59A8-42C4-96B7-7A9C479589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B92DA-B415-4DD6-936D-79DA71074A73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C7B76-59A8-42C4-96B7-7A9C479589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B92DA-B415-4DD6-936D-79DA71074A73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C7B76-59A8-42C4-96B7-7A9C479589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B92DA-B415-4DD6-936D-79DA71074A73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C7B76-59A8-42C4-96B7-7A9C479589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B92DA-B415-4DD6-936D-79DA71074A73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C7B76-59A8-42C4-96B7-7A9C479589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B92DA-B415-4DD6-936D-79DA71074A73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C7B76-59A8-42C4-96B7-7A9C479589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B92DA-B415-4DD6-936D-79DA71074A73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C7B76-59A8-42C4-96B7-7A9C479589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B92DA-B415-4DD6-936D-79DA71074A73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C7B76-59A8-42C4-96B7-7A9C479589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B92DA-B415-4DD6-936D-79DA71074A73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C7B76-59A8-42C4-96B7-7A9C479589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B92DA-B415-4DD6-936D-79DA71074A73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C7B76-59A8-42C4-96B7-7A9C479589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B92DA-B415-4DD6-936D-79DA71074A73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C7B76-59A8-42C4-96B7-7A9C479589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B92DA-B415-4DD6-936D-79DA71074A73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C7B76-59A8-42C4-96B7-7A9C479589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620689"/>
            <a:ext cx="6768752" cy="2016223"/>
          </a:xfrm>
        </p:spPr>
        <p:txBody>
          <a:bodyPr>
            <a:normAutofit/>
          </a:bodyPr>
          <a:lstStyle/>
          <a:p>
            <a:r>
              <a:rPr lang="ru-RU" sz="3200" b="1" dirty="0"/>
              <a:t>Внеклассное </a:t>
            </a:r>
            <a:r>
              <a:rPr lang="ru-RU" sz="3200" b="1" dirty="0" smtClean="0"/>
              <a:t>мероприятие</a:t>
            </a:r>
            <a:br>
              <a:rPr lang="ru-RU" sz="3200" b="1" dirty="0" smtClean="0"/>
            </a:br>
            <a:r>
              <a:rPr lang="ru-RU" sz="3200" b="1" dirty="0" smtClean="0"/>
              <a:t> </a:t>
            </a:r>
            <a:r>
              <a:rPr lang="ru-RU" sz="3200" b="1"/>
              <a:t>для  </a:t>
            </a:r>
            <a:r>
              <a:rPr lang="ru-RU" sz="3200" b="1" smtClean="0"/>
              <a:t>8 </a:t>
            </a:r>
            <a:r>
              <a:rPr lang="ru-RU" sz="3200" b="1" dirty="0"/>
              <a:t>классов.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b="1" i="1" dirty="0" smtClean="0"/>
              <a:t> «</a:t>
            </a:r>
            <a:r>
              <a:rPr lang="ru-RU" sz="3200" b="1" i="1" dirty="0"/>
              <a:t>Интеллектуальный бой»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852936"/>
            <a:ext cx="6372200" cy="1464568"/>
          </a:xfrm>
        </p:spPr>
        <p:txBody>
          <a:bodyPr>
            <a:normAutofit/>
          </a:bodyPr>
          <a:lstStyle/>
          <a:p>
            <a:pPr algn="r"/>
            <a:r>
              <a:rPr lang="ru-RU" sz="1800" b="1" i="1" dirty="0"/>
              <a:t>“</a:t>
            </a:r>
            <a:r>
              <a:rPr lang="ru-RU" sz="1800" i="1" dirty="0"/>
              <a:t>Именно математика даёт надёжнейшие правила: </a:t>
            </a:r>
            <a:endParaRPr lang="ru-RU" sz="1800" i="1" dirty="0" smtClean="0"/>
          </a:p>
          <a:p>
            <a:pPr algn="r"/>
            <a:r>
              <a:rPr lang="ru-RU" sz="1800" i="1" dirty="0" smtClean="0"/>
              <a:t>кто </a:t>
            </a:r>
            <a:r>
              <a:rPr lang="ru-RU" sz="1800" i="1" dirty="0"/>
              <a:t>им следует – тому не опасен обман чувств”. </a:t>
            </a:r>
            <a:endParaRPr lang="ru-RU" sz="1800" i="1" dirty="0" smtClean="0"/>
          </a:p>
          <a:p>
            <a:pPr algn="r"/>
            <a:r>
              <a:rPr lang="ru-RU" sz="1800" i="1" dirty="0" smtClean="0"/>
              <a:t>Л.Эйлер</a:t>
            </a:r>
            <a:r>
              <a:rPr lang="ru-RU" sz="1800" i="1" dirty="0"/>
              <a:t>.</a:t>
            </a:r>
          </a:p>
          <a:p>
            <a:pPr algn="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b="1" dirty="0" smtClean="0"/>
              <a:t>3. Искусство логических рассуждений.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70912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dirty="0"/>
              <a:t>3. Имеется 7 одинаковых по виду монет, одна из них, фальшивая, легче других. Определите фальшивую наименьшим количеством взвешиваний.      (2 балла</a:t>
            </a:r>
            <a:r>
              <a:rPr lang="ru-RU" dirty="0" smtClean="0"/>
              <a:t>)</a:t>
            </a:r>
          </a:p>
          <a:p>
            <a:pPr algn="r"/>
            <a:r>
              <a:rPr lang="ru-RU" b="1" dirty="0">
                <a:solidFill>
                  <a:srgbClr val="FF0000"/>
                </a:solidFill>
              </a:rPr>
              <a:t>Два взвешивания.</a:t>
            </a:r>
          </a:p>
          <a:p>
            <a:endParaRPr lang="ru-RU" dirty="0"/>
          </a:p>
        </p:txBody>
      </p:sp>
      <p:pic>
        <p:nvPicPr>
          <p:cNvPr id="36866" name="Picture 2" descr="http://im3-tub-ru.yandex.net/i?id=472347876-05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293096"/>
            <a:ext cx="7632848" cy="17583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b="1" dirty="0" smtClean="0"/>
              <a:t>3. Искусство логических рассуждений.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28800"/>
            <a:ext cx="8686800" cy="1756791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dirty="0" smtClean="0"/>
              <a:t>4. Имеется два сосуда вместимостью 3 л и 5 л. Как с помощью таких сосудов налить 4 литра? (2 балла)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683569" y="4149080"/>
          <a:ext cx="8071047" cy="2462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0349"/>
                <a:gridCol w="2690349"/>
                <a:gridCol w="2690349"/>
              </a:tblGrid>
              <a:tr h="30783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№ шага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Емкость, л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78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5л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3л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78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78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78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78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78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78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3568" y="3501008"/>
            <a:ext cx="79928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Всего 6 переливаний. Таблица шагов переливаний: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b="1" dirty="0" smtClean="0"/>
              <a:t>3. Искусство логических рассуждений.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ru-RU" dirty="0"/>
              <a:t>5. Мне вдвое больше лет, чем было вам тогда, когда мне было столько лет, сколько вам теперь. А обоим нам вместе 42 года. Сколько лет каждому из нас? (3 балла</a:t>
            </a:r>
            <a:r>
              <a:rPr lang="ru-RU" dirty="0" smtClean="0"/>
              <a:t>)</a:t>
            </a:r>
          </a:p>
          <a:p>
            <a:pPr algn="r"/>
            <a:r>
              <a:rPr lang="ru-RU" b="1" dirty="0" smtClean="0">
                <a:solidFill>
                  <a:srgbClr val="FF0000"/>
                </a:solidFill>
              </a:rPr>
              <a:t>42 </a:t>
            </a:r>
            <a:r>
              <a:rPr lang="ru-RU" b="1" dirty="0">
                <a:solidFill>
                  <a:srgbClr val="FF0000"/>
                </a:solidFill>
              </a:rPr>
              <a:t>: 3 = 14. </a:t>
            </a:r>
            <a:r>
              <a:rPr lang="ru-RU" b="1" dirty="0" smtClean="0">
                <a:solidFill>
                  <a:srgbClr val="FF0000"/>
                </a:solidFill>
              </a:rPr>
              <a:t>      14 </a:t>
            </a:r>
            <a:r>
              <a:rPr lang="ru-RU" b="1" dirty="0">
                <a:solidFill>
                  <a:srgbClr val="FF0000"/>
                </a:solidFill>
              </a:rPr>
              <a:t>лет вам и 28 лет мне.</a:t>
            </a:r>
          </a:p>
          <a:p>
            <a:r>
              <a:rPr lang="ru-RU" dirty="0"/>
              <a:t>6. В месяце три воскресенья выпали на четные числа. Какой день недели был седьмого числа этого месяца? (3 балла</a:t>
            </a:r>
            <a:r>
              <a:rPr lang="ru-RU" dirty="0" smtClean="0"/>
              <a:t>)</a:t>
            </a:r>
          </a:p>
          <a:p>
            <a:pPr algn="r"/>
            <a:r>
              <a:rPr lang="ru-RU" b="1" dirty="0">
                <a:solidFill>
                  <a:srgbClr val="FF0000"/>
                </a:solidFill>
              </a:rPr>
              <a:t>Пятница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5776" y="2130425"/>
            <a:ext cx="5902424" cy="147002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III</a:t>
            </a:r>
            <a:r>
              <a:rPr lang="ru-RU" b="1" dirty="0"/>
              <a:t>. Блиц - игра.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Каждый правильный ответ -1 балл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836712"/>
            <a:ext cx="5832648" cy="79208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</a:t>
            </a:r>
            <a:r>
              <a:rPr lang="ru-RU" b="1" dirty="0"/>
              <a:t> тур</a:t>
            </a:r>
            <a:r>
              <a:rPr lang="ru-RU" dirty="0"/>
              <a:t>. </a:t>
            </a:r>
            <a:r>
              <a:rPr lang="ru-RU" b="1" dirty="0" smtClean="0"/>
              <a:t>Математический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51720" y="1844824"/>
            <a:ext cx="6203032" cy="3129211"/>
          </a:xfrm>
        </p:spPr>
        <p:txBody>
          <a:bodyPr>
            <a:normAutofit lnSpcReduction="10000"/>
          </a:bodyPr>
          <a:lstStyle/>
          <a:p>
            <a:r>
              <a:rPr lang="ru-RU" b="1" i="1" dirty="0"/>
              <a:t>Категории вопросов:</a:t>
            </a:r>
            <a:endParaRPr lang="ru-RU" dirty="0"/>
          </a:p>
          <a:p>
            <a:endParaRPr lang="ru-RU" dirty="0" smtClean="0"/>
          </a:p>
          <a:p>
            <a:r>
              <a:rPr lang="ru-RU" dirty="0" smtClean="0"/>
              <a:t>1</a:t>
            </a:r>
            <a:r>
              <a:rPr lang="ru-RU" dirty="0"/>
              <a:t>. Дружу с геометрией.</a:t>
            </a:r>
          </a:p>
          <a:p>
            <a:r>
              <a:rPr lang="ru-RU" dirty="0"/>
              <a:t>2. Мой конёк – алгебра.</a:t>
            </a:r>
          </a:p>
          <a:p>
            <a:r>
              <a:rPr lang="ru-RU" dirty="0"/>
              <a:t>3. Искусство логических рассуждений.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0"/>
            <a:ext cx="5328592" cy="105273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b="1" dirty="0" smtClean="0"/>
              <a:t>1. Дружу с геометрией.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052736"/>
            <a:ext cx="8178112" cy="5589240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1. Куб из белой пластмассы, все грани которого окрашены в красный цвет, разрезан на 125 одинаковых маленьких кубиков. Сколько среди них таких, которые не имеют ни одной красной грани? (1 балл)</a:t>
            </a:r>
          </a:p>
          <a:p>
            <a:pPr algn="r"/>
            <a:r>
              <a:rPr lang="ru-RU" dirty="0" smtClean="0"/>
              <a:t>  </a:t>
            </a:r>
            <a:r>
              <a:rPr lang="ru-RU" b="1" dirty="0" smtClean="0">
                <a:solidFill>
                  <a:srgbClr val="FF0000"/>
                </a:solidFill>
              </a:rPr>
              <a:t>( 27 кубиков)</a:t>
            </a:r>
          </a:p>
          <a:p>
            <a:r>
              <a:rPr lang="ru-RU" dirty="0" smtClean="0"/>
              <a:t>2.Сколько прямоугольников на рисунке? (1 балл)</a:t>
            </a:r>
          </a:p>
          <a:p>
            <a:r>
              <a:rPr lang="ru-RU" dirty="0" smtClean="0"/>
              <a:t> </a:t>
            </a:r>
          </a:p>
          <a:p>
            <a:endParaRPr lang="ru-RU" dirty="0" smtClean="0"/>
          </a:p>
          <a:p>
            <a:r>
              <a:rPr lang="ru-RU" dirty="0" smtClean="0"/>
              <a:t>                                                                                                        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                                                     (9 прямоугольников)</a:t>
            </a:r>
          </a:p>
          <a:p>
            <a:r>
              <a:rPr lang="ru-RU" dirty="0" smtClean="0"/>
              <a:t> 3. </a:t>
            </a:r>
            <a:r>
              <a:rPr lang="ru-RU" baseline="-25000" dirty="0" smtClean="0"/>
              <a:t> </a:t>
            </a:r>
            <a:r>
              <a:rPr lang="ru-RU" dirty="0" smtClean="0"/>
              <a:t>После 7 стирок  кусок хозяйственного мыла уменьшился вдвое по длине, ширине и высоте. На сколько стирок его ещё хватит? (2 балла)</a:t>
            </a:r>
          </a:p>
          <a:p>
            <a:endParaRPr lang="ru-RU" dirty="0" smtClean="0"/>
          </a:p>
          <a:p>
            <a:pPr algn="r"/>
            <a:r>
              <a:rPr lang="ru-RU" b="1" dirty="0" smtClean="0">
                <a:solidFill>
                  <a:srgbClr val="FF0000"/>
                </a:solidFill>
              </a:rPr>
              <a:t>на одну стирку</a:t>
            </a:r>
            <a:endParaRPr lang="ru-RU" b="1" dirty="0">
              <a:solidFill>
                <a:srgbClr val="FF0000"/>
              </a:solidFill>
            </a:endParaRPr>
          </a:p>
        </p:txBody>
      </p:sp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2699792" y="3645024"/>
            <a:ext cx="1944216" cy="673224"/>
            <a:chOff x="7821" y="10674"/>
            <a:chExt cx="2520" cy="720"/>
          </a:xfrm>
        </p:grpSpPr>
        <p:grpSp>
          <p:nvGrpSpPr>
            <p:cNvPr id="1027" name="Group 3"/>
            <p:cNvGrpSpPr>
              <a:grpSpLocks/>
            </p:cNvGrpSpPr>
            <p:nvPr/>
          </p:nvGrpSpPr>
          <p:grpSpPr bwMode="auto">
            <a:xfrm>
              <a:off x="7821" y="10674"/>
              <a:ext cx="2520" cy="720"/>
              <a:chOff x="7821" y="10674"/>
              <a:chExt cx="2520" cy="720"/>
            </a:xfrm>
          </p:grpSpPr>
          <p:sp>
            <p:nvSpPr>
              <p:cNvPr id="1028" name="Rectangle 4"/>
              <p:cNvSpPr>
                <a:spLocks noChangeArrowheads="1"/>
              </p:cNvSpPr>
              <p:nvPr/>
            </p:nvSpPr>
            <p:spPr bwMode="auto">
              <a:xfrm>
                <a:off x="7821" y="10674"/>
                <a:ext cx="2520" cy="720"/>
              </a:xfrm>
              <a:prstGeom prst="rect">
                <a:avLst/>
              </a:prstGeom>
              <a:solidFill>
                <a:srgbClr val="FFFFFF"/>
              </a:solidFill>
              <a:ln w="9525" cmpd="sng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9" name="Line 5"/>
              <p:cNvSpPr>
                <a:spLocks noChangeShapeType="1"/>
              </p:cNvSpPr>
              <p:nvPr/>
            </p:nvSpPr>
            <p:spPr bwMode="auto">
              <a:xfrm>
                <a:off x="9081" y="10674"/>
                <a:ext cx="0" cy="720"/>
              </a:xfrm>
              <a:prstGeom prst="line">
                <a:avLst/>
              </a:prstGeom>
              <a:noFill/>
              <a:ln w="952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0" name="Line 6"/>
              <p:cNvSpPr>
                <a:spLocks noChangeShapeType="1"/>
              </p:cNvSpPr>
              <p:nvPr/>
            </p:nvSpPr>
            <p:spPr bwMode="auto">
              <a:xfrm>
                <a:off x="7821" y="11034"/>
                <a:ext cx="2520" cy="0"/>
              </a:xfrm>
              <a:prstGeom prst="line">
                <a:avLst/>
              </a:prstGeom>
              <a:noFill/>
              <a:ln w="952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1031" name="Line 7"/>
            <p:cNvSpPr>
              <a:spLocks noChangeShapeType="1"/>
            </p:cNvSpPr>
            <p:nvPr/>
          </p:nvSpPr>
          <p:spPr bwMode="auto">
            <a:xfrm>
              <a:off x="7821" y="10674"/>
              <a:ext cx="1260" cy="360"/>
            </a:xfrm>
            <a:prstGeom prst="line">
              <a:avLst/>
            </a:prstGeom>
            <a:noFill/>
            <a:ln w="9525" cmpd="sng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1035" name="Picture 11" descr="http://im8-tub-ru.yandex.net/i?id=396220796-31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12976"/>
            <a:ext cx="2017958" cy="13334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ru-RU" b="1" dirty="0" smtClean="0"/>
              <a:t>1. Дружу с геометрией.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dirty="0"/>
              <a:t> 4. Какая из следующих точек лишняя: </a:t>
            </a:r>
            <a:endParaRPr lang="ru-RU" dirty="0" smtClean="0"/>
          </a:p>
          <a:p>
            <a:r>
              <a:rPr lang="ru-RU" dirty="0" smtClean="0"/>
              <a:t>А</a:t>
            </a:r>
            <a:r>
              <a:rPr lang="ru-RU" dirty="0"/>
              <a:t>(-3;6), В(5;7), С(-4;1), Е(4;-3), Р(1;3), К(4;2)? (2 балла</a:t>
            </a:r>
            <a:r>
              <a:rPr lang="ru-RU" dirty="0" smtClean="0"/>
              <a:t>)</a:t>
            </a:r>
          </a:p>
          <a:p>
            <a:pPr algn="r"/>
            <a:r>
              <a:rPr lang="ru-RU" dirty="0">
                <a:solidFill>
                  <a:srgbClr val="FF0000"/>
                </a:solidFill>
              </a:rPr>
              <a:t>точка Е</a:t>
            </a:r>
          </a:p>
          <a:p>
            <a:endParaRPr lang="ru-RU" dirty="0"/>
          </a:p>
          <a:p>
            <a:r>
              <a:rPr lang="ru-RU" dirty="0"/>
              <a:t>  5. Проведите один разрез в треугольнике так, чтобы получилось два треугольника. (3 балла</a:t>
            </a:r>
            <a:r>
              <a:rPr lang="ru-RU" dirty="0" smtClean="0"/>
              <a:t>)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ru-RU" b="1" dirty="0" smtClean="0"/>
              <a:t>1. Дружу с геометрией.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6. а) Могут ли семь прямых пересекаться в восьми точках?</a:t>
            </a:r>
          </a:p>
          <a:p>
            <a:r>
              <a:rPr lang="ru-RU" dirty="0" smtClean="0"/>
              <a:t> б) Сколько вообще может быть точек пересечения у семи прямых? (3 балла)</a:t>
            </a:r>
          </a:p>
          <a:p>
            <a:r>
              <a:rPr lang="ru-RU" dirty="0">
                <a:solidFill>
                  <a:srgbClr val="FF0000"/>
                </a:solidFill>
              </a:rPr>
              <a:t>а)</a:t>
            </a:r>
          </a:p>
          <a:p>
            <a:r>
              <a:rPr lang="ru-RU" b="1" dirty="0">
                <a:solidFill>
                  <a:srgbClr val="FF0000"/>
                </a:solidFill>
              </a:rPr>
              <a:t> 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b="1" dirty="0">
                <a:solidFill>
                  <a:srgbClr val="FF0000"/>
                </a:solidFill>
              </a:rPr>
              <a:t> 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b="1" dirty="0">
                <a:solidFill>
                  <a:srgbClr val="FF0000"/>
                </a:solidFill>
              </a:rPr>
              <a:t> 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b="1" dirty="0">
                <a:solidFill>
                  <a:srgbClr val="FF0000"/>
                </a:solidFill>
              </a:rPr>
              <a:t> 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b="1" dirty="0">
                <a:solidFill>
                  <a:srgbClr val="FF0000"/>
                </a:solidFill>
              </a:rPr>
              <a:t> 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b="1" dirty="0">
                <a:solidFill>
                  <a:srgbClr val="FF0000"/>
                </a:solidFill>
              </a:rPr>
              <a:t> 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>
                <a:solidFill>
                  <a:srgbClr val="FF0000"/>
                </a:solidFill>
              </a:rPr>
              <a:t>б) Семь прямых могут вообще не иметь точек пересечения, пересекаться в одной точке</a:t>
            </a:r>
            <a:r>
              <a:rPr lang="ru-RU" dirty="0" smtClean="0">
                <a:solidFill>
                  <a:srgbClr val="FF0000"/>
                </a:solidFill>
              </a:rPr>
              <a:t>,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иметь от 6 до 21 точки пересечения.                                                 </a:t>
            </a:r>
          </a:p>
        </p:txBody>
      </p:sp>
      <p:grpSp>
        <p:nvGrpSpPr>
          <p:cNvPr id="16389" name="Group 5"/>
          <p:cNvGrpSpPr>
            <a:grpSpLocks/>
          </p:cNvGrpSpPr>
          <p:nvPr/>
        </p:nvGrpSpPr>
        <p:grpSpPr bwMode="auto">
          <a:xfrm>
            <a:off x="1403648" y="2852936"/>
            <a:ext cx="2057400" cy="1143000"/>
            <a:chOff x="981" y="2726"/>
            <a:chExt cx="3240" cy="1800"/>
          </a:xfrm>
        </p:grpSpPr>
        <p:sp>
          <p:nvSpPr>
            <p:cNvPr id="16390" name="Line 6"/>
            <p:cNvSpPr>
              <a:spLocks noChangeShapeType="1"/>
            </p:cNvSpPr>
            <p:nvPr/>
          </p:nvSpPr>
          <p:spPr bwMode="auto">
            <a:xfrm flipH="1">
              <a:off x="1341" y="2726"/>
              <a:ext cx="1620" cy="1620"/>
            </a:xfrm>
            <a:prstGeom prst="line">
              <a:avLst/>
            </a:prstGeom>
            <a:noFill/>
            <a:ln w="9525" cap="rnd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391" name="Line 7"/>
            <p:cNvSpPr>
              <a:spLocks noChangeShapeType="1"/>
            </p:cNvSpPr>
            <p:nvPr/>
          </p:nvSpPr>
          <p:spPr bwMode="auto">
            <a:xfrm>
              <a:off x="2421" y="2726"/>
              <a:ext cx="1080" cy="1800"/>
            </a:xfrm>
            <a:prstGeom prst="line">
              <a:avLst/>
            </a:prstGeom>
            <a:noFill/>
            <a:ln w="9525" cap="rnd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392" name="Line 8"/>
            <p:cNvSpPr>
              <a:spLocks noChangeShapeType="1"/>
            </p:cNvSpPr>
            <p:nvPr/>
          </p:nvSpPr>
          <p:spPr bwMode="auto">
            <a:xfrm>
              <a:off x="981" y="4166"/>
              <a:ext cx="3240" cy="180"/>
            </a:xfrm>
            <a:prstGeom prst="line">
              <a:avLst/>
            </a:prstGeom>
            <a:noFill/>
            <a:ln w="9525" cap="rnd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393" name="Line 9"/>
            <p:cNvSpPr>
              <a:spLocks noChangeShapeType="1"/>
            </p:cNvSpPr>
            <p:nvPr/>
          </p:nvSpPr>
          <p:spPr bwMode="auto">
            <a:xfrm>
              <a:off x="1341" y="3626"/>
              <a:ext cx="2700" cy="180"/>
            </a:xfrm>
            <a:prstGeom prst="line">
              <a:avLst/>
            </a:prstGeom>
            <a:noFill/>
            <a:ln w="9525" cap="rnd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394" name="Line 10"/>
            <p:cNvSpPr>
              <a:spLocks noChangeShapeType="1"/>
            </p:cNvSpPr>
            <p:nvPr/>
          </p:nvSpPr>
          <p:spPr bwMode="auto">
            <a:xfrm>
              <a:off x="1341" y="3446"/>
              <a:ext cx="2700" cy="180"/>
            </a:xfrm>
            <a:prstGeom prst="line">
              <a:avLst/>
            </a:prstGeom>
            <a:noFill/>
            <a:ln w="9525" cap="rnd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395" name="Line 11"/>
            <p:cNvSpPr>
              <a:spLocks noChangeShapeType="1"/>
            </p:cNvSpPr>
            <p:nvPr/>
          </p:nvSpPr>
          <p:spPr bwMode="auto">
            <a:xfrm flipV="1">
              <a:off x="1161" y="3446"/>
              <a:ext cx="1980" cy="900"/>
            </a:xfrm>
            <a:prstGeom prst="line">
              <a:avLst/>
            </a:prstGeom>
            <a:noFill/>
            <a:ln w="9525" cap="rnd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396" name="Line 12"/>
            <p:cNvSpPr>
              <a:spLocks noChangeShapeType="1"/>
            </p:cNvSpPr>
            <p:nvPr/>
          </p:nvSpPr>
          <p:spPr bwMode="auto">
            <a:xfrm>
              <a:off x="1881" y="3266"/>
              <a:ext cx="1800" cy="1260"/>
            </a:xfrm>
            <a:prstGeom prst="line">
              <a:avLst/>
            </a:prstGeom>
            <a:noFill/>
            <a:ln w="9525" cap="rnd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 tmFilter="0,0; .5, 1; 1, 1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b="1" dirty="0"/>
              <a:t>2. Мой конёк – алгебра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  <a:solidFill>
            <a:schemeClr val="bg1"/>
          </a:solidFill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1. Стопка из 1000 листов бумаги имеет высоту 4 см. Какова толщина каждого листа? (1 балл)</a:t>
            </a:r>
          </a:p>
          <a:p>
            <a:pPr algn="r"/>
            <a:r>
              <a:rPr lang="ru-RU" dirty="0" smtClean="0">
                <a:solidFill>
                  <a:srgbClr val="FF0000"/>
                </a:solidFill>
              </a:rPr>
              <a:t>0,004 см</a:t>
            </a:r>
          </a:p>
          <a:p>
            <a:r>
              <a:rPr lang="ru-RU" dirty="0" smtClean="0"/>
              <a:t>2. Кенгуру и кролик затеяли соревнование по бегу. Скачок кенгуру в 4 раза длиннее прыжка кролика, но зато кролик делает 10 прыжков за то время, за которое кенгуру совершает лишь 3 скачка. Соперники договорились, что кролику предоставляется фора: он стартует первым, а кенгуру уйдет вслед за ним со старта лишь после того, как кролик сделает 20 прыжков. За сколько скачков кенгуру догонит кролика? (1 балл)</a:t>
            </a:r>
          </a:p>
          <a:p>
            <a:pPr algn="r"/>
            <a:r>
              <a:rPr lang="ru-RU" dirty="0" smtClean="0">
                <a:solidFill>
                  <a:srgbClr val="FF0000"/>
                </a:solidFill>
              </a:rPr>
              <a:t>10 </a:t>
            </a:r>
            <a:r>
              <a:rPr lang="ru-RU" dirty="0">
                <a:solidFill>
                  <a:srgbClr val="FF0000"/>
                </a:solidFill>
              </a:rPr>
              <a:t>прыжков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2. Мой конёк – алгебра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3. У животных в одном стаде, состоящем как из двугорбых верблюдов, так и из одногорбых дромадеров, насчитывается 28 голов и 45 горбов. Столько в стаде дромадеров? Предложите арифметический способ решения. (2 балла)</a:t>
            </a:r>
          </a:p>
          <a:p>
            <a:pPr algn="r"/>
            <a:r>
              <a:rPr lang="ru-RU" b="1" dirty="0" smtClean="0">
                <a:solidFill>
                  <a:srgbClr val="FF0000"/>
                </a:solidFill>
              </a:rPr>
              <a:t>11 дромадеров</a:t>
            </a:r>
          </a:p>
          <a:p>
            <a:r>
              <a:rPr lang="ru-RU" dirty="0" smtClean="0"/>
              <a:t>4. Два мальчика решили купить книгу. Одному из них не хватает 5 рублей, а другому 1 рубль. Они сложили деньги, но их всё равно не хватило. Сколько стоит книга? (2 балла)</a:t>
            </a:r>
          </a:p>
          <a:p>
            <a:pPr algn="r"/>
            <a:r>
              <a:rPr lang="ru-RU" b="1" dirty="0" smtClean="0">
                <a:solidFill>
                  <a:srgbClr val="FF0000"/>
                </a:solidFill>
              </a:rPr>
              <a:t>5 рублей</a:t>
            </a:r>
          </a:p>
          <a:p>
            <a:r>
              <a:rPr lang="ru-RU" dirty="0" smtClean="0"/>
              <a:t>5. Две ручки дороже трёх блокнотов. Что дороже: 7 авторучек или 10 блокнотов? (3 балла)</a:t>
            </a:r>
            <a:r>
              <a:rPr lang="ru-RU" dirty="0"/>
              <a:t> </a:t>
            </a:r>
            <a:endParaRPr lang="ru-RU" dirty="0" smtClean="0"/>
          </a:p>
          <a:p>
            <a:pPr algn="r"/>
            <a:r>
              <a:rPr lang="ru-RU" b="1" dirty="0" smtClean="0">
                <a:solidFill>
                  <a:srgbClr val="FF0000"/>
                </a:solidFill>
              </a:rPr>
              <a:t>7 </a:t>
            </a:r>
            <a:r>
              <a:rPr lang="ru-RU" b="1" dirty="0">
                <a:solidFill>
                  <a:srgbClr val="FF0000"/>
                </a:solidFill>
              </a:rPr>
              <a:t>авторучек дороже</a:t>
            </a:r>
            <a:endParaRPr lang="ru-RU" b="1" dirty="0" smtClean="0">
              <a:solidFill>
                <a:srgbClr val="FF0000"/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i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1187623" cy="1149873"/>
          </a:xfrm>
          <a:prstGeom prst="rect">
            <a:avLst/>
          </a:prstGeom>
        </p:spPr>
      </p:pic>
      <p:pic>
        <p:nvPicPr>
          <p:cNvPr id="5" name="Рисунок 4" descr="i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02105" y="0"/>
            <a:ext cx="1541895" cy="11681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2474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b="1" dirty="0"/>
              <a:t>3. </a:t>
            </a:r>
            <a:r>
              <a:rPr lang="ru-RU" sz="3600" b="1" dirty="0"/>
              <a:t>Искусство логических рассуждений</a:t>
            </a:r>
            <a:r>
              <a:rPr lang="ru-RU" sz="3600" b="1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1. В трёх банках находятся крупа, вермишель и сахар. На банках написано: «Крупа», «Вермишель», «Крупа или сахар», но содержимое каждой банки не соответствует надписи. Что лежит в банке с названием «Крупа»? (1 балл</a:t>
            </a:r>
            <a:r>
              <a:rPr lang="ru-RU" dirty="0" smtClean="0"/>
              <a:t>)</a:t>
            </a:r>
          </a:p>
          <a:p>
            <a:pPr algn="r"/>
            <a:r>
              <a:rPr lang="ru-RU" b="1" dirty="0" smtClean="0">
                <a:solidFill>
                  <a:srgbClr val="FF0000"/>
                </a:solidFill>
              </a:rPr>
              <a:t>Сахар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8434" name="Picture 2" descr="http://im7-tub-ru.yandex.net/i?id=115019598-29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5013176"/>
            <a:ext cx="1276350" cy="1428750"/>
          </a:xfrm>
          <a:prstGeom prst="rect">
            <a:avLst/>
          </a:prstGeom>
          <a:noFill/>
        </p:spPr>
      </p:pic>
      <p:pic>
        <p:nvPicPr>
          <p:cNvPr id="18436" name="Picture 4" descr="http://im2-tub-ru.yandex.net/i?id=290273063-21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941168"/>
            <a:ext cx="1428750" cy="1428750"/>
          </a:xfrm>
          <a:prstGeom prst="rect">
            <a:avLst/>
          </a:prstGeom>
          <a:noFill/>
        </p:spPr>
      </p:pic>
      <p:pic>
        <p:nvPicPr>
          <p:cNvPr id="18438" name="Picture 6" descr="http://im2-tub-ru.yandex.net/i?id=20547907-32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4797152"/>
            <a:ext cx="109537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b="1" dirty="0" smtClean="0"/>
              <a:t>3. Искусство логических рассуждений.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2.Олег, Игорь и Оля учатся в одном классе. Среди них есть лучший математик, лучший спринтер, лучший художник класса. Известно, что:</a:t>
            </a:r>
          </a:p>
          <a:p>
            <a:r>
              <a:rPr lang="ru-RU" dirty="0" smtClean="0"/>
              <a:t>1) лучший художник не нарисовал свой портрет, но нарисовал портрет Игоря;</a:t>
            </a:r>
          </a:p>
          <a:p>
            <a:r>
              <a:rPr lang="ru-RU" dirty="0" smtClean="0"/>
              <a:t>2) Оля никогда не уступала мальчикам в беге.</a:t>
            </a:r>
          </a:p>
          <a:p>
            <a:r>
              <a:rPr lang="ru-RU" dirty="0" smtClean="0"/>
              <a:t>Определите, кто в классе лучший математик, лучший спринтер, лучший художник. (1 балл)</a:t>
            </a:r>
          </a:p>
          <a:p>
            <a:pPr algn="r"/>
            <a:r>
              <a:rPr lang="ru-RU" b="1" dirty="0" smtClean="0">
                <a:solidFill>
                  <a:srgbClr val="FF0000"/>
                </a:solidFill>
              </a:rPr>
              <a:t>Олег – художник, Оля – спринтер, Игорь – математик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</TotalTime>
  <Words>761</Words>
  <Application>Microsoft Office PowerPoint</Application>
  <PresentationFormat>Экран (4:3)</PresentationFormat>
  <Paragraphs>98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Внеклассное мероприятие  для  8 классов.  «Интеллектуальный бой»</vt:lpstr>
      <vt:lpstr>I тур. Математический </vt:lpstr>
      <vt:lpstr>1. Дружу с геометрией.</vt:lpstr>
      <vt:lpstr>1. Дружу с геометрией.</vt:lpstr>
      <vt:lpstr>1. Дружу с геометрией.</vt:lpstr>
      <vt:lpstr>2. Мой конёк – алгебра.</vt:lpstr>
      <vt:lpstr>2. Мой конёк – алгебра.</vt:lpstr>
      <vt:lpstr>3. Искусство логических рассуждений.</vt:lpstr>
      <vt:lpstr>3. Искусство логических рассуждений.</vt:lpstr>
      <vt:lpstr>3. Искусство логических рассуждений.</vt:lpstr>
      <vt:lpstr>3. Искусство логических рассуждений.</vt:lpstr>
      <vt:lpstr>3. Искусство логических рассуждений.</vt:lpstr>
      <vt:lpstr>III. Блиц - игра. Каждый правильный ответ -1 балл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Внеклассное мероприятие  для  8-9 классов.  «Интеллектуальный бой»</dc:title>
  <dc:creator>Yulia</dc:creator>
  <cp:lastModifiedBy>Yulia</cp:lastModifiedBy>
  <cp:revision>20</cp:revision>
  <dcterms:created xsi:type="dcterms:W3CDTF">2012-11-15T18:37:23Z</dcterms:created>
  <dcterms:modified xsi:type="dcterms:W3CDTF">2013-01-11T18:50:47Z</dcterms:modified>
</cp:coreProperties>
</file>