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6"/>
  </p:notesMasterIdLst>
  <p:sldIdLst>
    <p:sldId id="257" r:id="rId2"/>
    <p:sldId id="272" r:id="rId3"/>
    <p:sldId id="256" r:id="rId4"/>
    <p:sldId id="258" r:id="rId5"/>
    <p:sldId id="273" r:id="rId6"/>
    <p:sldId id="280" r:id="rId7"/>
    <p:sldId id="279" r:id="rId8"/>
    <p:sldId id="274" r:id="rId9"/>
    <p:sldId id="275" r:id="rId10"/>
    <p:sldId id="268" r:id="rId11"/>
    <p:sldId id="260" r:id="rId12"/>
    <p:sldId id="262" r:id="rId13"/>
    <p:sldId id="26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 varScale="1">
        <p:scale>
          <a:sx n="66" d="100"/>
          <a:sy n="66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A324-1CA4-4AC9-90E0-6A0B211B6A24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D8D1E-33D5-4310-ADDC-A241185E7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6425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3A72-0D7F-43AE-8CE8-9514A4C3C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928794" y="5357826"/>
            <a:ext cx="6715172" cy="7858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noFill/>
                  <a:round/>
                  <a:headEnd/>
                  <a:tailEnd/>
                </a:ln>
                <a:effectLst>
                  <a:prstShdw prst="shdw17" dist="17961" dir="2700000">
                    <a:schemeClr val="hlink">
                      <a:gamma/>
                      <a:shade val="60000"/>
                      <a:invGamma/>
                    </a:schemeClr>
                  </a:prstShdw>
                </a:effectLst>
                <a:latin typeface="Arial"/>
                <a:cs typeface="Arial"/>
              </a:rPr>
              <a:t>17 июля 1942г. - 2 февраля 1943г.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285860"/>
            <a:ext cx="72152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битва 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/>
          </a:bodyPr>
          <a:lstStyle/>
          <a:p>
            <a:r>
              <a:rPr lang="ru-RU" sz="6000" b="1" dirty="0">
                <a:latin typeface="Decor" pitchFamily="2" charset="0"/>
              </a:rPr>
              <a:t>Силы сторон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714480" y="1857363"/>
            <a:ext cx="3714776" cy="45720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        К НАЧАЛУ ОПЕРАЦИИ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/>
              <a:t>     </a:t>
            </a:r>
            <a:r>
              <a:rPr lang="ru-RU" sz="3200" b="1" dirty="0" smtClean="0"/>
              <a:t> 187 </a:t>
            </a:r>
            <a:r>
              <a:rPr lang="ru-RU" sz="3200" b="1" dirty="0"/>
              <a:t>тыс.</a:t>
            </a:r>
            <a:r>
              <a:rPr lang="ru-RU" sz="3200" dirty="0"/>
              <a:t> человек</a:t>
            </a:r>
            <a:br>
              <a:rPr lang="ru-RU" sz="3200" dirty="0"/>
            </a:br>
            <a:r>
              <a:rPr lang="ru-RU" sz="3200" b="1" dirty="0"/>
              <a:t>2,2 тыс.</a:t>
            </a:r>
            <a:r>
              <a:rPr lang="ru-RU" sz="3200" dirty="0"/>
              <a:t> орудий и минометов</a:t>
            </a:r>
            <a:br>
              <a:rPr lang="ru-RU" sz="3200" dirty="0"/>
            </a:br>
            <a:r>
              <a:rPr lang="ru-RU" sz="3200" b="1" dirty="0"/>
              <a:t>400</a:t>
            </a:r>
            <a:r>
              <a:rPr lang="ru-RU" sz="3200" dirty="0"/>
              <a:t> танков</a:t>
            </a:r>
            <a:br>
              <a:rPr lang="ru-RU" sz="3200" dirty="0"/>
            </a:br>
            <a:r>
              <a:rPr lang="ru-RU" sz="3200" b="1" dirty="0"/>
              <a:t>454</a:t>
            </a:r>
            <a:r>
              <a:rPr lang="ru-RU" sz="3200" dirty="0"/>
              <a:t> самолета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286380" y="1928802"/>
            <a:ext cx="36115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000" b="1" dirty="0" smtClean="0"/>
              <a:t>             К НАЧАЛУ ОПЕРАЦИИ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/>
              <a:t>270 тыс.</a:t>
            </a:r>
            <a:r>
              <a:rPr lang="ru-RU" sz="3200" dirty="0"/>
              <a:t> человек</a:t>
            </a:r>
            <a:br>
              <a:rPr lang="ru-RU" sz="3200" dirty="0"/>
            </a:br>
            <a:r>
              <a:rPr lang="ru-RU" sz="3200" b="1" dirty="0"/>
              <a:t>3 тыс.</a:t>
            </a:r>
            <a:r>
              <a:rPr lang="ru-RU" sz="3200" dirty="0"/>
              <a:t> орудий </a:t>
            </a:r>
            <a:r>
              <a:rPr lang="ru-RU" sz="3200" dirty="0" smtClean="0"/>
              <a:t>и минометов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500</a:t>
            </a:r>
            <a:r>
              <a:rPr lang="ru-RU" sz="3200" dirty="0"/>
              <a:t> танков</a:t>
            </a:r>
            <a:br>
              <a:rPr lang="ru-RU" sz="3200" dirty="0"/>
            </a:br>
            <a:r>
              <a:rPr lang="ru-RU" sz="3200" b="1" dirty="0"/>
              <a:t>1200</a:t>
            </a:r>
            <a:r>
              <a:rPr lang="ru-RU" sz="3200" dirty="0"/>
              <a:t> самолета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27655" name="Picture 7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14422"/>
            <a:ext cx="2071702" cy="1037926"/>
          </a:xfrm>
          <a:prstGeom prst="rect">
            <a:avLst/>
          </a:prstGeom>
          <a:noFill/>
        </p:spPr>
      </p:pic>
      <p:pic>
        <p:nvPicPr>
          <p:cNvPr id="27656" name="Picture 8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142984"/>
            <a:ext cx="1928826" cy="1156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14290"/>
            <a:ext cx="7215238" cy="107157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_Albionic Bold" pitchFamily="2" charset="0"/>
              </a:rPr>
              <a:t>Итоги Сталинградской </a:t>
            </a:r>
            <a:r>
              <a:rPr lang="ru-RU" sz="4000" b="1" dirty="0" smtClean="0">
                <a:latin typeface="a_Albionic Bold" pitchFamily="2" charset="0"/>
              </a:rPr>
              <a:t>битвы</a:t>
            </a:r>
            <a:endParaRPr lang="ru-RU" sz="4000" b="1" dirty="0">
              <a:latin typeface="a_Albionic Bold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500174"/>
            <a:ext cx="7056457" cy="492922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 b="1" i="1" dirty="0" smtClean="0">
                <a:latin typeface="Antiqua" pitchFamily="2" charset="0"/>
              </a:rPr>
              <a:t>Сталинградская </a:t>
            </a:r>
            <a:r>
              <a:rPr lang="ru-RU" sz="2400" b="1" i="1" dirty="0">
                <a:latin typeface="Antiqua" pitchFamily="2" charset="0"/>
              </a:rPr>
              <a:t>битва закончилась поражением врага, который </a:t>
            </a:r>
            <a:r>
              <a:rPr lang="ru-RU" sz="2400" b="1" i="1" dirty="0" smtClean="0">
                <a:latin typeface="Antiqua" pitchFamily="2" charset="0"/>
              </a:rPr>
              <a:t>потерял: </a:t>
            </a:r>
          </a:p>
          <a:p>
            <a:pPr marL="609600" indent="-609600" algn="ctr">
              <a:lnSpc>
                <a:spcPct val="90000"/>
              </a:lnSpc>
              <a:buNone/>
            </a:pPr>
            <a:r>
              <a:rPr lang="ru-RU" sz="2600" dirty="0" smtClean="0">
                <a:latin typeface="Antiqua" pitchFamily="2" charset="0"/>
              </a:rPr>
              <a:t>1,5 </a:t>
            </a:r>
            <a:r>
              <a:rPr lang="ru-RU" sz="2600" dirty="0">
                <a:latin typeface="Antiqua" pitchFamily="2" charset="0"/>
              </a:rPr>
              <a:t>млн. человек, 2000 танков, 3000 самолетов, в плен взято 100 тыс. солдат,2,5 тыс. офицеров,23 генерала, фельдмаршал Ф. Паулюс</a:t>
            </a:r>
            <a:r>
              <a:rPr lang="ru-RU" sz="2600" dirty="0" smtClean="0">
                <a:latin typeface="Antiqua" pitchFamily="2" charset="0"/>
              </a:rPr>
              <a:t>.</a:t>
            </a:r>
          </a:p>
          <a:p>
            <a:pPr marL="609600" indent="-609600" algn="ctr">
              <a:lnSpc>
                <a:spcPct val="90000"/>
              </a:lnSpc>
              <a:buNone/>
            </a:pPr>
            <a:endParaRPr lang="ru-RU" sz="2600" dirty="0">
              <a:latin typeface="Antiqua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600" dirty="0">
                <a:latin typeface="Antiqua" pitchFamily="2" charset="0"/>
              </a:rPr>
              <a:t>2. В ходе Сталинградской битвы было разгромлено 22 немецких дивизий и 160 отдельных частей. Убито 140 тыс. вражеских солдат и офицеров. </a:t>
            </a:r>
            <a:endParaRPr lang="ru-RU" sz="2600" dirty="0" smtClean="0">
              <a:latin typeface="Antiqua" pitchFamily="2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600" dirty="0">
              <a:latin typeface="Antiqu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ед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4813"/>
            <a:ext cx="1900238" cy="36004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28" y="404813"/>
            <a:ext cx="7435872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Медаль</a:t>
            </a:r>
            <a:br>
              <a:rPr lang="ru-RU" sz="4000" b="1" dirty="0"/>
            </a:br>
            <a:r>
              <a:rPr lang="ru-RU" sz="4000" b="1" dirty="0"/>
              <a:t>«За Оборону Сталинграда»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357158" y="2143116"/>
            <a:ext cx="8540750" cy="8207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dirty="0"/>
              <a:t>22 декабря 1942г.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57356" y="3714752"/>
            <a:ext cx="6889769" cy="377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tx2"/>
                </a:solidFill>
                <a:latin typeface="Tahoma" pitchFamily="34" charset="0"/>
              </a:rPr>
              <a:t>125 человек</a:t>
            </a:r>
            <a:r>
              <a:rPr lang="ru-RU" sz="4400" dirty="0">
                <a:latin typeface="Tahoma" pitchFamily="34" charset="0"/>
              </a:rPr>
              <a:t> </a:t>
            </a:r>
            <a:r>
              <a:rPr lang="ru-RU" sz="2800" dirty="0">
                <a:latin typeface="Tahoma" pitchFamily="34" charset="0"/>
              </a:rPr>
              <a:t>получили звание «Герой Советского Союза» в Сталинградской битве</a:t>
            </a:r>
          </a:p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chemeClr val="tx2"/>
                </a:solidFill>
                <a:latin typeface="Tahoma" pitchFamily="34" charset="0"/>
              </a:rPr>
              <a:t>750 тыс. человек</a:t>
            </a:r>
            <a:r>
              <a:rPr lang="ru-RU" sz="4000" dirty="0">
                <a:latin typeface="Tahoma" pitchFamily="34" charset="0"/>
              </a:rPr>
              <a:t> </a:t>
            </a:r>
            <a:r>
              <a:rPr lang="ru-RU" sz="2800" dirty="0">
                <a:latin typeface="Tahoma" pitchFamily="34" charset="0"/>
              </a:rPr>
              <a:t>награждены медалью «За оборону Сталинграда»</a:t>
            </a:r>
          </a:p>
          <a:p>
            <a:pPr algn="just">
              <a:spcBef>
                <a:spcPct val="50000"/>
              </a:spcBef>
            </a:pPr>
            <a:endParaRPr lang="ru-RU" sz="2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07950" y="1268413"/>
            <a:ext cx="4859338" cy="5589587"/>
          </a:xfrm>
        </p:spPr>
        <p:txBody>
          <a:bodyPr/>
          <a:lstStyle/>
          <a:p>
            <a:pPr indent="-339725" eaLnBrk="1" hangingPunct="1">
              <a:spcBef>
                <a:spcPts val="6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 smtClean="0">
              <a:effectLst/>
              <a:latin typeface="Arial" charset="0"/>
            </a:endParaRPr>
          </a:p>
          <a:p>
            <a:pPr indent="-339725" eaLnBrk="1" hangingPunct="1">
              <a:lnSpc>
                <a:spcPct val="90000"/>
              </a:lnSpc>
              <a:spcBef>
                <a:spcPts val="2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800" dirty="0" smtClean="0"/>
              <a:t>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076825" y="5949950"/>
            <a:ext cx="352742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6143668" cy="5613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928794" y="5715016"/>
            <a:ext cx="6819919" cy="974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Мемориальный комплекс на Мамаевом кургане</a:t>
            </a:r>
          </a:p>
          <a:p>
            <a:pPr algn="ctr" eaLnBrk="0" hangingPunct="0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/>
              <a:t>(современный вид)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500166" y="500042"/>
            <a:ext cx="3786209" cy="5786458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Огромное количество жертв пало при битве под Сталинградом. Но советские воины, в который раз проявили мужество, отвагу, героизм, любовь для спасения Родины.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/>
              </a:rPr>
              <a:t>Жители Волгограда всегда будут помнить погибших.</a:t>
            </a:r>
          </a:p>
        </p:txBody>
      </p:sp>
      <p:pic>
        <p:nvPicPr>
          <p:cNvPr id="18436" name="Рисунок 5" descr="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337547" cy="51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1216314861_142_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52"/>
            <a:ext cx="9358346" cy="61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8"/>
          <p:cNvSpPr>
            <a:spLocks noGrp="1"/>
          </p:cNvSpPr>
          <p:nvPr>
            <p:ph type="title"/>
          </p:nvPr>
        </p:nvSpPr>
        <p:spPr>
          <a:xfrm>
            <a:off x="1857356" y="5715000"/>
            <a:ext cx="7000924" cy="92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cap="none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17 июля 1942 года считается началом                         Сталинградской битвы.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071546"/>
            <a:ext cx="6981844" cy="557216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Сталинградская битва</a:t>
            </a:r>
            <a:r>
              <a:rPr lang="ru-RU" sz="3600" dirty="0" smtClean="0">
                <a:solidFill>
                  <a:schemeClr val="tx1"/>
                </a:solidFill>
              </a:rPr>
              <a:t> — сражение между войсками СССР, с одной стороны, и войсками нацистской Германии, Румынии, Италии и Венгрии.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Битва была одним из важнейших событий Второй мировой войны.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33522" cy="129697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ahoma" pitchFamily="34" charset="0"/>
              </a:rPr>
              <a:t>Карта</a:t>
            </a:r>
            <a:br>
              <a:rPr lang="ru-RU" sz="3600" b="1" dirty="0" smtClean="0">
                <a:latin typeface="Tahoma" pitchFamily="34" charset="0"/>
              </a:rPr>
            </a:br>
            <a:r>
              <a:rPr lang="ru-RU" sz="3600" b="1" dirty="0" smtClean="0">
                <a:latin typeface="Tahoma" pitchFamily="34" charset="0"/>
              </a:rPr>
              <a:t>Сталинградской битвы</a:t>
            </a:r>
            <a:r>
              <a:rPr lang="ru-RU" sz="4400" b="1" dirty="0" smtClean="0">
                <a:latin typeface="Tahoma" pitchFamily="34" charset="0"/>
              </a:rPr>
              <a:t/>
            </a:r>
            <a:br>
              <a:rPr lang="ru-RU" sz="4400" b="1" dirty="0" smtClean="0">
                <a:latin typeface="Tahoma" pitchFamily="34" charset="0"/>
              </a:rPr>
            </a:br>
            <a:endParaRPr lang="ru-RU" dirty="0"/>
          </a:p>
        </p:txBody>
      </p:sp>
      <p:pic>
        <p:nvPicPr>
          <p:cNvPr id="4" name="Picture 2" descr="stalingrad1"/>
          <p:cNvPicPr>
            <a:picLocks noChangeAspect="1" noChangeArrowheads="1"/>
          </p:cNvPicPr>
          <p:nvPr/>
        </p:nvPicPr>
        <p:blipFill>
          <a:blip r:embed="rId2" cstate="print"/>
          <a:srcRect l="2066" t="11049" r="33405" b="3319"/>
          <a:stretch>
            <a:fillRect/>
          </a:stretch>
        </p:blipFill>
        <p:spPr bwMode="auto">
          <a:xfrm>
            <a:off x="2428860" y="1142984"/>
            <a:ext cx="5929354" cy="556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аршал Жу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24574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Василье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989138"/>
            <a:ext cx="24590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ворон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989138"/>
            <a:ext cx="23082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2"/>
          <p:cNvSpPr txBox="1">
            <a:spLocks noChangeArrowheads="1"/>
          </p:cNvSpPr>
          <p:nvPr/>
        </p:nvSpPr>
        <p:spPr bwMode="auto">
          <a:xfrm>
            <a:off x="3143240" y="5429264"/>
            <a:ext cx="2772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Воронов </a:t>
            </a:r>
          </a:p>
          <a:p>
            <a:pPr algn="ctr"/>
            <a:r>
              <a:rPr lang="ru-RU" sz="2400" b="1" dirty="0" smtClean="0"/>
              <a:t>Николай Николаевич</a:t>
            </a:r>
            <a:endParaRPr lang="ru-RU" sz="2400" b="1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71669" y="428604"/>
            <a:ext cx="65008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4000" b="1" dirty="0"/>
              <a:t>Выдающиеся полководцы Сталинградской битвы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429264"/>
            <a:ext cx="23555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ЖУКОВ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Георгий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Константинович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5429264"/>
            <a:ext cx="178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Васильев </a:t>
            </a:r>
          </a:p>
          <a:p>
            <a:pPr algn="ctr"/>
            <a:r>
              <a:rPr lang="ru-RU" sz="2400" b="1" dirty="0" smtClean="0"/>
              <a:t>Александр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Макарович</a:t>
            </a:r>
            <a:endParaRPr lang="ru-RU" sz="24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11" descr="stalingrad_22 нем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852738"/>
            <a:ext cx="30972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851275" y="500042"/>
            <a:ext cx="486412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Цель фашистских захватчиков: </a:t>
            </a:r>
            <a:r>
              <a:rPr lang="ru-RU" sz="2000" dirty="0"/>
              <a:t>овладеть </a:t>
            </a:r>
            <a:r>
              <a:rPr lang="ru-RU" sz="2000" dirty="0" smtClean="0"/>
              <a:t>городом</a:t>
            </a:r>
            <a:r>
              <a:rPr lang="ru-RU" sz="2000" dirty="0"/>
              <a:t>, предприятия которого выпускали военную продукцию; выйти к Волге, по которой в кратчайшие сроки можно было попасть в Каспийское море, на Кавказ, где добывалась необходимая для фронта нефть</a:t>
            </a:r>
            <a:r>
              <a:rPr lang="ru-RU" dirty="0"/>
              <a:t>.                                               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бомбард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76700"/>
            <a:ext cx="34544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асштабы битвы техни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33162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Зверства нелюдей. Дело рук Бандеровц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24765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Убитый мальчик с голубем в ру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81300"/>
            <a:ext cx="33909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3357554" y="428604"/>
            <a:ext cx="5429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На </a:t>
            </a:r>
            <a:r>
              <a:rPr lang="ru-RU" sz="3200" dirty="0"/>
              <a:t>территории почти в сто тысяч квадратных километров сражались более двух миллионов человек.</a:t>
            </a:r>
          </a:p>
        </p:txBody>
      </p:sp>
      <p:pic>
        <p:nvPicPr>
          <p:cNvPr id="5" name="Рисунок 4" descr="страх и ужас детей войны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292600"/>
            <a:ext cx="350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2571737" y="2643182"/>
            <a:ext cx="3929090" cy="223361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Советские воины дрались за каждый квартал, за каждый дом, прочно удерживали свои рубежи.</a:t>
            </a:r>
          </a:p>
        </p:txBody>
      </p:sp>
      <p:pic>
        <p:nvPicPr>
          <p:cNvPr id="7171" name="Picture 6" descr="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184650"/>
            <a:ext cx="33496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р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26939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р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02418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рарара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260350"/>
            <a:ext cx="3454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1785917" y="285729"/>
            <a:ext cx="7000925" cy="1357322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В  контрнаступлении  участвовали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3 главных фронта,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</a:rPr>
              <a:t>под командованием генералов:</a:t>
            </a:r>
          </a:p>
        </p:txBody>
      </p:sp>
      <p:pic>
        <p:nvPicPr>
          <p:cNvPr id="8195" name="Picture 4" descr="вату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22479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ерем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21161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рокоссов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984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39750" y="206057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Н. Ф. </a:t>
            </a:r>
            <a:r>
              <a:rPr lang="ru-RU" sz="2400" dirty="0" err="1">
                <a:solidFill>
                  <a:schemeClr val="accent4">
                    <a:lumMod val="10000"/>
                  </a:schemeClr>
                </a:solidFill>
              </a:rPr>
              <a:t>Ватунина</a:t>
            </a: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8313" y="5949950"/>
            <a:ext cx="2357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Юго-Западный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фронт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276600" y="1989138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К. К. Рокоссовского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571868" y="5929330"/>
            <a:ext cx="2231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Донской фронт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6443663" y="2060575"/>
            <a:ext cx="229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А. И. Еременко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429388" y="5857892"/>
            <a:ext cx="2417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Сталинградский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фронт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292</Words>
  <Application>Microsoft Office PowerPoint</Application>
  <PresentationFormat>Экран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17 июля 1942 года считается началом                         Сталинградской битвы.</vt:lpstr>
      <vt:lpstr>Слайд 3</vt:lpstr>
      <vt:lpstr>Карта Сталинградской битвы </vt:lpstr>
      <vt:lpstr>Слайд 5</vt:lpstr>
      <vt:lpstr>Слайд 6</vt:lpstr>
      <vt:lpstr>Слайд 7</vt:lpstr>
      <vt:lpstr>Слайд 8</vt:lpstr>
      <vt:lpstr>Слайд 9</vt:lpstr>
      <vt:lpstr>Силы сторон </vt:lpstr>
      <vt:lpstr>Итоги Сталинградской битвы</vt:lpstr>
      <vt:lpstr>Медаль «За Оборону Сталинграда»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17</cp:revision>
  <dcterms:created xsi:type="dcterms:W3CDTF">2013-02-05T13:49:24Z</dcterms:created>
  <dcterms:modified xsi:type="dcterms:W3CDTF">2013-02-07T18:45:39Z</dcterms:modified>
</cp:coreProperties>
</file>