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58" r:id="rId5"/>
    <p:sldId id="260" r:id="rId6"/>
    <p:sldId id="273" r:id="rId7"/>
    <p:sldId id="290" r:id="rId8"/>
    <p:sldId id="291" r:id="rId9"/>
    <p:sldId id="269" r:id="rId10"/>
    <p:sldId id="275" r:id="rId11"/>
    <p:sldId id="277" r:id="rId12"/>
    <p:sldId id="288" r:id="rId13"/>
    <p:sldId id="267" r:id="rId14"/>
    <p:sldId id="276" r:id="rId15"/>
    <p:sldId id="257" r:id="rId16"/>
    <p:sldId id="266" r:id="rId17"/>
    <p:sldId id="278" r:id="rId18"/>
    <p:sldId id="264" r:id="rId19"/>
    <p:sldId id="263" r:id="rId20"/>
    <p:sldId id="271" r:id="rId21"/>
    <p:sldId id="270" r:id="rId22"/>
    <p:sldId id="265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/>
          <a:lstStyle/>
          <a:p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дошкольное образовательное учреждение </a:t>
            </a:r>
            <a:b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комбинированного вида № 204 г. Карталы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560840" cy="4752528"/>
          </a:xfrm>
        </p:spPr>
        <p:txBody>
          <a:bodyPr>
            <a:normAutofit fontScale="92500" lnSpcReduction="10000"/>
          </a:bodyPr>
          <a:lstStyle/>
          <a:p>
            <a:pPr lvl="0">
              <a:defRPr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>
              <a:defRPr/>
            </a:pP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Лего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– фестиваль</a:t>
            </a:r>
          </a:p>
          <a:p>
            <a:pPr lvl="0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Тема проекта: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«Новые приключения </a:t>
            </a:r>
          </a:p>
          <a:p>
            <a:pPr lvl="0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Незнайки и его друзей»</a:t>
            </a:r>
          </a:p>
          <a:p>
            <a:pPr lvl="0"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 algn="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Подготовила: Емельянова Е. В.</a:t>
            </a:r>
          </a:p>
          <a:p>
            <a:pPr lvl="0" algn="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воспитатель 1 категории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0"/>
          </a:xfrm>
        </p:spPr>
        <p:txBody>
          <a:bodyPr>
            <a:normAutofit/>
          </a:bodyPr>
          <a:lstStyle/>
          <a:p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76670"/>
            <a:ext cx="3359126" cy="2519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6671"/>
            <a:ext cx="3168352" cy="2519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9" y="3383895"/>
            <a:ext cx="3096344" cy="2511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87153"/>
            <a:ext cx="3359126" cy="25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76672"/>
            <a:ext cx="7846640" cy="59046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Выставка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лего</a:t>
            </a: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– построек «Необычные человечки».</a:t>
            </a:r>
          </a:p>
          <a:p>
            <a:endParaRPr lang="ru-RU" sz="2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86" y="1417894"/>
            <a:ext cx="3475835" cy="2603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320" y="4074105"/>
            <a:ext cx="3270920" cy="2451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657" y="1412980"/>
            <a:ext cx="3477537" cy="260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0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02245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-</a:t>
            </a:r>
            <a: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Художественное </a:t>
            </a:r>
            <a: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творчество </a:t>
            </a:r>
            <a: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на тему космос</a:t>
            </a:r>
            <a: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.</a:t>
            </a:r>
            <a:b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endParaRPr lang="ru-RU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4007" y="1238180"/>
            <a:ext cx="2426849" cy="1820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97" y="994107"/>
            <a:ext cx="2321438" cy="1741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190" y="3089757"/>
            <a:ext cx="2284371" cy="1713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995078"/>
            <a:ext cx="2320143" cy="1740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08" y="3861048"/>
            <a:ext cx="2465088" cy="1848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155" y="3075906"/>
            <a:ext cx="2219162" cy="16643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741" y="4941168"/>
            <a:ext cx="2306853" cy="17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38249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330" y="3334098"/>
            <a:ext cx="2064386" cy="2752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060848"/>
            <a:ext cx="2064386" cy="2752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3" y="388454"/>
            <a:ext cx="2064386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9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02245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Работа с родителями:</a:t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 i="1" dirty="0" smtClean="0">
                <a:latin typeface="Monotype Corsiva" panose="03010101010201010101" pitchFamily="66" charset="0"/>
              </a:rPr>
              <a:t>-</a:t>
            </a:r>
            <a:r>
              <a:rPr lang="ru-RU" sz="3200" b="1" dirty="0" smtClean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Подготовка </a:t>
            </a:r>
            <a:r>
              <a:rPr lang="ru-RU" sz="3200" b="1" dirty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необходимого для проекта </a:t>
            </a:r>
            <a:r>
              <a:rPr lang="ru-RU" sz="3200" b="1" dirty="0" smtClean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материала.</a:t>
            </a:r>
            <a:br>
              <a:rPr lang="ru-RU" sz="3200" b="1" dirty="0" smtClean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-Помощь </a:t>
            </a:r>
            <a:r>
              <a:rPr lang="ru-RU" sz="3200" b="1" dirty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в оформлении проекта.</a:t>
            </a:r>
            <a:br>
              <a:rPr lang="ru-RU" sz="3200" b="1" dirty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-Помощь </a:t>
            </a:r>
            <a:r>
              <a:rPr lang="ru-RU" sz="3200" b="1" dirty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ребенку в подготовке и защите проекта</a:t>
            </a:r>
            <a:br>
              <a:rPr lang="ru-RU" sz="3200" b="1" dirty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-Информирование </a:t>
            </a:r>
            <a:r>
              <a:rPr lang="ru-RU" sz="3200" b="1" dirty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родителей о результатах.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9A3D0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9A3D0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4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Основной этап проекта.</a:t>
            </a: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27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89128" y="1600200"/>
            <a:ext cx="4038600" cy="4525963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Создание альбома схем конструирования из </a:t>
            </a:r>
            <a:r>
              <a:rPr lang="ru-RU" sz="2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лего</a:t>
            </a: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Подготовка макета для построек.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418" y="2639044"/>
            <a:ext cx="3442163" cy="2806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639043"/>
            <a:ext cx="3509657" cy="2806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Постройка цветочного городка.</a:t>
            </a:r>
            <a:b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20" y="3914246"/>
            <a:ext cx="3334654" cy="234818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20" y="923217"/>
            <a:ext cx="3334654" cy="2500991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859304"/>
            <a:ext cx="3419872" cy="2564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928" y="3887298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7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02245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9A3D0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9A3D0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710860"/>
            <a:ext cx="3624187" cy="2718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49" y="3717032"/>
            <a:ext cx="3624187" cy="2718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689441"/>
            <a:ext cx="3664402" cy="2748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036" y="3745086"/>
            <a:ext cx="3616406" cy="27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6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По порядку все планеты</a:t>
            </a:r>
            <a:b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Назовёт любой из 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нас…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556792"/>
            <a:ext cx="3178696" cy="238402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558842"/>
            <a:ext cx="3175963" cy="23819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108460"/>
            <a:ext cx="3178696" cy="23840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083213"/>
            <a:ext cx="3175963" cy="23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6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Ну и как же без космического городка…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44475"/>
            <a:ext cx="3096344" cy="232225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149080"/>
            <a:ext cx="2950440" cy="23432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036" y="1444475"/>
            <a:ext cx="3146237" cy="2359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035" y="4154957"/>
            <a:ext cx="3146237" cy="235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1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59766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Имя проекта: </a:t>
            </a: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«Космическое путешествие Незнайки и его друзей».</a:t>
            </a:r>
          </a:p>
          <a:p>
            <a:pPr algn="just"/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Вид проекта: </a:t>
            </a:r>
            <a:r>
              <a:rPr lang="ru-RU" alt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творческий, подгрупповой.</a:t>
            </a:r>
          </a:p>
          <a:p>
            <a:pPr algn="just"/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Продолжительность проекта: </a:t>
            </a:r>
            <a:r>
              <a:rPr lang="ru-RU" alt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кратковременный</a:t>
            </a:r>
            <a:r>
              <a:rPr lang="ru-RU" alt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lang="ru-RU" alt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Участники проекта: 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pPr algn="just"/>
            <a:r>
              <a:rPr lang="ru-RU" altLang="ru-RU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Педагог </a:t>
            </a:r>
            <a:r>
              <a:rPr lang="ru-RU" altLang="ru-RU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по конструированию:</a:t>
            </a:r>
          </a:p>
          <a:p>
            <a:pPr algn="just"/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Емельянова Елена Васильевна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.</a:t>
            </a:r>
            <a:endParaRPr lang="ru-RU" alt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  <a:p>
            <a:pPr algn="just"/>
            <a:r>
              <a:rPr lang="ru-RU" altLang="ru-RU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Д</a:t>
            </a:r>
            <a:r>
              <a:rPr lang="ru-RU" altLang="ru-RU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ети старшего возраста:         </a:t>
            </a:r>
          </a:p>
          <a:p>
            <a:pPr marL="457200" indent="-457200" algn="just">
              <a:buFontTx/>
              <a:buChar char="-"/>
            </a:pPr>
            <a:r>
              <a:rPr lang="ru-RU" alt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Чернов Артем;</a:t>
            </a:r>
          </a:p>
          <a:p>
            <a:pPr marL="457200" indent="-457200" algn="just">
              <a:buFontTx/>
              <a:buChar char="-"/>
            </a:pPr>
            <a:r>
              <a:rPr lang="ru-RU" altLang="ru-RU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Косухин</a:t>
            </a:r>
            <a:r>
              <a:rPr lang="ru-RU" alt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 Рома;</a:t>
            </a:r>
          </a:p>
          <a:p>
            <a:pPr marL="457200" indent="-457200" algn="just">
              <a:buFontTx/>
              <a:buChar char="-"/>
            </a:pPr>
            <a:r>
              <a:rPr lang="ru-RU" alt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Плотников Артем.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708920"/>
            <a:ext cx="2535784" cy="17024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509120"/>
            <a:ext cx="2539429" cy="19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08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69294"/>
            <a:ext cx="3562232" cy="267167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69294"/>
            <a:ext cx="3462536" cy="2596902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1" y="3356992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88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Постройка космического корабля.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68760"/>
            <a:ext cx="3098304" cy="232372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268760"/>
            <a:ext cx="3102496" cy="232687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933056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11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Постройка ракеты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54362"/>
            <a:ext cx="3456384" cy="259228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268760"/>
            <a:ext cx="3456384" cy="259228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70" y="4077072"/>
            <a:ext cx="3471730" cy="26037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88665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9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Постройка 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спутника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560840" cy="4752528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828" y="1340768"/>
            <a:ext cx="3347864" cy="251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52" y="4149080"/>
            <a:ext cx="3347864" cy="251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828" y="4149080"/>
            <a:ext cx="3347864" cy="2510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52" y="1349278"/>
            <a:ext cx="3353091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Постройка 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роботов.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560840" cy="4752528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3059832" cy="2294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40768"/>
            <a:ext cx="3059832" cy="22948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080" y="4006349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Расстановка моделей постройки.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374539"/>
            <a:ext cx="4038600" cy="302895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422" y="296048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2258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630558"/>
            <a:ext cx="3275856" cy="245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44" y="3645024"/>
            <a:ext cx="3275856" cy="245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44" y="692696"/>
            <a:ext cx="3275856" cy="2456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692696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546" y="116632"/>
            <a:ext cx="8229600" cy="63190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200" b="1" dirty="0" smtClean="0">
                <a:latin typeface="Monotype Corsiva" panose="03010101010201010101" pitchFamily="66" charset="0"/>
              </a:rPr>
              <a:t/>
            </a:r>
            <a:br>
              <a:rPr lang="ru-RU" sz="2200" b="1" dirty="0" smtClean="0">
                <a:latin typeface="Monotype Corsiva" panose="03010101010201010101" pitchFamily="66" charset="0"/>
              </a:rPr>
            </a:br>
            <a:r>
              <a:rPr lang="ru-RU" sz="2200" b="1" dirty="0" smtClean="0">
                <a:latin typeface="Monotype Corsiva" panose="03010101010201010101" pitchFamily="66" charset="0"/>
              </a:rPr>
              <a:t/>
            </a:r>
            <a:br>
              <a:rPr lang="ru-RU" sz="2200" b="1" dirty="0" smtClean="0">
                <a:latin typeface="Monotype Corsiva" panose="03010101010201010101" pitchFamily="66" charset="0"/>
              </a:rPr>
            </a:br>
            <a:r>
              <a:rPr lang="ru-RU" sz="2200" b="1" dirty="0">
                <a:latin typeface="Monotype Corsiva" panose="03010101010201010101" pitchFamily="66" charset="0"/>
              </a:rPr>
              <a:t/>
            </a:r>
            <a:br>
              <a:rPr lang="ru-RU" sz="2200" b="1" dirty="0">
                <a:latin typeface="Monotype Corsiva" panose="03010101010201010101" pitchFamily="66" charset="0"/>
              </a:rPr>
            </a:br>
            <a:endParaRPr lang="ru-RU" sz="22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993" y="3615155"/>
            <a:ext cx="3611896" cy="2708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645024"/>
            <a:ext cx="3611894" cy="2708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253" y="404664"/>
            <a:ext cx="3611893" cy="2708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24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 вот что у нас получилось…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560840" cy="4752528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24744"/>
            <a:ext cx="4176464" cy="3132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06849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Основной этап проекта.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052736"/>
            <a:ext cx="7772400" cy="5544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-Создание </a:t>
            </a:r>
            <a:r>
              <a:rPr lang="ru-RU" sz="4400" dirty="0">
                <a:solidFill>
                  <a:schemeClr val="tx1"/>
                </a:solidFill>
                <a:latin typeface="Monotype Corsiva" panose="03010101010201010101" pitchFamily="66" charset="0"/>
              </a:rPr>
              <a:t>мультфильма</a:t>
            </a:r>
            <a:r>
              <a:rPr lang="ru-RU" sz="4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.</a:t>
            </a:r>
          </a:p>
          <a:p>
            <a:pPr>
              <a:defRPr/>
            </a:pPr>
            <a:endParaRPr lang="ru-RU" sz="44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lvl="0">
              <a:defRPr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88840"/>
            <a:ext cx="3203848" cy="2402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988840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02245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Цель проекта:</a:t>
            </a:r>
            <a:b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</a:t>
            </a:r>
            <a:r>
              <a:rPr lang="ru-RU" alt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оздать условия  для развития конструктивной деятельности детей средствами </a:t>
            </a:r>
            <a:r>
              <a:rPr lang="ru-RU" altLang="ru-RU" sz="2400" b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alt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- конструкторов в процессе детского проектирования</a:t>
            </a:r>
            <a:r>
              <a:rPr lang="ru-RU" altLang="ru-RU" sz="24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alt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Задачи проекта:</a:t>
            </a:r>
            <a:r>
              <a:rPr lang="ru-RU" alt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alt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 развивать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фантазию, мышление и способность детей к моделированию через познавательный интерес к </a:t>
            </a:r>
            <a:r>
              <a:rPr lang="ru-RU" alt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Лего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– конструированию.</a:t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 формировать устойчивый интерес к конструктивной деятельности, желание творить, изобретать;</a:t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-развивать фантазию, конструктивное воображение и умение творчески использовать приобретенные навыки и создавать привлекательную игровую ситуацию, способствующую возникновению у детей собственных замыслов;</a:t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 воспитывать дружеские взаимоотношения, развивать самостоятельность при работе со схемами.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02624" cy="2880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Заключительный этап проекта.</a:t>
            </a:r>
            <a:b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latin typeface="Monotype Corsiva" panose="03010101010201010101" pitchFamily="66" charset="0"/>
              </a:rPr>
              <a:t>-Участие в </a:t>
            </a:r>
            <a:r>
              <a:rPr lang="ru-RU" sz="2800" b="1" dirty="0" err="1" smtClean="0">
                <a:latin typeface="Monotype Corsiva" panose="03010101010201010101" pitchFamily="66" charset="0"/>
              </a:rPr>
              <a:t>лего</a:t>
            </a:r>
            <a:r>
              <a:rPr lang="ru-RU" sz="2800" b="1" dirty="0" smtClean="0">
                <a:latin typeface="Monotype Corsiva" panose="03010101010201010101" pitchFamily="66" charset="0"/>
              </a:rPr>
              <a:t> – фестивале на тему </a:t>
            </a:r>
            <a:br>
              <a:rPr lang="ru-RU" sz="2800" b="1" dirty="0" smtClean="0">
                <a:latin typeface="Monotype Corsiva" panose="03010101010201010101" pitchFamily="66" charset="0"/>
              </a:rPr>
            </a:br>
            <a:r>
              <a:rPr lang="ru-RU" sz="2800" b="1" dirty="0" smtClean="0">
                <a:latin typeface="Monotype Corsiva" panose="03010101010201010101" pitchFamily="66" charset="0"/>
              </a:rPr>
              <a:t>«Новые приключения Незнайки и его друзей».</a:t>
            </a:r>
            <a:br>
              <a:rPr lang="ru-RU" sz="2800" b="1" dirty="0" smtClean="0">
                <a:latin typeface="Monotype Corsiva" panose="03010101010201010101" pitchFamily="66" charset="0"/>
              </a:rPr>
            </a:br>
            <a:r>
              <a:rPr lang="ru-RU" sz="2800" b="1" dirty="0" smtClean="0">
                <a:latin typeface="Monotype Corsiva" panose="03010101010201010101" pitchFamily="66" charset="0"/>
              </a:rPr>
              <a:t>-Презентация проекта и ее защита.</a:t>
            </a:r>
            <a:r>
              <a:rPr lang="ru-RU" sz="2400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 </a:t>
            </a:r>
            <a:br>
              <a:rPr lang="ru-RU" sz="2400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Весёлый беззаботный Незнайка-Коротыш!</a:t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Живет в Цветочном городе отчаянный малыш! </a:t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По странам путешествует и песни любит петь.</a:t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И на ночное небо, на звёздное, глядеть</a:t>
            </a:r>
            <a:r>
              <a:rPr lang="ru-RU" sz="2200" b="1" dirty="0" smtClean="0">
                <a:latin typeface="Monotype Corsiva" panose="03010101010201010101" pitchFamily="66" charset="0"/>
                <a:cs typeface="Microsoft Tai Le" panose="020B0502040204020203" pitchFamily="34" charset="0"/>
              </a:rPr>
              <a:t>...</a:t>
            </a: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/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Живет в Цветочном городе ещё один герой.</a:t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Он </a:t>
            </a:r>
            <a:r>
              <a:rPr lang="ru-RU" sz="2200" b="1" dirty="0" err="1">
                <a:latin typeface="Monotype Corsiva" panose="03010101010201010101" pitchFamily="66" charset="0"/>
                <a:cs typeface="Microsoft Tai Le" panose="020B0502040204020203" pitchFamily="34" charset="0"/>
              </a:rPr>
              <a:t>Знайкой</a:t>
            </a: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называется, </a:t>
            </a:r>
            <a:r>
              <a:rPr lang="ru-RU" sz="2200" b="1" dirty="0" err="1">
                <a:latin typeface="Monotype Corsiva" panose="03010101010201010101" pitchFamily="66" charset="0"/>
                <a:cs typeface="Microsoft Tai Le" panose="020B0502040204020203" pitchFamily="34" charset="0"/>
              </a:rPr>
              <a:t>разумненький</a:t>
            </a: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такой!</a:t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Построил он ракету и в небо захотел...</a:t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Незнайка, по ошибке, в ракету эту сел!</a:t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Нажал цветные кнопочки, ракету запустил</a:t>
            </a:r>
            <a:r>
              <a:rPr lang="ru-RU" sz="2200" b="1" dirty="0" smtClean="0">
                <a:latin typeface="Monotype Corsiva" panose="03010101010201010101" pitchFamily="66" charset="0"/>
                <a:cs typeface="Microsoft Tai Le" panose="020B0502040204020203" pitchFamily="34" charset="0"/>
              </a:rPr>
              <a:t>!</a:t>
            </a: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 </a:t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И вместо </a:t>
            </a:r>
            <a:r>
              <a:rPr lang="ru-RU" sz="2200" b="1" dirty="0" err="1">
                <a:latin typeface="Monotype Corsiva" panose="03010101010201010101" pitchFamily="66" charset="0"/>
                <a:cs typeface="Microsoft Tai Le" panose="020B0502040204020203" pitchFamily="34" charset="0"/>
              </a:rPr>
              <a:t>Знайки</a:t>
            </a: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Лунный мир случайно посетил.</a:t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А </a:t>
            </a:r>
            <a:r>
              <a:rPr lang="ru-RU" sz="2200" b="1" dirty="0" err="1">
                <a:latin typeface="Monotype Corsiva" panose="03010101010201010101" pitchFamily="66" charset="0"/>
                <a:cs typeface="Microsoft Tai Le" panose="020B0502040204020203" pitchFamily="34" charset="0"/>
              </a:rPr>
              <a:t>Знайка</a:t>
            </a: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новую ракету построил, чтоб лететь за ним!</a:t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Незнайка рад был помириться теперь с товарищем своим!</a:t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Когда на Землю он вернулся, то всех, любя расцеловал!</a:t>
            </a:r>
            <a:b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</a:br>
            <a:r>
              <a:rPr lang="ru-RU" sz="2200" b="1" dirty="0">
                <a:latin typeface="Monotype Corsiva" panose="03010101010201010101" pitchFamily="66" charset="0"/>
                <a:cs typeface="Microsoft Tai Le" panose="020B0502040204020203" pitchFamily="34" charset="0"/>
              </a:rPr>
              <a:t> Был рад счастливой этой встрече, друзей весёлых </a:t>
            </a:r>
            <a:r>
              <a:rPr lang="ru-RU" sz="2200" b="1" dirty="0">
                <a:latin typeface="Monotype Corsiva" panose="03010101010201010101" pitchFamily="66" charset="0"/>
              </a:rPr>
              <a:t>обнимал!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2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8965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Ожидаемые результаты проекта.</a:t>
            </a:r>
            <a:b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100" b="1" dirty="0" smtClean="0">
                <a:latin typeface="Monotype Corsiva" panose="03010101010201010101" pitchFamily="66" charset="0"/>
              </a:rPr>
              <a:t>-Повышение уровня мотивации к деятельности, компетентности детей по теме.</a:t>
            </a:r>
            <a:br>
              <a:rPr lang="ru-RU" sz="3100" b="1" dirty="0" smtClean="0">
                <a:latin typeface="Monotype Corsiva" panose="03010101010201010101" pitchFamily="66" charset="0"/>
              </a:rPr>
            </a:br>
            <a:r>
              <a:rPr lang="ru-RU" sz="3100" b="1" dirty="0" smtClean="0">
                <a:latin typeface="Monotype Corsiva" panose="03010101010201010101" pitchFamily="66" charset="0"/>
              </a:rPr>
              <a:t>-Закрепление знаний детей о космосе, космических объектах. Закрепление знаний детей о детском писателе Н. Носове и его рассказах.</a:t>
            </a:r>
            <a:br>
              <a:rPr lang="ru-RU" sz="3100" b="1" dirty="0" smtClean="0">
                <a:latin typeface="Monotype Corsiva" panose="03010101010201010101" pitchFamily="66" charset="0"/>
              </a:rPr>
            </a:br>
            <a:r>
              <a:rPr lang="ru-RU" sz="3100" b="1" dirty="0" smtClean="0">
                <a:latin typeface="Monotype Corsiva" panose="03010101010201010101" pitchFamily="66" charset="0"/>
              </a:rPr>
              <a:t>-Развитие интереса детей к конструктивной деятельности.</a:t>
            </a:r>
            <a:br>
              <a:rPr lang="ru-RU" sz="3100" b="1" dirty="0" smtClean="0">
                <a:latin typeface="Monotype Corsiva" panose="03010101010201010101" pitchFamily="66" charset="0"/>
              </a:rPr>
            </a:br>
            <a:r>
              <a:rPr lang="ru-RU" sz="3100" b="1" dirty="0" smtClean="0">
                <a:latin typeface="Monotype Corsiva" panose="03010101010201010101" pitchFamily="66" charset="0"/>
              </a:rPr>
              <a:t/>
            </a:r>
            <a:br>
              <a:rPr lang="ru-RU" sz="3100" b="1" dirty="0" smtClean="0">
                <a:latin typeface="Monotype Corsiva" panose="03010101010201010101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560840" cy="4752528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0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048671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560840" cy="576064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3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02245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Актуальность проекта: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Старшие дошкольники в доступной и увлекательной форме осваивают умения конструктивной деятельности, получают социальный опыт реализации собственных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Самое главное – предоставить детям возможность «проживания» интересного для них материала. Узнавая новое дети учатся выражать свое отношение к происходящему. Конструируя, дети погружаются в организованную  взрослыми ситуацию: превращаются в космонавтов. В процессе деятельности решаются самые разные задачи: психологические, развиваются воображение, коммуникативные качества, любознательность. Знания, получаемые детьми, являются актуальными, необходимыми для них. А осмысленный, интересный материал усваивается легко и навсегда. Игры – путешествия способствуют не только развитию кругозора, но и формированию навыков общения.</a:t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замыслов, развивают коммуникативные способности,  расширяют свои представления об окружающей действительности .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Методы и приемы проекта:</a:t>
            </a:r>
            <a:b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- метод обследования и наглядности ( рассматривание иллюстраций, альбомов, презентаций, видеофильмов);</a:t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- проблемно – мотивационный прием (стимулирует активность детей за счет включения проблемной ситуации);</a:t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-словесный (беседа, использование художественного слова);</a:t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- практический прием (самостоятельное выполнение работы, использование схем);</a:t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- сотворчество (взаимодействие педагога и ребенка в едином творческом процессе);</a:t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- эвристический (развитие находчивости и активности).</a:t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76672"/>
            <a:ext cx="7846640" cy="59046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Проект состоит из трех этапов: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-Организационно - подготовительный (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Вхождение в проблему, принятия </a:t>
            </a: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задания. Предложение 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путей решения </a:t>
            </a: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проблемы</a:t>
            </a: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).</a:t>
            </a:r>
          </a:p>
          <a:p>
            <a:pPr marL="457200" lvl="0" indent="-45720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Основной этап (создание макета, постройка моделей для развития сюжета, 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ешение 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поставленных задач в самостоятельной и совместной </a:t>
            </a: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деятельности, создание мультфильма </a:t>
            </a: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и т.д.).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Заключительный этап (защита проекта).</a:t>
            </a:r>
            <a:endParaRPr lang="ru-RU" sz="2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Организационно - подготовительный этап проект.</a:t>
            </a:r>
            <a:b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Планирование </a:t>
            </a:r>
            <a:r>
              <a:rPr lang="ru-RU" alt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воспитательно</a:t>
            </a:r>
            <a:r>
              <a:rPr lang="ru-RU" alt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– образовательной работы по теме проекта  «Новые приключения Незнайки и его друзей</a:t>
            </a:r>
            <a:r>
              <a:rPr lang="ru-RU" alt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»</a:t>
            </a:r>
            <a:br>
              <a:rPr lang="ru-RU" alt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560840" cy="576064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421814"/>
              </p:ext>
            </p:extLst>
          </p:nvPr>
        </p:nvGraphicFramePr>
        <p:xfrm>
          <a:off x="1403648" y="2204864"/>
          <a:ext cx="6912768" cy="432401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84792"/>
                <a:gridCol w="4027976"/>
              </a:tblGrid>
              <a:tr h="79732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otype Corsiva" panose="03010101010201010101" pitchFamily="66" charset="0"/>
                        </a:rPr>
                        <a:t>Образовательная область</a:t>
                      </a:r>
                      <a:endParaRPr lang="ru-RU" sz="28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otype Corsiva" panose="03010101010201010101" pitchFamily="66" charset="0"/>
                        </a:rPr>
                        <a:t>Вид деятельности</a:t>
                      </a:r>
                      <a:endParaRPr lang="ru-RU" sz="28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</a:tr>
              <a:tr h="3379139">
                <a:tc>
                  <a:txBody>
                    <a:bodyPr/>
                    <a:lstStyle/>
                    <a:p>
                      <a:r>
                        <a:rPr lang="ru-RU" sz="3200" b="1" u="sng" dirty="0" smtClean="0">
                          <a:latin typeface="Monotype Corsiva" panose="03010101010201010101" pitchFamily="66" charset="0"/>
                        </a:rPr>
                        <a:t>«Познание»</a:t>
                      </a:r>
                      <a:endParaRPr lang="ru-RU" sz="3200" b="1" u="sng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Monotype Corsiva" panose="03010101010201010101" pitchFamily="66" charset="0"/>
                          <a:ea typeface="+mj-ea"/>
                          <a:cs typeface="+mj-cs"/>
                        </a:rPr>
                        <a:t>- Беседа «Как космонавты живут в космосе».</a:t>
                      </a:r>
                      <a:br>
                        <a:rPr kumimoji="0" lang="ru-RU" alt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Monotype Corsiva" panose="03010101010201010101" pitchFamily="66" charset="0"/>
                          <a:ea typeface="+mj-ea"/>
                          <a:cs typeface="+mj-cs"/>
                        </a:rPr>
                      </a:br>
                      <a:r>
                        <a:rPr kumimoji="0" lang="ru-RU" alt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Monotype Corsiva" panose="03010101010201010101" pitchFamily="66" charset="0"/>
                          <a:ea typeface="+mj-ea"/>
                          <a:cs typeface="+mj-cs"/>
                        </a:rPr>
                        <a:t>-Беседа « Н. Носов и его Незнайка».</a:t>
                      </a:r>
                      <a:br>
                        <a:rPr kumimoji="0" lang="ru-RU" alt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Monotype Corsiva" panose="03010101010201010101" pitchFamily="66" charset="0"/>
                          <a:ea typeface="+mj-ea"/>
                          <a:cs typeface="+mj-cs"/>
                        </a:rPr>
                      </a:br>
                      <a:r>
                        <a:rPr kumimoji="0" lang="ru-RU" alt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Monotype Corsiva" panose="03010101010201010101" pitchFamily="66" charset="0"/>
                          <a:ea typeface="+mj-ea"/>
                          <a:cs typeface="+mj-cs"/>
                        </a:rPr>
                        <a:t>-Рассматривание презентаций « Космос», «Исследователи космоса», «Кометы».</a:t>
                      </a: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Monotype Corsiva" panose="03010101010201010101" pitchFamily="66" charset="0"/>
                          <a:ea typeface="+mj-ea"/>
                          <a:cs typeface="+mj-cs"/>
                        </a:rPr>
                        <a:t/>
                      </a:r>
                      <a:b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Monotype Corsiva" panose="03010101010201010101" pitchFamily="66" charset="0"/>
                          <a:ea typeface="+mj-ea"/>
                          <a:cs typeface="+mj-cs"/>
                        </a:rPr>
                      </a:b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j-ea"/>
                          <a:cs typeface="+mj-cs"/>
                        </a:rPr>
                        <a:t>-Д/и « Чья команда быстрее построит».</a:t>
                      </a:r>
                      <a:b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j-ea"/>
                          <a:cs typeface="+mj-cs"/>
                        </a:rPr>
                      </a:b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j-ea"/>
                          <a:cs typeface="+mj-cs"/>
                        </a:rPr>
                        <a:t>-Д/и «Найди и построй».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4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76672"/>
            <a:ext cx="7846640" cy="5904656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101186"/>
              </p:ext>
            </p:extLst>
          </p:nvPr>
        </p:nvGraphicFramePr>
        <p:xfrm>
          <a:off x="1524000" y="548680"/>
          <a:ext cx="6504384" cy="568863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14368"/>
                <a:gridCol w="3790016"/>
              </a:tblGrid>
              <a:tr h="2390362"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latin typeface="Monotype Corsiva" panose="03010101010201010101" pitchFamily="66" charset="0"/>
                        </a:rPr>
                        <a:t>«Социализация»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Monotype Corsiva" panose="03010101010201010101" pitchFamily="66" charset="0"/>
                        </a:rPr>
                        <a:t>-Просмотр видеофильма о космонавтах.</a:t>
                      </a:r>
                      <a:br>
                        <a:rPr lang="ru-RU" sz="1800" b="1" dirty="0" smtClean="0">
                          <a:latin typeface="Monotype Corsiva" panose="03010101010201010101" pitchFamily="66" charset="0"/>
                        </a:rPr>
                      </a:br>
                      <a:r>
                        <a:rPr lang="ru-RU" sz="1800" b="1" dirty="0" smtClean="0">
                          <a:latin typeface="Monotype Corsiva" panose="03010101010201010101" pitchFamily="66" charset="0"/>
                        </a:rPr>
                        <a:t>-Строительные игры по замыслу детей.</a:t>
                      </a:r>
                      <a:br>
                        <a:rPr lang="ru-RU" sz="1800" b="1" dirty="0" smtClean="0">
                          <a:latin typeface="Monotype Corsiva" panose="03010101010201010101" pitchFamily="66" charset="0"/>
                        </a:rPr>
                      </a:br>
                      <a:r>
                        <a:rPr lang="ru-RU" sz="1800" b="1" dirty="0" smtClean="0">
                          <a:latin typeface="Monotype Corsiva" panose="03010101010201010101" pitchFamily="66" charset="0"/>
                        </a:rPr>
                        <a:t>-- Просмотр мультфильма «Незнайка на Луне».</a:t>
                      </a:r>
                      <a:br>
                        <a:rPr lang="ru-RU" sz="1800" b="1" dirty="0" smtClean="0">
                          <a:latin typeface="Monotype Corsiva" panose="03010101010201010101" pitchFamily="66" charset="0"/>
                        </a:rPr>
                      </a:br>
                      <a:r>
                        <a:rPr lang="ru-RU" sz="1800" b="1" dirty="0" smtClean="0">
                          <a:latin typeface="Monotype Corsiva" panose="03010101010201010101" pitchFamily="66" charset="0"/>
                        </a:rPr>
                        <a:t/>
                      </a:r>
                      <a:br>
                        <a:rPr lang="ru-RU" sz="1800" b="1" dirty="0" smtClean="0">
                          <a:latin typeface="Monotype Corsiva" panose="03010101010201010101" pitchFamily="66" charset="0"/>
                        </a:rPr>
                      </a:br>
                      <a:endParaRPr lang="ru-RU" dirty="0"/>
                    </a:p>
                  </a:txBody>
                  <a:tcPr/>
                </a:tc>
              </a:tr>
              <a:tr h="1481594"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>«Художественное творчество»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>-Рассматривание иллюстраций «Незнайка и его друзья».</a:t>
                      </a:r>
                      <a:b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</a:br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>-Работа с раскрасками</a:t>
                      </a:r>
                      <a:r>
                        <a:rPr lang="ru-RU" sz="16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/>
                      </a:r>
                      <a:br>
                        <a:rPr lang="ru-RU" sz="16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</a:br>
                      <a:r>
                        <a:rPr lang="ru-RU" sz="16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>- Лепка ракет.</a:t>
                      </a:r>
                      <a:endParaRPr lang="ru-RU" dirty="0"/>
                    </a:p>
                  </a:txBody>
                  <a:tcPr/>
                </a:tc>
              </a:tr>
              <a:tr h="1816675"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«Музыка»</a:t>
                      </a:r>
                      <a:br>
                        <a:rPr lang="ru-RU" sz="2800" b="1" u="sng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</a:b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-Прослушивание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аудиосказки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«Приключения Незнайки и его друзей».</a:t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-Прослушивание песен и мелодий о Незнайки.</a:t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- Прослушивание песен и мелодий о космосе.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41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546" y="116632"/>
            <a:ext cx="8229600" cy="63190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/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/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200" b="1" dirty="0" smtClean="0">
                <a:latin typeface="Monotype Corsiva" panose="03010101010201010101" pitchFamily="66" charset="0"/>
              </a:rPr>
              <a:t/>
            </a:r>
            <a:br>
              <a:rPr lang="ru-RU" sz="2200" b="1" dirty="0" smtClean="0">
                <a:latin typeface="Monotype Corsiva" panose="03010101010201010101" pitchFamily="66" charset="0"/>
              </a:rPr>
            </a:br>
            <a:r>
              <a:rPr lang="ru-RU" sz="2200" b="1" dirty="0" smtClean="0">
                <a:latin typeface="Monotype Corsiva" panose="03010101010201010101" pitchFamily="66" charset="0"/>
              </a:rPr>
              <a:t/>
            </a:r>
            <a:br>
              <a:rPr lang="ru-RU" sz="2200" b="1" dirty="0" smtClean="0">
                <a:latin typeface="Monotype Corsiva" panose="03010101010201010101" pitchFamily="66" charset="0"/>
              </a:rPr>
            </a:br>
            <a:r>
              <a:rPr lang="ru-RU" sz="2200" b="1" dirty="0">
                <a:latin typeface="Monotype Corsiva" panose="03010101010201010101" pitchFamily="66" charset="0"/>
              </a:rPr>
              <a:t/>
            </a:r>
            <a:br>
              <a:rPr lang="ru-RU" sz="2200" b="1" dirty="0">
                <a:latin typeface="Monotype Corsiva" panose="03010101010201010101" pitchFamily="66" charset="0"/>
              </a:rPr>
            </a:br>
            <a:endParaRPr lang="ru-RU" sz="22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21856"/>
              </p:ext>
            </p:extLst>
          </p:nvPr>
        </p:nvGraphicFramePr>
        <p:xfrm>
          <a:off x="1331640" y="1052736"/>
          <a:ext cx="6696744" cy="34532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15538"/>
                <a:gridCol w="3981206"/>
              </a:tblGrid>
              <a:tr h="3453224">
                <a:tc>
                  <a:txBody>
                    <a:bodyPr/>
                    <a:lstStyle/>
                    <a:p>
                      <a:r>
                        <a:rPr lang="ru-RU" sz="2800" b="1" u="sng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>«Чтение художественной литературы»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>-Знакомство и чтение рассказов Н. Носова «Незнайка и его друзья».</a:t>
                      </a:r>
                      <a:b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</a:br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>-Загадки о космосе.</a:t>
                      </a:r>
                      <a:b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</a:br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>-Загадки про Незнайку.</a:t>
                      </a:r>
                      <a:b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</a:br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>-Чтение стихотворений про Незнайку, о космосе.</a:t>
                      </a:r>
                      <a:b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</a:br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>«В космосе так здорово…».</a:t>
                      </a:r>
                      <a:b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</a:br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>«Космическая сказка».</a:t>
                      </a:r>
                      <a:b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</a:br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Monotype Corsiva" panose="03010101010201010101" pitchFamily="66" charset="0"/>
                        </a:rPr>
                        <a:t>Естифеев Валерий «Он мальчишка - хвастунишка.»</a:t>
                      </a:r>
                      <a:r>
                        <a:rPr lang="ru-RU" sz="1800" b="1" dirty="0" smtClean="0">
                          <a:latin typeface="Monotype Corsiva" panose="03010101010201010101" pitchFamily="66" charset="0"/>
                        </a:rPr>
                        <a:t/>
                      </a:r>
                      <a:br>
                        <a:rPr lang="ru-RU" sz="1800" b="1" dirty="0" smtClean="0">
                          <a:latin typeface="Monotype Corsiva" panose="03010101010201010101" pitchFamily="66" charset="0"/>
                        </a:rPr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293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280</Words>
  <Application>Microsoft Office PowerPoint</Application>
  <PresentationFormat>Экран (4:3)</PresentationFormat>
  <Paragraphs>75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Microsoft Tai Le</vt:lpstr>
      <vt:lpstr>Monotype Corsiva</vt:lpstr>
      <vt:lpstr>Times New Roman</vt:lpstr>
      <vt:lpstr>Тема Office</vt:lpstr>
      <vt:lpstr>Муниципальное дошкольное образовательное учреждение  Детский сад комбинированного вида № 204 г. Карталы</vt:lpstr>
      <vt:lpstr>Презентация PowerPoint</vt:lpstr>
      <vt:lpstr> Цель проекта: создать условия  для развития конструктивной деятельности детей средствами лего - конструкторов в процессе детского проектирования.  Задачи проекта: - развивать фантазию, мышление и способность детей к моделированию через познавательный интерес к Лего – конструированию. - формировать устойчивый интерес к конструктивной деятельности, желание творить, изобретать; -развивать фантазию, конструктивное воображение и умение творчески использовать приобретенные навыки и создавать привлекательную игровую ситуацию, способствующую возникновению у детей собственных замыслов; - воспитывать дружеские взаимоотношения, развивать самостоятельность при работе со схемами.</vt:lpstr>
      <vt:lpstr>Актуальность проекта:  Старшие дошкольники в доступной и увлекательной форме осваивают умения конструктивной деятельности, получают социальный опыт реализации собственных Самое главное – предоставить детям возможность «проживания» интересного для них материала. Узнавая новое дети учатся выражать свое отношение к происходящему. Конструируя, дети погружаются в организованную  взрослыми ситуацию: превращаются в космонавтов. В процессе деятельности решаются самые разные задачи: психологические, развиваются воображение, коммуникативные качества, любознательность. Знания, получаемые детьми, являются актуальными, необходимыми для них. А осмысленный, интересный материал усваивается легко и навсегда. Игры – путешествия способствуют не только развитию кругозора, но и формированию навыков общения. замыслов, развивают коммуникативные способности,  расширяют свои представления об окружающей действительности . </vt:lpstr>
      <vt:lpstr>Методы и приемы проекта:  - метод обследования и наглядности ( рассматривание иллюстраций, альбомов, презентаций, видеофильмов); - проблемно – мотивационный прием (стимулирует активность детей за счет включения проблемной ситуации); -словесный (беседа, использование художественного слова); - практический прием (самостоятельное выполнение работы, использование схем); - сотворчество (взаимодействие педагога и ребенка в едином творческом процессе); - эвристический (развитие находчивости и активности). </vt:lpstr>
      <vt:lpstr> </vt:lpstr>
      <vt:lpstr>Организационно - подготовительный этап проект. Планирование воспитательно – образовательной работы по теме проекта  «Новые приключения Незнайки и его друзей» </vt:lpstr>
      <vt:lpstr> </vt:lpstr>
      <vt:lpstr>           </vt:lpstr>
      <vt:lpstr>     </vt:lpstr>
      <vt:lpstr> </vt:lpstr>
      <vt:lpstr>-Художественное творчество на тему космос.              </vt:lpstr>
      <vt:lpstr>                </vt:lpstr>
      <vt:lpstr>Работа с родителями: -Подготовка необходимого для проекта материала. -Помощь в оформлении проекта. -Помощь ребенку в подготовке и защите проекта -Информирование родителей о результатах.   </vt:lpstr>
      <vt:lpstr>Основной этап проекта. </vt:lpstr>
      <vt:lpstr>Постройка цветочного городка. </vt:lpstr>
      <vt:lpstr>  </vt:lpstr>
      <vt:lpstr>По порядку все планеты  Назовёт любой из нас…</vt:lpstr>
      <vt:lpstr>Ну и как же без космического городка…</vt:lpstr>
      <vt:lpstr>Презентация PowerPoint</vt:lpstr>
      <vt:lpstr>Постройка космического корабля.</vt:lpstr>
      <vt:lpstr>Постройка ракеты</vt:lpstr>
      <vt:lpstr>Постройка спутника</vt:lpstr>
      <vt:lpstr>Постройка роботов.</vt:lpstr>
      <vt:lpstr>Расстановка моделей постройки.</vt:lpstr>
      <vt:lpstr>Презентация PowerPoint</vt:lpstr>
      <vt:lpstr>      </vt:lpstr>
      <vt:lpstr>И вот что у нас получилось…</vt:lpstr>
      <vt:lpstr>Основной этап проекта.</vt:lpstr>
      <vt:lpstr>Заключительный этап проекта. -Участие в лего – фестивале на тему  «Новые приключения Незнайки и его друзей». -Презентация проекта и ее защита.  Весёлый беззаботный Незнайка-Коротыш!  Живет в Цветочном городе отчаянный малыш!   По странам путешествует и песни любит петь.  И на ночное небо, на звёздное, глядеть...  Живет в Цветочном городе ещё один герой.  Он Знайкой называется, разумненький такой!  Построил он ракету и в небо захотел...  Незнайка, по ошибке, в ракету эту сел!  Нажал цветные кнопочки, ракету запустил!   И вместо Знайки Лунный мир случайно посетил.  А Знайка новую ракету построил, чтоб лететь за ним!  Незнайка рад был помириться теперь с товарищем своим!  Когда на Землю он вернулся, то всех, любя расцеловал!  Был рад счастливой этой встрече, друзей весёлых обнимал!             </vt:lpstr>
      <vt:lpstr> Ожидаемые результаты проекта. -Повышение уровня мотивации к деятельности, компетентности детей по теме. -Закрепление знаний детей о космосе, космических объектах. Закрепление знаний детей о детском писателе Н. Носове и его рассказах. -Развитие интереса детей к конструктивной деятельности. 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Elena</cp:lastModifiedBy>
  <cp:revision>70</cp:revision>
  <dcterms:modified xsi:type="dcterms:W3CDTF">2015-03-25T13:17:58Z</dcterms:modified>
</cp:coreProperties>
</file>