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FFF0"/>
    <a:srgbClr val="B7FFF1"/>
    <a:srgbClr val="79FFE5"/>
    <a:srgbClr val="1F08C8"/>
    <a:srgbClr val="A8F2C1"/>
    <a:srgbClr val="00C4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776" y="-10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2"/>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8"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3"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24.03.2015</a:t>
            </a:fld>
            <a:endParaRPr lang="ru-RU"/>
          </a:p>
        </p:txBody>
      </p:sp>
      <p:sp>
        <p:nvSpPr>
          <p:cNvPr id="5" name="Нижний колонтитул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14.jpg"/>
          <p:cNvPicPr>
            <a:picLocks noChangeAspect="1"/>
          </p:cNvPicPr>
          <p:nvPr/>
        </p:nvPicPr>
        <p:blipFill>
          <a:blip r:embed="rId2"/>
          <a:srcRect l="38100"/>
          <a:stretch>
            <a:fillRect/>
          </a:stretch>
        </p:blipFill>
        <p:spPr>
          <a:xfrm>
            <a:off x="0" y="0"/>
            <a:ext cx="6848904" cy="9144000"/>
          </a:xfrm>
          <a:prstGeom prst="rect">
            <a:avLst/>
          </a:prstGeom>
        </p:spPr>
      </p:pic>
      <p:sp>
        <p:nvSpPr>
          <p:cNvPr id="3" name="TextBox 2"/>
          <p:cNvSpPr txBox="1"/>
          <p:nvPr/>
        </p:nvSpPr>
        <p:spPr>
          <a:xfrm>
            <a:off x="357166" y="2571736"/>
            <a:ext cx="4143404" cy="2308324"/>
          </a:xfrm>
          <a:prstGeom prst="rect">
            <a:avLst/>
          </a:prstGeom>
          <a:noFill/>
        </p:spPr>
        <p:txBody>
          <a:bodyPr wrap="square" rtlCol="0">
            <a:spAutoFit/>
          </a:bodyPr>
          <a:lstStyle/>
          <a:p>
            <a:pPr algn="ctr"/>
            <a:r>
              <a:rPr lang="ru-RU" sz="3600" b="1" i="1" dirty="0" smtClean="0">
                <a:latin typeface="Monotype Corsiva" pitchFamily="66" charset="0"/>
              </a:rPr>
              <a:t>Занимательные опыты </a:t>
            </a:r>
            <a:endParaRPr lang="en-US" sz="3600" b="1" i="1" dirty="0" smtClean="0">
              <a:latin typeface="Monotype Corsiva" pitchFamily="66" charset="0"/>
            </a:endParaRPr>
          </a:p>
          <a:p>
            <a:pPr algn="ctr"/>
            <a:r>
              <a:rPr lang="ru-RU" sz="3600" b="1" i="1" dirty="0" smtClean="0">
                <a:latin typeface="Monotype Corsiva" pitchFamily="66" charset="0"/>
              </a:rPr>
              <a:t>и эксперименты </a:t>
            </a:r>
            <a:endParaRPr lang="ru-RU" sz="3600" i="1" dirty="0" smtClean="0">
              <a:latin typeface="Monotype Corsiva" pitchFamily="66" charset="0"/>
            </a:endParaRPr>
          </a:p>
          <a:p>
            <a:pPr algn="ctr"/>
            <a:r>
              <a:rPr lang="ru-RU" sz="3600" b="1" i="1" dirty="0" smtClean="0">
                <a:latin typeface="Monotype Corsiva" pitchFamily="66" charset="0"/>
              </a:rPr>
              <a:t>для дошкольников</a:t>
            </a:r>
            <a:endParaRPr lang="ru-RU" sz="3600" i="1" dirty="0" smtClean="0">
              <a:latin typeface="Monotype Corsiva"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18-028-Eto-interesno.jpg"/>
          <p:cNvPicPr>
            <a:picLocks noChangeAspect="1"/>
          </p:cNvPicPr>
          <p:nvPr/>
        </p:nvPicPr>
        <p:blipFill>
          <a:blip r:embed="rId2"/>
          <a:stretch>
            <a:fillRect/>
          </a:stretch>
        </p:blipFill>
        <p:spPr>
          <a:xfrm>
            <a:off x="0" y="0"/>
            <a:ext cx="6858000" cy="9144000"/>
          </a:xfrm>
          <a:prstGeom prst="rect">
            <a:avLst/>
          </a:prstGeom>
        </p:spPr>
      </p:pic>
      <p:sp>
        <p:nvSpPr>
          <p:cNvPr id="22529" name="Rectangle 1"/>
          <p:cNvSpPr>
            <a:spLocks noChangeArrowheads="1"/>
          </p:cNvSpPr>
          <p:nvPr/>
        </p:nvSpPr>
        <p:spPr bwMode="auto">
          <a:xfrm>
            <a:off x="285728" y="187702"/>
            <a:ext cx="6572272" cy="89562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Куда делась вода?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Выявить процесс испарения воды, зависимость скорости испарения от условий (температура воздуха, открытая и закрытая поверхность воды).</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Три мерные одинаковые емкости с окрашенной водой.</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Дети наливают равное количество воды в емкости, делают отметку уровня, ставят в разные условия: закрытую и открытую емкости — между оконными рамами, открытую — в тепло, на батарею. В течение недели наблюдают процесс испарения, делая отметки на стенках емкостей и фиксируя результаты в дневнике наблюдений. Обсуждают, изменилось ли количество воды (уровень воды стал ниже отметки), куда исчезла вода (частицы воды поднялись с поверхности в воздух). Дети делают вывод, что в тепле испарение происходит быстрее, чем в холоде (потому что частицы воды не могут испариться из закрытого сосуда).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Откуда берется вода?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Познакомиться с процессом конденсации.</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Емкость с горячей водой, охлажденная металлическая крышка.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Взрослый предлагает детям накрыть емкость с горячей водой холодной крышкой. Через некоторое время дети рассматривают внутреннюю сторону крышки, трогают рукой. Выясняют, откуда взялась вода (это частицы воды поднялись с поверхности, они не смогли испариться из банки и </a:t>
            </a:r>
            <a:r>
              <a:rPr kumimoji="0" lang="ru-RU"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осели</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крышке). Взрослый предлагает повторить опыт, но с теплой крышкой. Дети наблюдают, что на теплой крышке воды нет, и делают вывод: процесс превращения пара в воду происходит при охлаждении пара.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d-iskusstvo-kartinka-v-stile-unreal-predstavleny-illyuzii.jpg"/>
          <p:cNvPicPr>
            <a:picLocks noChangeAspect="1"/>
          </p:cNvPicPr>
          <p:nvPr/>
        </p:nvPicPr>
        <p:blipFill>
          <a:blip r:embed="rId2">
            <a:lum bright="-10000"/>
          </a:blip>
          <a:srcRect t="5468" r="18644"/>
          <a:stretch>
            <a:fillRect/>
          </a:stretch>
        </p:blipFill>
        <p:spPr>
          <a:xfrm>
            <a:off x="0" y="0"/>
            <a:ext cx="6858000" cy="9144000"/>
          </a:xfrm>
          <a:prstGeom prst="rect">
            <a:avLst/>
          </a:prstGeom>
        </p:spPr>
      </p:pic>
      <p:sp>
        <p:nvSpPr>
          <p:cNvPr id="23553" name="Rectangle 1"/>
          <p:cNvSpPr>
            <a:spLocks noChangeArrowheads="1"/>
          </p:cNvSpPr>
          <p:nvPr/>
        </p:nvSpPr>
        <p:spPr bwMode="auto">
          <a:xfrm>
            <a:off x="0" y="126147"/>
            <a:ext cx="6072206" cy="83407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Водяная мельница</a:t>
            </a:r>
            <a:endParaRPr kumimoji="0" lang="ru-RU" sz="2800" b="0" i="0" u="none" strike="noStrike" cap="none" normalizeH="0" baseline="0" dirty="0" smtClean="0">
              <a:ln>
                <a:noFill/>
              </a:ln>
              <a:solidFill>
                <a:srgbClr val="AFFFF0"/>
              </a:solidFill>
              <a:effectLst/>
              <a:latin typeface="Monotype Corsiva" pitchFamily="66"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Задачи:</a:t>
            </a:r>
            <a:r>
              <a:rPr kumimoji="0" lang="ru-RU" sz="2800" b="0" i="0"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 Познакомить с силой воды.</a:t>
            </a:r>
            <a:endParaRPr kumimoji="0" lang="ru-RU" sz="2800" b="0" i="0" u="none" strike="noStrike" cap="none" normalizeH="0" baseline="0" dirty="0" smtClean="0">
              <a:ln>
                <a:noFill/>
              </a:ln>
              <a:solidFill>
                <a:srgbClr val="AFFFF0"/>
              </a:solidFill>
              <a:effectLst/>
              <a:latin typeface="Monotype Corsiva" pitchFamily="66"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Материалы  и оборудование:</a:t>
            </a:r>
            <a:r>
              <a:rPr kumimoji="0" lang="ru-RU" sz="2800" b="0" i="0"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    Вертушка, емкость с водой, алгоритм деятельности.</a:t>
            </a:r>
            <a:endParaRPr kumimoji="0" lang="ru-RU" sz="2800" b="0" i="0" u="none" strike="noStrike" cap="none" normalizeH="0" baseline="0" dirty="0" smtClean="0">
              <a:ln>
                <a:noFill/>
              </a:ln>
              <a:solidFill>
                <a:srgbClr val="AFFFF0"/>
              </a:solidFill>
              <a:effectLst/>
              <a:latin typeface="Monotype Corsiva" pitchFamily="66"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 </a:t>
            </a:r>
            <a:r>
              <a:rPr kumimoji="0" lang="ru-RU" sz="2800" b="1" i="1"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Ход:</a:t>
            </a:r>
            <a:r>
              <a:rPr kumimoji="0" lang="ru-RU" sz="2800" b="0" i="0" u="none" strike="noStrike" cap="none" normalizeH="0" baseline="0" dirty="0" smtClean="0">
                <a:ln>
                  <a:noFill/>
                </a:ln>
                <a:solidFill>
                  <a:srgbClr val="AFFFF0"/>
                </a:solidFill>
                <a:effectLst/>
                <a:latin typeface="Monotype Corsiva" pitchFamily="66" charset="0"/>
                <a:ea typeface="Times New Roman" pitchFamily="18" charset="0"/>
                <a:cs typeface="Times New Roman" pitchFamily="18" charset="0"/>
              </a:rPr>
              <a:t> Дети по схеме изготавливают вертушку, которая работает по принципу мельницы. Согласно алгоритму деятельности выполняют действия: льют воду на вертушку, наблюдают за ее вращением. Выясняют, почему вертушка вращается (лопасть вертушки сделана под углом, вода толкает ее и перемещает, под струю попадает другая лопасть, она вращается). Дети делают вывод, что падающая вода обладает силой и надо увеличить поток воды, чтобы вращение было быстрее.</a:t>
            </a:r>
            <a:endParaRPr kumimoji="0" lang="ru-RU" sz="2800" b="0" i="0" u="none" strike="noStrike" cap="none" normalizeH="0" baseline="0" dirty="0" smtClean="0">
              <a:ln>
                <a:noFill/>
              </a:ln>
              <a:solidFill>
                <a:srgbClr val="AFFFF0"/>
              </a:solidFill>
              <a:effectLst/>
              <a:latin typeface="Monotype Corsiva" pitchFamily="66"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rgbClr val="AFFFF0"/>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2"/>
          <a:srcRect l="16522"/>
          <a:stretch>
            <a:fillRect/>
          </a:stretch>
        </p:blipFill>
        <p:spPr>
          <a:xfrm>
            <a:off x="0" y="0"/>
            <a:ext cx="6858000" cy="9144000"/>
          </a:xfrm>
          <a:prstGeom prst="rect">
            <a:avLst/>
          </a:prstGeom>
        </p:spPr>
      </p:pic>
      <p:sp>
        <p:nvSpPr>
          <p:cNvPr id="3" name="TextBox 2"/>
          <p:cNvSpPr txBox="1"/>
          <p:nvPr/>
        </p:nvSpPr>
        <p:spPr>
          <a:xfrm>
            <a:off x="785794" y="3000364"/>
            <a:ext cx="2845651" cy="1323439"/>
          </a:xfrm>
          <a:prstGeom prst="rect">
            <a:avLst/>
          </a:prstGeom>
          <a:noFill/>
        </p:spPr>
        <p:txBody>
          <a:bodyPr wrap="none" rtlCol="0">
            <a:spAutoFit/>
          </a:bodyPr>
          <a:lstStyle/>
          <a:p>
            <a:r>
              <a:rPr lang="ru-RU" sz="8000" dirty="0" smtClean="0">
                <a:solidFill>
                  <a:srgbClr val="00B0F0"/>
                </a:solidFill>
                <a:latin typeface="Monotype Corsiva" pitchFamily="66" charset="0"/>
              </a:rPr>
              <a:t>Воздух</a:t>
            </a:r>
            <a:endParaRPr lang="ru-RU" sz="8000" dirty="0">
              <a:solidFill>
                <a:srgbClr val="00B0F0"/>
              </a:solidFill>
              <a:latin typeface="Monotype Corsiv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nimated_flower_in_the_water_wallpaper.jpg"/>
          <p:cNvPicPr>
            <a:picLocks noChangeAspect="1"/>
          </p:cNvPicPr>
          <p:nvPr/>
        </p:nvPicPr>
        <p:blipFill>
          <a:blip r:embed="rId2"/>
          <a:srcRect l="20000"/>
          <a:stretch>
            <a:fillRect/>
          </a:stretch>
        </p:blipFill>
        <p:spPr>
          <a:xfrm>
            <a:off x="0" y="0"/>
            <a:ext cx="6858000" cy="9144000"/>
          </a:xfrm>
          <a:prstGeom prst="rect">
            <a:avLst/>
          </a:prstGeom>
        </p:spPr>
      </p:pic>
      <p:sp>
        <p:nvSpPr>
          <p:cNvPr id="24577" name="Rectangle 1"/>
          <p:cNvSpPr>
            <a:spLocks noChangeArrowheads="1"/>
          </p:cNvSpPr>
          <p:nvPr/>
        </p:nvSpPr>
        <p:spPr bwMode="auto">
          <a:xfrm>
            <a:off x="500042" y="428596"/>
            <a:ext cx="5786454" cy="8125301"/>
          </a:xfrm>
          <a:prstGeom prst="rect">
            <a:avLst/>
          </a:prstGeom>
          <a:solidFill>
            <a:srgbClr val="0070C0">
              <a:alpha val="60000"/>
            </a:srgbClr>
          </a:solidFill>
          <a:ln>
            <a:solidFill>
              <a:srgbClr val="B7FFF1"/>
            </a:solid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Ветер в комнате («Живая змейка»)</a:t>
            </a:r>
            <a:endParaRPr kumimoji="0" lang="ru-RU" b="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Задачи:</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Выявить, как образуется ветер, что ветер — это поток воздуха, что горячий воздух поднимается вверх, а холодный — опускается вниз.</a:t>
            </a:r>
            <a:endParaRPr kumimoji="0" lang="ru-RU" b="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Две свечи, «змейка» (круг, прорезанный по спирали и подвешенный на нить).</a:t>
            </a:r>
            <a:endParaRPr kumimoji="0" lang="ru-RU" b="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Взрослый зажигает свечу и дует на нее. Дети выясняют, почему отклоняется пламя (воздействует ток воздуха). Взрослый предлагает рассмотреть «змейку» ее спиральную конструкцию и демонстрирует Детям вращение «змейки» над свечой (воздух над свечой теплее, над ней «змейка» вращается, но не опускается вниз, потому что ее поднимает теплый воздух). Дети выясняют, что воздух заставляет вращаться «змейку», и с помощью обогревательных приборов опыт выполняют самостоятельно.</a:t>
            </a:r>
            <a:endParaRPr kumimoji="0" lang="ru-RU" b="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Взрослый предлагает детям определить направление движения ветра сверху и снизу дверного проема. Дети объясняют, почему направление ветра разное (теплый воздух в квартире поднимается и выходит через  щель вверху, а холодный тяжелее, и он входит в помещение снизу; через некоторое время холодный воздух нагреется в помещении, поднимется вверх и выйдет на улицу через щель вверху, а на его место снова и снова будет приходить холодный воздух). Именно так возникает ветер в природе. Зарисовывают результаты опыта.</a:t>
            </a:r>
            <a:endParaRPr kumimoji="0" lang="ru-RU" b="0" i="0" u="none" strike="noStrike" cap="none" normalizeH="0" baseline="0" dirty="0" smtClean="0">
              <a:ln>
                <a:noFill/>
              </a:ln>
              <a:solidFill>
                <a:schemeClr val="bg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D Apple An Obsession With Butterflies.jpg"/>
          <p:cNvPicPr>
            <a:picLocks noChangeAspect="1"/>
          </p:cNvPicPr>
          <p:nvPr/>
        </p:nvPicPr>
        <p:blipFill>
          <a:blip r:embed="rId2"/>
          <a:srcRect r="20001"/>
          <a:stretch>
            <a:fillRect/>
          </a:stretch>
        </p:blipFill>
        <p:spPr>
          <a:xfrm>
            <a:off x="0" y="0"/>
            <a:ext cx="6858000" cy="9144000"/>
          </a:xfrm>
          <a:prstGeom prst="rect">
            <a:avLst/>
          </a:prstGeom>
        </p:spPr>
      </p:pic>
      <p:sp>
        <p:nvSpPr>
          <p:cNvPr id="6" name="Скругленный прямоугольник 5"/>
          <p:cNvSpPr/>
          <p:nvPr/>
        </p:nvSpPr>
        <p:spPr>
          <a:xfrm>
            <a:off x="0" y="214282"/>
            <a:ext cx="6215082" cy="4857784"/>
          </a:xfrm>
          <a:prstGeom prst="roundRect">
            <a:avLst/>
          </a:prstGeom>
          <a:solidFill>
            <a:srgbClr val="7030A0">
              <a:alpha val="26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fontAlgn="base">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Упрямый воздух (1)</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Задачи:</a:t>
            </a:r>
            <a:r>
              <a:rPr lang="ru-RU" dirty="0" smtClean="0">
                <a:solidFill>
                  <a:schemeClr val="tx1"/>
                </a:solidFill>
                <a:latin typeface="Calibri" pitchFamily="34" charset="0"/>
                <a:ea typeface="Times New Roman" pitchFamily="18" charset="0"/>
                <a:cs typeface="Times New Roman" pitchFamily="18" charset="0"/>
              </a:rPr>
              <a:t> Обнаружить, что воздух при сжатии занимает меньше места; сжатый воздух обладает силой, может двигать предметы.</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Материалы  и оборудование:</a:t>
            </a:r>
            <a:r>
              <a:rPr lang="ru-RU" dirty="0" smtClean="0">
                <a:solidFill>
                  <a:schemeClr val="tx1"/>
                </a:solidFill>
                <a:latin typeface="Calibri" pitchFamily="34" charset="0"/>
                <a:ea typeface="Times New Roman" pitchFamily="18" charset="0"/>
                <a:cs typeface="Times New Roman" pitchFamily="18" charset="0"/>
              </a:rPr>
              <a:t>    Шприцы, емкость с водой (подкрашенной).</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Ход:</a:t>
            </a:r>
            <a:r>
              <a:rPr lang="ru-RU" dirty="0" smtClean="0">
                <a:solidFill>
                  <a:schemeClr val="tx1"/>
                </a:solidFill>
                <a:latin typeface="Calibri" pitchFamily="34" charset="0"/>
                <a:ea typeface="Times New Roman" pitchFamily="18" charset="0"/>
                <a:cs typeface="Times New Roman" pitchFamily="18" charset="0"/>
              </a:rPr>
              <a:t> Дети рассматривают шприц, его устройство (цилиндр, поршень) и демонстрируют действия с ним: отжимают поршень вверх, вниз без воды; пробуют отжать поршень, когда пальцем закрыто отверстие; набирают воду в поршень, когда он вверху и внизу. Взрослый предлагает детям объяснить результаты опыта, рассказать о своих ощущениях при выполнении действий. В конце опыта дети выясняют, что воздух при сжатии занимает меньше места; сжатый воздух обладает силой, которая может двигать предметы.</a:t>
            </a:r>
            <a:endParaRPr lang="ru-RU" dirty="0" smtClean="0">
              <a:solidFill>
                <a:schemeClr val="tx1"/>
              </a:solidFill>
              <a:latin typeface="Arial" pitchFamily="34" charset="0"/>
            </a:endParaRPr>
          </a:p>
        </p:txBody>
      </p:sp>
      <p:sp>
        <p:nvSpPr>
          <p:cNvPr id="7" name="Скругленный прямоугольник 6"/>
          <p:cNvSpPr/>
          <p:nvPr/>
        </p:nvSpPr>
        <p:spPr>
          <a:xfrm>
            <a:off x="1214422" y="5357818"/>
            <a:ext cx="5357826" cy="3500462"/>
          </a:xfrm>
          <a:prstGeom prst="roundRect">
            <a:avLst/>
          </a:prstGeom>
          <a:solidFill>
            <a:srgbClr val="7030A0">
              <a:alpha val="25000"/>
            </a:srgb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eaLnBrk="0" fontAlgn="base" hangingPunct="0">
              <a:spcBef>
                <a:spcPct val="0"/>
              </a:spcBef>
              <a:spcAft>
                <a:spcPct val="0"/>
              </a:spcAft>
            </a:pPr>
            <a:r>
              <a:rPr lang="ru-RU" b="1" i="1" u="sng" dirty="0" smtClean="0">
                <a:solidFill>
                  <a:schemeClr val="tx1"/>
                </a:solidFill>
                <a:latin typeface="Calibri" pitchFamily="34" charset="0"/>
                <a:ea typeface="Times New Roman" pitchFamily="18" charset="0"/>
                <a:cs typeface="Times New Roman" pitchFamily="18" charset="0"/>
              </a:rPr>
              <a:t>Упрямый воздух (2)</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Задачи:</a:t>
            </a:r>
            <a:r>
              <a:rPr lang="ru-RU" dirty="0" smtClean="0">
                <a:solidFill>
                  <a:schemeClr val="tx1"/>
                </a:solidFill>
                <a:latin typeface="Calibri" pitchFamily="34" charset="0"/>
                <a:ea typeface="Times New Roman" pitchFamily="18" charset="0"/>
                <a:cs typeface="Times New Roman" pitchFamily="18" charset="0"/>
              </a:rPr>
              <a:t> Обнаружить, что воздух при сжатии занимает меньше места. Сжатый воздух обладает силой, может двигать предметы.</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Материалы  и оборудование:</a:t>
            </a:r>
            <a:r>
              <a:rPr lang="ru-RU" dirty="0" smtClean="0">
                <a:solidFill>
                  <a:schemeClr val="tx1"/>
                </a:solidFill>
                <a:latin typeface="Calibri" pitchFamily="34" charset="0"/>
                <a:ea typeface="Times New Roman" pitchFamily="18" charset="0"/>
                <a:cs typeface="Times New Roman" pitchFamily="18" charset="0"/>
              </a:rPr>
              <a:t>    Пипетки, емкость с водой (подкрашенной).</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Ход:</a:t>
            </a:r>
            <a:r>
              <a:rPr lang="ru-RU" dirty="0" smtClean="0">
                <a:solidFill>
                  <a:schemeClr val="tx1"/>
                </a:solidFill>
                <a:latin typeface="Calibri" pitchFamily="34" charset="0"/>
                <a:ea typeface="Times New Roman" pitchFamily="18" charset="0"/>
                <a:cs typeface="Times New Roman" pitchFamily="18" charset="0"/>
              </a:rPr>
              <a:t> Дети рассматривают устройство пипетки (резиновый колпачок, стеклянный цилиндр). Проводят опыт аналогично предыдущему. Сжимают и разжимают колпачок).</a:t>
            </a:r>
            <a:endParaRPr lang="ru-RU" dirty="0" smtClean="0">
              <a:solidFill>
                <a:schemeClr val="tx1"/>
              </a:solidFill>
              <a:latin typeface="Arial" pitchFamily="34" charset="0"/>
            </a:endParaRPr>
          </a:p>
          <a:p>
            <a:pPr lvl="0" indent="450850" eaLnBrk="0" fontAlgn="base" hangingPunct="0">
              <a:spcBef>
                <a:spcPct val="0"/>
              </a:spcBef>
              <a:spcAft>
                <a:spcPct val="0"/>
              </a:spcAft>
            </a:pPr>
            <a:endParaRPr lang="ru-RU" sz="2000"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jpg"/>
          <p:cNvPicPr>
            <a:picLocks noChangeAspect="1"/>
          </p:cNvPicPr>
          <p:nvPr/>
        </p:nvPicPr>
        <p:blipFill>
          <a:blip r:embed="rId2"/>
          <a:stretch>
            <a:fillRect/>
          </a:stretch>
        </p:blipFill>
        <p:spPr>
          <a:xfrm>
            <a:off x="0" y="0"/>
            <a:ext cx="6962800" cy="9358346"/>
          </a:xfrm>
          <a:prstGeom prst="rect">
            <a:avLst/>
          </a:prstGeom>
        </p:spPr>
      </p:pic>
      <p:sp>
        <p:nvSpPr>
          <p:cNvPr id="4" name="Скругленный прямоугольник 3"/>
          <p:cNvSpPr/>
          <p:nvPr/>
        </p:nvSpPr>
        <p:spPr>
          <a:xfrm>
            <a:off x="0" y="214282"/>
            <a:ext cx="6858000" cy="5000628"/>
          </a:xfrm>
          <a:prstGeom prst="roundRect">
            <a:avLst/>
          </a:prstGeom>
          <a:no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fontAlgn="base">
              <a:spcBef>
                <a:spcPct val="0"/>
              </a:spcBef>
              <a:spcAft>
                <a:spcPct val="0"/>
              </a:spcAft>
            </a:pPr>
            <a:r>
              <a:rPr lang="ru-RU" b="1" i="1" u="sng" dirty="0" smtClean="0">
                <a:solidFill>
                  <a:schemeClr val="tx1"/>
                </a:solidFill>
                <a:latin typeface="Calibri" pitchFamily="34" charset="0"/>
                <a:ea typeface="Times New Roman" pitchFamily="18" charset="0"/>
                <a:cs typeface="Times New Roman" pitchFamily="18" charset="0"/>
              </a:rPr>
              <a:t>Сухой из воды</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(1 вариант — Салфетка в стакане)</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Задачи:</a:t>
            </a:r>
            <a:r>
              <a:rPr lang="ru-RU" dirty="0" smtClean="0">
                <a:solidFill>
                  <a:schemeClr val="tx1"/>
                </a:solidFill>
                <a:latin typeface="Calibri" pitchFamily="34" charset="0"/>
                <a:ea typeface="Times New Roman" pitchFamily="18" charset="0"/>
                <a:cs typeface="Times New Roman" pitchFamily="18" charset="0"/>
              </a:rPr>
              <a:t> Определить, что воздух занимает место.</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Материалы  и оборудование:</a:t>
            </a:r>
            <a:r>
              <a:rPr lang="ru-RU" dirty="0" smtClean="0">
                <a:solidFill>
                  <a:schemeClr val="tx1"/>
                </a:solidFill>
                <a:latin typeface="Calibri" pitchFamily="34" charset="0"/>
                <a:ea typeface="Times New Roman" pitchFamily="18" charset="0"/>
                <a:cs typeface="Times New Roman" pitchFamily="18" charset="0"/>
              </a:rPr>
              <a:t>    Емкость с водой, стакан с прикрепленной на дне салфеткой.</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Ход:</a:t>
            </a:r>
            <a:r>
              <a:rPr lang="ru-RU" dirty="0" smtClean="0">
                <a:solidFill>
                  <a:schemeClr val="tx1"/>
                </a:solidFill>
                <a:latin typeface="Calibri" pitchFamily="34" charset="0"/>
                <a:ea typeface="Times New Roman" pitchFamily="18" charset="0"/>
                <a:cs typeface="Times New Roman" pitchFamily="18" charset="0"/>
              </a:rPr>
              <a:t>  Взрослый предлагает детям объяснить, что означает «выйти сухим из воды», возможно ли это, и выяснить, можно ли опустить стакан в воду и не намочить лежащую на дне салфетку. Дети убеждаются, что салфетка на дне стакана сухая. Затем переворачивают стакан вверх дном, осторожно погружают в воду, не наклоняя стакан до самого дна емкости, далее поднимают его из воды, дают воде стечь, не переворачивая стакан. Взрослый предлагает определить, намокла ли салфетка (не намокла), и объяснить, что помешало воде намочить ее (воздух в стакане) и что произойдет с салфеткой, если наклонить стакан (пузырьки воздуха выйдут, а его место займет вода, салфетка намокнет). Дети самостоятельно повторяют опыт.</a:t>
            </a:r>
            <a:endParaRPr lang="ru-RU" dirty="0"/>
          </a:p>
        </p:txBody>
      </p:sp>
      <p:sp>
        <p:nvSpPr>
          <p:cNvPr id="5" name="Скругленный прямоугольник 4"/>
          <p:cNvSpPr/>
          <p:nvPr/>
        </p:nvSpPr>
        <p:spPr>
          <a:xfrm>
            <a:off x="500042" y="5286380"/>
            <a:ext cx="5857892" cy="3857620"/>
          </a:xfrm>
          <a:prstGeom prst="roundRect">
            <a:avLst/>
          </a:prstGeom>
          <a:no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Сухой из воды</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(2 вариант — Флажок на бруске)</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Задачи:</a:t>
            </a:r>
            <a:r>
              <a:rPr lang="ru-RU" dirty="0" smtClean="0">
                <a:solidFill>
                  <a:schemeClr val="tx1"/>
                </a:solidFill>
                <a:latin typeface="Calibri" pitchFamily="34" charset="0"/>
                <a:ea typeface="Times New Roman" pitchFamily="18" charset="0"/>
                <a:cs typeface="Times New Roman" pitchFamily="18" charset="0"/>
              </a:rPr>
              <a:t> Определить, что воздух занимает место.</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Материалы  и оборудование:</a:t>
            </a:r>
            <a:r>
              <a:rPr lang="ru-RU" dirty="0" smtClean="0">
                <a:solidFill>
                  <a:schemeClr val="tx1"/>
                </a:solidFill>
                <a:latin typeface="Calibri" pitchFamily="34" charset="0"/>
                <a:ea typeface="Times New Roman" pitchFamily="18" charset="0"/>
                <a:cs typeface="Times New Roman" pitchFamily="18" charset="0"/>
              </a:rPr>
              <a:t>    Емкость с водой, деревянные бруски с флажками, банки (в них должен свободно входить брусок с флажком).</a:t>
            </a:r>
            <a:endParaRPr lang="ru-RU" dirty="0" smtClean="0">
              <a:solidFill>
                <a:schemeClr val="tx1"/>
              </a:solidFill>
              <a:latin typeface="Arial" pitchFamily="34" charset="0"/>
            </a:endParaRPr>
          </a:p>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Ход:</a:t>
            </a:r>
            <a:r>
              <a:rPr lang="ru-RU" dirty="0" smtClean="0">
                <a:solidFill>
                  <a:schemeClr val="tx1"/>
                </a:solidFill>
                <a:latin typeface="Calibri" pitchFamily="34" charset="0"/>
                <a:ea typeface="Times New Roman" pitchFamily="18" charset="0"/>
                <a:cs typeface="Times New Roman" pitchFamily="18" charset="0"/>
              </a:rPr>
              <a:t> Взрослый предлагает детям опустить брусок в воду, понаблюдать, как он плавает. Выясняют, почему он не тонет (дерево легче воды), как можно его утопить (опустить на дно), не намочить (опускать в воду, накрыв банкой). Дети самостоятельно выполняют действия. Обсуждают, почему брусок не намок (потому что в банке находится воздух).</a:t>
            </a:r>
            <a:endParaRPr lang="ru-RU"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2.jpg"/>
          <p:cNvPicPr>
            <a:picLocks noChangeAspect="1"/>
          </p:cNvPicPr>
          <p:nvPr/>
        </p:nvPicPr>
        <p:blipFill>
          <a:blip r:embed="rId2">
            <a:lum bright="-2000" contrast="-5000"/>
          </a:blip>
          <a:srcRect l="20000"/>
          <a:stretch>
            <a:fillRect/>
          </a:stretch>
        </p:blipFill>
        <p:spPr>
          <a:xfrm>
            <a:off x="0" y="0"/>
            <a:ext cx="6858000" cy="9144000"/>
          </a:xfrm>
          <a:prstGeom prst="rect">
            <a:avLst/>
          </a:prstGeom>
        </p:spPr>
      </p:pic>
      <p:sp>
        <p:nvSpPr>
          <p:cNvPr id="4" name="Хорда 3"/>
          <p:cNvSpPr/>
          <p:nvPr/>
        </p:nvSpPr>
        <p:spPr>
          <a:xfrm rot="12059804">
            <a:off x="-2071054" y="-60361"/>
            <a:ext cx="7299729" cy="8932613"/>
          </a:xfrm>
          <a:prstGeom prst="chord">
            <a:avLst/>
          </a:prstGeom>
          <a:gradFill>
            <a:gsLst>
              <a:gs pos="0">
                <a:schemeClr val="accent4">
                  <a:tint val="50000"/>
                  <a:satMod val="300000"/>
                  <a:alpha val="59000"/>
                </a:schemeClr>
              </a:gs>
              <a:gs pos="35000">
                <a:schemeClr val="accent4">
                  <a:tint val="37000"/>
                  <a:satMod val="300000"/>
                  <a:alpha val="2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3" name="TextBox 2"/>
          <p:cNvSpPr txBox="1"/>
          <p:nvPr/>
        </p:nvSpPr>
        <p:spPr>
          <a:xfrm>
            <a:off x="0" y="500034"/>
            <a:ext cx="4714884" cy="757130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b="1" i="1" u="sng" dirty="0" smtClean="0">
                <a:cs typeface="Times New Roman" pitchFamily="18" charset="0"/>
              </a:rPr>
              <a:t>Может ли растение дышать?</a:t>
            </a:r>
            <a:endParaRPr lang="ru-RU" dirty="0" smtClean="0">
              <a:cs typeface="Times New Roman" pitchFamily="18" charset="0"/>
            </a:endParaRPr>
          </a:p>
          <a:p>
            <a:r>
              <a:rPr lang="ru-RU" b="1" i="1" dirty="0" smtClean="0">
                <a:cs typeface="Times New Roman" pitchFamily="18" charset="0"/>
              </a:rPr>
              <a:t>Задачи:</a:t>
            </a:r>
            <a:r>
              <a:rPr lang="ru-RU" dirty="0" smtClean="0">
                <a:cs typeface="Times New Roman" pitchFamily="18" charset="0"/>
              </a:rPr>
              <a:t> Выявить потребность растения в воздухе, дыхании. Понять, как происходит процесс дыхания у растений.</a:t>
            </a:r>
          </a:p>
          <a:p>
            <a:r>
              <a:rPr lang="ru-RU" b="1" i="1" dirty="0" smtClean="0">
                <a:cs typeface="Times New Roman" pitchFamily="18" charset="0"/>
              </a:rPr>
              <a:t>Материалы  и оборудование:</a:t>
            </a:r>
            <a:r>
              <a:rPr lang="ru-RU" dirty="0" smtClean="0">
                <a:cs typeface="Times New Roman" pitchFamily="18" charset="0"/>
              </a:rPr>
              <a:t>   Комнатное растение, трубочки для коктейля, вазелин, лупа.</a:t>
            </a:r>
          </a:p>
          <a:p>
            <a:r>
              <a:rPr lang="ru-RU" b="1" i="1" dirty="0" smtClean="0">
                <a:cs typeface="Times New Roman" pitchFamily="18" charset="0"/>
              </a:rPr>
              <a:t>Ход:</a:t>
            </a:r>
            <a:r>
              <a:rPr lang="ru-RU" dirty="0" smtClean="0">
                <a:cs typeface="Times New Roman" pitchFamily="18" charset="0"/>
              </a:rPr>
              <a:t>  Взрослый спрашивает, дышат ли растения, как доказать, что дышат. Дети определяют, опираясь на знания о процессе дыхания у человека, что при дыхании воздух должен поступать внутрь растения и выходить из него. Вдыхают и выдыхают через трубочку. Затем отверстие трубочки замазывают вазелином. Дети пытаются дышать через трубочку и делают вывод, что вазелин не пропускает воздух. Выдвигается гипотеза, что растения имеют в листочках очень мелкие отверстия, через которые дышат. Чтобы проверить это, смазывают одну или обе стороны листа вазелином, ежедневно в течение недели наблюдают за листьями. Через неделю делают вывод: листочки «дышат» своей нижней стороной, потому что те листочки, которые были смазаны вазелином с нижней стороны, погибли.</a:t>
            </a:r>
            <a:endParaRPr lang="ru-RU" dirty="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2.jpg"/>
          <p:cNvPicPr>
            <a:picLocks noChangeAspect="1"/>
          </p:cNvPicPr>
          <p:nvPr/>
        </p:nvPicPr>
        <p:blipFill>
          <a:blip r:embed="rId2"/>
          <a:srcRect l="20000"/>
          <a:stretch>
            <a:fillRect/>
          </a:stretch>
        </p:blipFill>
        <p:spPr>
          <a:xfrm>
            <a:off x="0" y="0"/>
            <a:ext cx="6858000" cy="9144000"/>
          </a:xfrm>
          <a:prstGeom prst="rect">
            <a:avLst/>
          </a:prstGeom>
        </p:spPr>
      </p:pic>
      <p:sp>
        <p:nvSpPr>
          <p:cNvPr id="3" name="TextBox 2"/>
          <p:cNvSpPr txBox="1"/>
          <p:nvPr/>
        </p:nvSpPr>
        <p:spPr>
          <a:xfrm>
            <a:off x="571480" y="857224"/>
            <a:ext cx="449162" cy="369332"/>
          </a:xfrm>
          <a:prstGeom prst="rect">
            <a:avLst/>
          </a:prstGeom>
          <a:noFill/>
        </p:spPr>
        <p:txBody>
          <a:bodyPr wrap="none" rtlCol="0">
            <a:spAutoFit/>
          </a:bodyPr>
          <a:lstStyle/>
          <a:p>
            <a:r>
              <a:rPr lang="en-US" dirty="0" smtClean="0"/>
              <a:t>     </a:t>
            </a:r>
            <a:endParaRPr lang="ru-RU" dirty="0"/>
          </a:p>
        </p:txBody>
      </p:sp>
      <p:sp>
        <p:nvSpPr>
          <p:cNvPr id="4" name="TextBox 3"/>
          <p:cNvSpPr txBox="1"/>
          <p:nvPr/>
        </p:nvSpPr>
        <p:spPr>
          <a:xfrm>
            <a:off x="-5357850" y="741700"/>
            <a:ext cx="5357850" cy="369332"/>
          </a:xfrm>
          <a:prstGeom prst="rect">
            <a:avLst/>
          </a:prstGeom>
          <a:noFill/>
        </p:spPr>
        <p:txBody>
          <a:bodyPr wrap="square" rtlCol="0">
            <a:spAutoFit/>
          </a:bodyPr>
          <a:lstStyle/>
          <a:p>
            <a:r>
              <a:rPr lang="ru-RU" dirty="0" smtClean="0"/>
              <a:t> </a:t>
            </a:r>
          </a:p>
        </p:txBody>
      </p:sp>
      <p:sp>
        <p:nvSpPr>
          <p:cNvPr id="9" name="Скругленный прямоугольник 8"/>
          <p:cNvSpPr/>
          <p:nvPr/>
        </p:nvSpPr>
        <p:spPr>
          <a:xfrm>
            <a:off x="285728" y="285720"/>
            <a:ext cx="6357982" cy="34290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b="1" i="1" u="sng" dirty="0" smtClean="0"/>
              <a:t>Есть ли у растений органы дыхания?</a:t>
            </a:r>
            <a:endParaRPr lang="ru-RU" dirty="0" smtClean="0"/>
          </a:p>
          <a:p>
            <a:r>
              <a:rPr lang="ru-RU" b="1" i="1" dirty="0" smtClean="0"/>
              <a:t>Задачи:</a:t>
            </a:r>
            <a:r>
              <a:rPr lang="ru-RU" dirty="0" smtClean="0"/>
              <a:t> Определить, что все части растения участвуют в дыхании.</a:t>
            </a:r>
          </a:p>
          <a:p>
            <a:r>
              <a:rPr lang="ru-RU" b="1" i="1" dirty="0" smtClean="0"/>
              <a:t>Материалы  и оборудование:</a:t>
            </a:r>
            <a:r>
              <a:rPr lang="ru-RU" dirty="0" smtClean="0"/>
              <a:t>    Прозрачная емкость с водой, лист на длинном черешке или стебельке, трубочка для коктейля, лупа.</a:t>
            </a:r>
          </a:p>
          <a:p>
            <a:r>
              <a:rPr lang="ru-RU" b="1" i="1" dirty="0" smtClean="0"/>
              <a:t>Ход:</a:t>
            </a:r>
            <a:r>
              <a:rPr lang="ru-RU" dirty="0" smtClean="0"/>
              <a:t>  Взрослый предлагает узнать, проходит ли воздух через листья внутрь растения. Высказываются предположения о том, как обнаружить воздух: дети рассматривают срез стебля через лупу (есть отверстия), погружают стебель в воду (наблюдают выделение пузырьков из стебля). </a:t>
            </a:r>
            <a:endParaRPr lang="en-US" dirty="0" smtClean="0"/>
          </a:p>
        </p:txBody>
      </p:sp>
      <p:sp>
        <p:nvSpPr>
          <p:cNvPr id="10" name="Скругленный прямоугольник 9"/>
          <p:cNvSpPr/>
          <p:nvPr/>
        </p:nvSpPr>
        <p:spPr>
          <a:xfrm>
            <a:off x="285728" y="3929058"/>
            <a:ext cx="6286544" cy="32147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dirty="0" smtClean="0"/>
              <a:t>Взрослый с детьми проводит опыт «Сквозь лист» в следующей последовательности: </a:t>
            </a:r>
            <a:endParaRPr lang="en-US" dirty="0" smtClean="0"/>
          </a:p>
          <a:p>
            <a:r>
              <a:rPr lang="ru-RU" dirty="0" smtClean="0"/>
              <a:t>а) наливают в бутылку воды, оставив ее незаполненной на 2—3 см; </a:t>
            </a:r>
            <a:endParaRPr lang="en-US" dirty="0" smtClean="0"/>
          </a:p>
          <a:p>
            <a:r>
              <a:rPr lang="ru-RU" dirty="0" smtClean="0"/>
              <a:t>б) вставляют лист в бутылку так, чтобы кончик стебля погрузился в воду; плотно замазывают пластилином отверстие бутылки, как пробкой; </a:t>
            </a:r>
            <a:endParaRPr lang="en-US" dirty="0" smtClean="0"/>
          </a:p>
          <a:p>
            <a:r>
              <a:rPr lang="ru-RU" dirty="0" smtClean="0"/>
              <a:t>в) здесь же проделывают отверстие для соломинки и вставляют ее так, чтобы кончик не достал до воды, закрепляют соломинку пластилином; </a:t>
            </a:r>
            <a:endParaRPr lang="en-US" dirty="0" smtClean="0"/>
          </a:p>
          <a:p>
            <a:r>
              <a:rPr lang="ru-RU" dirty="0" smtClean="0"/>
              <a:t>г) встав перед зеркалом, отсасывают из бутылки воздух. </a:t>
            </a:r>
            <a:endParaRPr lang="en-US" dirty="0" smtClean="0"/>
          </a:p>
        </p:txBody>
      </p:sp>
      <p:sp>
        <p:nvSpPr>
          <p:cNvPr id="11" name="Скругленный прямоугольник 10"/>
          <p:cNvSpPr/>
          <p:nvPr/>
        </p:nvSpPr>
        <p:spPr>
          <a:xfrm>
            <a:off x="357166" y="7358082"/>
            <a:ext cx="6215106" cy="135729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ru-RU" dirty="0" smtClean="0"/>
              <a:t>Из погруженного в воду конца стебля начинают выходить пузырьки воздуха. Дети делают вывод о том, что воздух через лист проходит в стебель, так как видно выделение пузырьков воздуха в воду.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2.jpg"/>
          <p:cNvPicPr>
            <a:picLocks noChangeAspect="1"/>
          </p:cNvPicPr>
          <p:nvPr/>
        </p:nvPicPr>
        <p:blipFill>
          <a:blip r:embed="rId2"/>
          <a:srcRect l="20000"/>
          <a:stretch>
            <a:fillRect/>
          </a:stretch>
        </p:blipFill>
        <p:spPr>
          <a:xfrm>
            <a:off x="0" y="0"/>
            <a:ext cx="6858000" cy="9144000"/>
          </a:xfrm>
          <a:prstGeom prst="rect">
            <a:avLst/>
          </a:prstGeom>
        </p:spPr>
      </p:pic>
      <p:sp>
        <p:nvSpPr>
          <p:cNvPr id="2049" name="Rectangle 1"/>
          <p:cNvSpPr>
            <a:spLocks noChangeArrowheads="1"/>
          </p:cNvSpPr>
          <p:nvPr/>
        </p:nvSpPr>
        <p:spPr bwMode="auto">
          <a:xfrm>
            <a:off x="714356" y="285720"/>
            <a:ext cx="5500726" cy="8402300"/>
          </a:xfrm>
          <a:prstGeom prst="rect">
            <a:avLst/>
          </a:prstGeom>
          <a:gradFill>
            <a:gsLst>
              <a:gs pos="0">
                <a:schemeClr val="accent4">
                  <a:tint val="50000"/>
                  <a:satMod val="300000"/>
                  <a:alpha val="0"/>
                </a:schemeClr>
              </a:gs>
              <a:gs pos="35000">
                <a:schemeClr val="accent4">
                  <a:tint val="37000"/>
                  <a:satMod val="300000"/>
                  <a:alpha val="37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Нужен ли корешкам воздух?</a:t>
            </a:r>
            <a:endParaRPr kumimoji="0" lang="ru-RU"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Выявить причину потребности растения в рыхлении; доказать, что растение дышит всеми частями.</a:t>
            </a:r>
            <a:endParaRPr kumimoji="0" lang="ru-RU"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Емкость с водой, почва уплотненная и рыхлая, две прозрачные ёмкости с проростками фасоли, пульверизатор, растительное масло, два одинаковых растения в горшочках.</a:t>
            </a:r>
            <a:endParaRPr kumimoji="0" lang="ru-RU" b="0" i="0" u="none" strike="noStrike" cap="none" normalizeH="0" baseline="0" dirty="0" smtClean="0">
              <a:ln>
                <a:noFill/>
              </a:ln>
              <a:solidFill>
                <a:schemeClr val="tx1"/>
              </a:solidFill>
              <a:effectLst/>
              <a:latin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Дети выясняют, почему одно растение растет лучше другого. Рассматривают, определяют, что. в одном горшке почва плотная, в другом — рыхлая. Почему плотная почва — хуже? Доказывают, погружая одинаковые комочки в воду (хуже проходит вода, мало воздуха, так как из плотной земли меньше выделяется пузырьков воздуха). Уточняют, нужен ли воздух корешкам: для этого три одинаковых проростка фасоли помещают в прозрачные емкости с водой. В одну емкость с помощью пульверизатора нагнетают воздух к корешкам, вторую оставляют без изменения, в третью — на поверхность воды наливают тонкий слой растительного масла, который препятствует прохождению воздуха к корням. Наблюдают за изменением проростков (хорошо растет в первой емкости, хуже во второй, в третьей — растение гибнет), делают выводы о необходимости воздуха для корешков, зарисовывают результат. Растениям для роста необходима рыхлая почва, чтобы к корешкам был доступ воздуха.</a:t>
            </a:r>
            <a:endParaRPr kumimoji="0" lang="ru-RU" b="0" i="0" u="none" strike="noStrike" cap="none" normalizeH="0" baseline="0" dirty="0" smtClean="0">
              <a:ln>
                <a:noFill/>
              </a:ln>
              <a:solidFill>
                <a:schemeClr val="tx1"/>
              </a:solidFill>
              <a:effectLst/>
              <a:latin typeface="Arial" pitchFamily="34" charset="0"/>
            </a:endParaRPr>
          </a:p>
        </p:txBody>
      </p:sp>
      <p:sp>
        <p:nvSpPr>
          <p:cNvPr id="4" name="Вертикальный свиток 3"/>
          <p:cNvSpPr/>
          <p:nvPr/>
        </p:nvSpPr>
        <p:spPr>
          <a:xfrm flipH="1">
            <a:off x="0" y="0"/>
            <a:ext cx="6858000" cy="9144000"/>
          </a:xfrm>
          <a:prstGeom prst="verticalScroll">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indent="450850" algn="just" fontAlgn="base">
              <a:spcBef>
                <a:spcPct val="0"/>
              </a:spcBef>
              <a:spcAft>
                <a:spcPct val="0"/>
              </a:spcAft>
            </a:pPr>
            <a:endParaRPr lang="ru-RU"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2.jpg"/>
          <p:cNvPicPr>
            <a:picLocks noChangeAspect="1"/>
          </p:cNvPicPr>
          <p:nvPr/>
        </p:nvPicPr>
        <p:blipFill>
          <a:blip r:embed="rId2"/>
          <a:srcRect l="20000"/>
          <a:stretch>
            <a:fillRect/>
          </a:stretch>
        </p:blipFill>
        <p:spPr>
          <a:xfrm>
            <a:off x="0" y="0"/>
            <a:ext cx="6858000" cy="9144000"/>
          </a:xfrm>
          <a:prstGeom prst="rect">
            <a:avLst/>
          </a:prstGeom>
        </p:spPr>
      </p:pic>
      <p:sp>
        <p:nvSpPr>
          <p:cNvPr id="1025" name="Rectangle 1"/>
          <p:cNvSpPr>
            <a:spLocks noChangeArrowheads="1"/>
          </p:cNvSpPr>
          <p:nvPr/>
        </p:nvSpPr>
        <p:spPr bwMode="auto">
          <a:xfrm>
            <a:off x="357166" y="428596"/>
            <a:ext cx="6215082" cy="8125301"/>
          </a:xfrm>
          <a:prstGeom prst="rect">
            <a:avLst/>
          </a:prstGeom>
          <a:gradFill>
            <a:gsLst>
              <a:gs pos="0">
                <a:srgbClr val="A8F2C1">
                  <a:alpha val="24000"/>
                </a:srgbClr>
              </a:gs>
              <a:gs pos="35000">
                <a:srgbClr val="00C491">
                  <a:alpha val="4000"/>
                </a:srgbClr>
              </a:gs>
              <a:gs pos="88000">
                <a:srgbClr val="AFFFF0">
                  <a:alpha val="21000"/>
                </a:srgbClr>
              </a:gs>
            </a:gsLst>
          </a:gradFill>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 всех ли листьях есть питание?</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Установить наличие в листьях питания для растений.</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Кипяток, лист бегонии (обратная сторона окрашена в бордовый цвет), емкость белого цвета.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Взрослый предлагает выяснить, есть ли питание в листьях, окрашенных не в зеленый цвет (у бегонии обратная сторона листа окрашена в бордовый цвет). Дети предполагают, что в этом листе нет питания. Взрослый предлагает детям поместить лист в кипящую воду, через 5—7 минут его рассмотреть, зарисовать результат. Лист становится зеленым, а вода изменяет окраску. Делают вывод, что питание в листе есть.</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 водой и без воды</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Выделить факторы внешней среды, необходимые для роста и развития растений (вода, свет, тепло).</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Два одинаковых растения (бальзамин), вода.</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Взрослый предлагает выяснить, почему растения не могут жить без воды (растение завянет, листья высохнут, в листьях есть вода); что будет, если одно растение поливать, а другое нет (без полива растение засохнет, пожелтеет, листья и стебель потеряют упругость и т.д.). Результаты наблюдения за состоянием растений в зависимости от полива зарисовывают в течение одной недели. Составляют модель зависимости растения от воды. Дети делают вывод, что растения без воды жить не могут.</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3.jpg"/>
          <p:cNvPicPr>
            <a:picLocks noChangeAspect="1"/>
          </p:cNvPicPr>
          <p:nvPr/>
        </p:nvPicPr>
        <p:blipFill>
          <a:blip r:embed="rId2"/>
          <a:srcRect l="26154" b="2439"/>
          <a:stretch>
            <a:fillRect/>
          </a:stretch>
        </p:blipFill>
        <p:spPr>
          <a:xfrm>
            <a:off x="0" y="0"/>
            <a:ext cx="6858000" cy="9144000"/>
          </a:xfrm>
          <a:prstGeom prst="rect">
            <a:avLst/>
          </a:prstGeom>
        </p:spPr>
      </p:pic>
      <p:sp>
        <p:nvSpPr>
          <p:cNvPr id="18433" name="Rectangle 1"/>
          <p:cNvSpPr>
            <a:spLocks noChangeArrowheads="1"/>
          </p:cNvSpPr>
          <p:nvPr/>
        </p:nvSpPr>
        <p:spPr bwMode="auto">
          <a:xfrm>
            <a:off x="0" y="0"/>
            <a:ext cx="6858000" cy="6186309"/>
          </a:xfrm>
          <a:prstGeom prst="rect">
            <a:avLst/>
          </a:prstGeom>
          <a:solidFill>
            <a:srgbClr val="FFFF00">
              <a:alpha val="0"/>
            </a:srgbClr>
          </a:solidFill>
          <a:ln>
            <a:noFill/>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Растение-насос</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Доказать, что корешок растения всасывает воду и стебелек проводит ее; объяснить опыт, пользуясь полученными знаниями.</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Изогнутая стеклянная трубочка, вставленная в резиновую трубку длиной 3 см; взрослое растение, прозрачная емкость, штатив для закрепления трубки.</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Ход:</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Детям предлагают использовать взрослое растение бальзамина на черенки, поставить их в воду. Надевают конец резиновой трубки на оставшийся от стебля пенек. Трубку закрепляют, опускают свободный конец в прозрачную емкость. Поливают почву, наблюдая за происходящим (через некоторое время в стеклянной трубке появляется вода и начинает стекать в емкость). Выясняют почему (вода из почвы через корешки доходит до стеблей и идет дальше). Дети объясняют, используя знания о функциях корней и стеблей. Результат зарисовывают.</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Живой кусочек</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Задачи: </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Установить, что в корнеплодах есть запас питательных веществ для растения.</a:t>
            </a:r>
            <a:endParaRPr kumimoji="0" lang="ru-RU"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Материалы  и оборудование:</a:t>
            </a:r>
            <a:r>
              <a:rPr kumimoji="0" lang="ru-RU"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Плоская емкость, корнеплоды: морковь, редька, свекла, алгоритм деятельности (Приложение, рис. 5).</a:t>
            </a:r>
            <a:endParaRPr kumimoji="0" lang="ru-RU" b="0"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7143776" y="2357422"/>
            <a:ext cx="3429000" cy="369332"/>
          </a:xfrm>
          <a:prstGeom prst="rect">
            <a:avLst/>
          </a:prstGeom>
        </p:spPr>
        <p:txBody>
          <a:bodyPr>
            <a:spAutoFit/>
          </a:bodyPr>
          <a:lstStyle/>
          <a:p>
            <a:pPr lvl="0" indent="450850" eaLnBrk="0" fontAlgn="base" hangingPunct="0">
              <a:spcBef>
                <a:spcPct val="0"/>
              </a:spcBef>
              <a:spcAft>
                <a:spcPct val="0"/>
              </a:spcAft>
            </a:pPr>
            <a:r>
              <a:rPr lang="en-US" b="1" i="1" dirty="0" smtClean="0">
                <a:latin typeface="Calibri" pitchFamily="34" charset="0"/>
                <a:ea typeface="Times New Roman" pitchFamily="18" charset="0"/>
                <a:cs typeface="Times New Roman" pitchFamily="18" charset="0"/>
              </a:rPr>
              <a:t> </a:t>
            </a:r>
            <a:endParaRPr lang="ru-RU" dirty="0" smtClean="0">
              <a:latin typeface="Arial" pitchFamily="34" charset="0"/>
            </a:endParaRPr>
          </a:p>
        </p:txBody>
      </p:sp>
      <p:sp>
        <p:nvSpPr>
          <p:cNvPr id="5" name="Скругленный прямоугольник 4"/>
          <p:cNvSpPr/>
          <p:nvPr/>
        </p:nvSpPr>
        <p:spPr>
          <a:xfrm>
            <a:off x="0" y="6143636"/>
            <a:ext cx="6858000" cy="300036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Ход:</a:t>
            </a:r>
            <a:r>
              <a:rPr lang="ru-RU" dirty="0" smtClean="0">
                <a:solidFill>
                  <a:schemeClr val="tx1"/>
                </a:solidFill>
                <a:latin typeface="Calibri" pitchFamily="34" charset="0"/>
                <a:ea typeface="Times New Roman" pitchFamily="18" charset="0"/>
                <a:cs typeface="Times New Roman" pitchFamily="18" charset="0"/>
              </a:rPr>
              <a:t> Перед детьми ставится задача: проверить, есть ли в корнеплодах запас питания. Дети определяют название корнеплода. Затем помещают корнеплод в теплое светлое место, наблюдают за появлением зелени, зарисовывают (корнеплод дает питание для листьев, которые появляются). Обрезают корнеплод до половины высоты, помещают в плоскую емкость с водой, ставят в теплое светлое место. Дети наблюдают за ростом зелени, зарисовывают результат наблюдения. Наблюдение продолжают, пока зелень не начнет вянуть. Дети рассматривают корнеплод (он стал мягким, вялым, невкусным, в нем мало жидкости).</a:t>
            </a:r>
            <a:endParaRPr lang="ru-RU" dirty="0" smtClean="0">
              <a:solidFill>
                <a:schemeClr val="tx1"/>
              </a:solidFill>
              <a:latin typeface="Arial" pitchFamily="34" charset="0"/>
            </a:endParaRPr>
          </a:p>
        </p:txBody>
      </p:sp>
      <p:sp>
        <p:nvSpPr>
          <p:cNvPr id="6" name="Прямоугольник 5"/>
          <p:cNvSpPr/>
          <p:nvPr/>
        </p:nvSpPr>
        <p:spPr>
          <a:xfrm>
            <a:off x="0" y="6143636"/>
            <a:ext cx="6858000" cy="30003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eaLnBrk="0" fontAlgn="base" hangingPunct="0">
              <a:spcBef>
                <a:spcPct val="0"/>
              </a:spcBef>
              <a:spcAft>
                <a:spcPct val="0"/>
              </a:spcAft>
            </a:pPr>
            <a:r>
              <a:rPr lang="ru-RU" b="1" i="1" dirty="0" smtClean="0">
                <a:solidFill>
                  <a:schemeClr val="tx1"/>
                </a:solidFill>
                <a:latin typeface="Calibri" pitchFamily="34" charset="0"/>
                <a:ea typeface="Times New Roman" pitchFamily="18" charset="0"/>
                <a:cs typeface="Times New Roman" pitchFamily="18" charset="0"/>
              </a:rPr>
              <a:t>Ход:</a:t>
            </a:r>
            <a:r>
              <a:rPr lang="ru-RU" dirty="0" smtClean="0">
                <a:solidFill>
                  <a:schemeClr val="tx1"/>
                </a:solidFill>
                <a:latin typeface="Calibri" pitchFamily="34" charset="0"/>
                <a:ea typeface="Times New Roman" pitchFamily="18" charset="0"/>
                <a:cs typeface="Times New Roman" pitchFamily="18" charset="0"/>
              </a:rPr>
              <a:t> Перед детьми ставится задача: проверить, есть ли в корнеплодах запас питания. Дети определяют название корнеплода. Затем помещают корнеплод в теплое светлое место, наблюдают за появлением зелени, зарисовывают (корнеплод дает питание для листьев, которые появляются). Обрезают корнеплод до половины высоты, помещают в плоскую емкость с водой, ставят в теплое светлое место. Дети наблюдают за ростом зелени, зарисовывают результат наблюдения. Наблюдение продолжают, пока зелень не начнет вянуть. Дети рассматривают корнеплод (он стал мягким, вялым, невкусным, в нем мало жидкости).</a:t>
            </a:r>
            <a:endParaRPr lang="ru-RU"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1 (1).jpg"/>
          <p:cNvPicPr>
            <a:picLocks noChangeAspect="1"/>
          </p:cNvPicPr>
          <p:nvPr/>
        </p:nvPicPr>
        <p:blipFill>
          <a:blip r:embed="rId2"/>
          <a:srcRect l="17242"/>
          <a:stretch>
            <a:fillRect/>
          </a:stretch>
        </p:blipFill>
        <p:spPr>
          <a:xfrm>
            <a:off x="0" y="0"/>
            <a:ext cx="6858000" cy="9144000"/>
          </a:xfrm>
          <a:prstGeom prst="rect">
            <a:avLst/>
          </a:prstGeom>
        </p:spPr>
      </p:pic>
      <p:sp>
        <p:nvSpPr>
          <p:cNvPr id="3" name="TextBox 2"/>
          <p:cNvSpPr txBox="1"/>
          <p:nvPr/>
        </p:nvSpPr>
        <p:spPr>
          <a:xfrm>
            <a:off x="0" y="0"/>
            <a:ext cx="6858000" cy="8679299"/>
          </a:xfrm>
          <a:prstGeom prst="rect">
            <a:avLst/>
          </a:prstGeom>
          <a:noFill/>
        </p:spPr>
        <p:txBody>
          <a:bodyPr wrap="square" rtlCol="0">
            <a:spAutoFit/>
          </a:bodyPr>
          <a:lstStyle/>
          <a:p>
            <a:r>
              <a:rPr lang="ru-RU" dirty="0" smtClean="0"/>
              <a:t> </a:t>
            </a:r>
            <a:r>
              <a:rPr lang="ru-RU" b="1" i="1" u="sng" dirty="0" smtClean="0"/>
              <a:t>Растение-насос</a:t>
            </a:r>
            <a:endParaRPr lang="ru-RU" dirty="0" smtClean="0"/>
          </a:p>
          <a:p>
            <a:r>
              <a:rPr lang="ru-RU" b="1" i="1" dirty="0" smtClean="0"/>
              <a:t>Задачи:</a:t>
            </a:r>
            <a:r>
              <a:rPr lang="ru-RU" dirty="0" smtClean="0"/>
              <a:t> Доказать, что корешок растения всасывает воду и стебелек проводит ее; объяснить опыт, пользуясь полученными знаниями.</a:t>
            </a:r>
          </a:p>
          <a:p>
            <a:r>
              <a:rPr lang="ru-RU" b="1" i="1" dirty="0" smtClean="0"/>
              <a:t>Материалы  и оборудование:</a:t>
            </a:r>
            <a:r>
              <a:rPr lang="ru-RU" dirty="0" smtClean="0"/>
              <a:t>    Изогнутая стеклянная трубочка, вставленная в резиновую трубку длиной 3 см; взрослое растение, прозрачная емкость, штатив для закрепления трубки.</a:t>
            </a:r>
          </a:p>
          <a:p>
            <a:r>
              <a:rPr lang="ru-RU" b="1" i="1" dirty="0" smtClean="0"/>
              <a:t>Ход:</a:t>
            </a:r>
            <a:r>
              <a:rPr lang="ru-RU" dirty="0" smtClean="0"/>
              <a:t> Детям предлагают использовать взрослое растение бальзамина на черенки, поставить их в воду. Надевают конец резиновой трубки на оставшийся от стебля пенек. Трубку закрепляют, опускают свободный конец в прозрачную емкость. Поливают почву, наблюдая за происходящим (через некоторое время в стеклянной трубке появляется вода и начинает стекать в емкость). Выясняют почему (вода из почвы через корешки доходит до стеблей и идет дальше). Дети объясняют, используя знания о функциях корней и стеблей. Результат зарисовывают.</a:t>
            </a:r>
          </a:p>
          <a:p>
            <a:r>
              <a:rPr lang="ru-RU" dirty="0" smtClean="0"/>
              <a:t> </a:t>
            </a:r>
            <a:r>
              <a:rPr lang="ru-RU" b="1" i="1" u="sng" dirty="0" smtClean="0"/>
              <a:t>Живой кусочек</a:t>
            </a:r>
            <a:endParaRPr lang="ru-RU" dirty="0" smtClean="0"/>
          </a:p>
          <a:p>
            <a:r>
              <a:rPr lang="ru-RU" b="1" i="1" dirty="0" smtClean="0"/>
              <a:t>Задачи: </a:t>
            </a:r>
            <a:r>
              <a:rPr lang="ru-RU" dirty="0" smtClean="0"/>
              <a:t>Установить, что в корнеплодах есть запас питательных веществ для растения.</a:t>
            </a:r>
          </a:p>
          <a:p>
            <a:r>
              <a:rPr lang="ru-RU" b="1" i="1" dirty="0" smtClean="0"/>
              <a:t>Материалы  и оборудование:</a:t>
            </a:r>
            <a:r>
              <a:rPr lang="ru-RU" dirty="0" smtClean="0"/>
              <a:t>    Плоская емкость, корнеплоды: морковь, редька, свекла, алгоритм деятельности (Приложение, рис. 5).</a:t>
            </a:r>
          </a:p>
          <a:p>
            <a:r>
              <a:rPr lang="ru-RU" b="1" i="1" dirty="0" smtClean="0"/>
              <a:t>Ход:</a:t>
            </a:r>
            <a:r>
              <a:rPr lang="ru-RU" dirty="0" smtClean="0"/>
              <a:t> Перед детьми ставится задача: проверить, есть ли в корнеплодах запас питания. Дети определяют название корнеплода. Затем помещают корнеплод в теплое светлое место, наблюдают за появлением зелени, зарисовывают (корнеплод дает питание для листьев, которые появляются). Обрезают корнеплод до половины высоты, помещают в плоскую емкость с водой, ставят в теплое светлое место. Дети наблюдают за ростом зелени, зарисовывают результат наблюдения. Наблюдение продолжают, пока зелень не начнет вянуть. Дети рассматривают корнеплод (он стал мягким, вялым, невкусным, в нем мало жидкости).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d_791-crop.jpg"/>
          <p:cNvPicPr>
            <a:picLocks noChangeAspect="1"/>
          </p:cNvPicPr>
          <p:nvPr/>
        </p:nvPicPr>
        <p:blipFill>
          <a:blip r:embed="rId2"/>
          <a:srcRect r="19512"/>
          <a:stretch>
            <a:fillRect/>
          </a:stretch>
        </p:blipFill>
        <p:spPr>
          <a:xfrm>
            <a:off x="0" y="0"/>
            <a:ext cx="7072338" cy="9144000"/>
          </a:xfrm>
          <a:prstGeom prst="rect">
            <a:avLst/>
          </a:prstGeom>
        </p:spPr>
      </p:pic>
      <p:sp>
        <p:nvSpPr>
          <p:cNvPr id="3" name="TextBox 2"/>
          <p:cNvSpPr txBox="1"/>
          <p:nvPr/>
        </p:nvSpPr>
        <p:spPr>
          <a:xfrm>
            <a:off x="1142984" y="1000100"/>
            <a:ext cx="5062604" cy="1015663"/>
          </a:xfrm>
          <a:prstGeom prst="rect">
            <a:avLst/>
          </a:prstGeom>
          <a:noFill/>
        </p:spPr>
        <p:txBody>
          <a:bodyPr wrap="none" rtlCol="0">
            <a:spAutoFit/>
          </a:bodyPr>
          <a:lstStyle/>
          <a:p>
            <a:r>
              <a:rPr lang="ru-RU" sz="6000" dirty="0" smtClean="0">
                <a:solidFill>
                  <a:schemeClr val="bg1"/>
                </a:solidFill>
                <a:latin typeface="Monotype Corsiva" pitchFamily="66" charset="0"/>
              </a:rPr>
              <a:t>Помощница вода</a:t>
            </a:r>
            <a:endParaRPr lang="ru-RU" sz="6000" dirty="0">
              <a:solidFill>
                <a:schemeClr val="bg1"/>
              </a:solidFill>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77714.jpg"/>
          <p:cNvPicPr>
            <a:picLocks noChangeAspect="1"/>
          </p:cNvPicPr>
          <p:nvPr/>
        </p:nvPicPr>
        <p:blipFill>
          <a:blip r:embed="rId2"/>
          <a:stretch>
            <a:fillRect/>
          </a:stretch>
        </p:blipFill>
        <p:spPr>
          <a:xfrm>
            <a:off x="0" y="0"/>
            <a:ext cx="6858000" cy="9144000"/>
          </a:xfrm>
          <a:prstGeom prst="rect">
            <a:avLst/>
          </a:prstGeom>
        </p:spPr>
      </p:pic>
      <p:sp>
        <p:nvSpPr>
          <p:cNvPr id="19457" name="Rectangle 1"/>
          <p:cNvSpPr>
            <a:spLocks noChangeArrowheads="1"/>
          </p:cNvSpPr>
          <p:nvPr/>
        </p:nvSpPr>
        <p:spPr bwMode="auto">
          <a:xfrm>
            <a:off x="0" y="0"/>
            <a:ext cx="6858000" cy="92332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i="1" u="sng" strike="noStrike" cap="none" normalizeH="0" baseline="0" dirty="0" smtClean="0">
                <a:ln>
                  <a:noFill/>
                </a:ln>
                <a:solidFill>
                  <a:schemeClr val="tx1"/>
                </a:solidFill>
                <a:effectLst/>
                <a:ea typeface="Times New Roman" pitchFamily="18" charset="0"/>
                <a:cs typeface="Times New Roman" pitchFamily="18" charset="0"/>
              </a:rPr>
              <a:t>Помощница вода</a:t>
            </a:r>
            <a:endParaRPr kumimoji="0" lang="ru-RU"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ea typeface="Times New Roman" pitchFamily="18" charset="0"/>
                <a:cs typeface="Times New Roman" pitchFamily="18" charset="0"/>
              </a:rPr>
              <a:t>Задачи:</a:t>
            </a:r>
            <a:r>
              <a:rPr kumimoji="0" lang="ru-RU" i="0" u="none" strike="noStrike" cap="none" normalizeH="0" baseline="0" dirty="0" smtClean="0">
                <a:ln>
                  <a:noFill/>
                </a:ln>
                <a:solidFill>
                  <a:schemeClr val="tx1"/>
                </a:solidFill>
                <a:effectLst/>
                <a:ea typeface="Times New Roman" pitchFamily="18" charset="0"/>
                <a:cs typeface="Times New Roman" pitchFamily="18" charset="0"/>
              </a:rPr>
              <a:t> Использовать знания о повышении уровня воды для решения познавательной задачи.</a:t>
            </a:r>
            <a:endParaRPr kumimoji="0" lang="ru-RU"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ea typeface="Times New Roman" pitchFamily="18" charset="0"/>
                <a:cs typeface="Times New Roman" pitchFamily="18" charset="0"/>
              </a:rPr>
              <a:t>Материалы  и оборудование:</a:t>
            </a:r>
            <a:r>
              <a:rPr kumimoji="0" lang="ru-RU" i="0" u="none" strike="noStrike" cap="none" normalizeH="0" baseline="0" dirty="0" smtClean="0">
                <a:ln>
                  <a:noFill/>
                </a:ln>
                <a:solidFill>
                  <a:schemeClr val="tx1"/>
                </a:solidFill>
                <a:effectLst/>
                <a:ea typeface="Times New Roman" pitchFamily="18" charset="0"/>
                <a:cs typeface="Times New Roman" pitchFamily="18" charset="0"/>
              </a:rPr>
              <a:t>    Банка с мелкими легкими предметами на поверхности, емкость с водой, стаканчики.</a:t>
            </a:r>
            <a:endParaRPr kumimoji="0" lang="ru-RU"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ea typeface="Times New Roman" pitchFamily="18" charset="0"/>
                <a:cs typeface="Times New Roman" pitchFamily="18" charset="0"/>
              </a:rPr>
              <a:t>Ход:</a:t>
            </a:r>
            <a:r>
              <a:rPr kumimoji="0" lang="ru-RU" i="0" u="none" strike="noStrike" cap="none" normalizeH="0" baseline="0" dirty="0" smtClean="0">
                <a:ln>
                  <a:noFill/>
                </a:ln>
                <a:solidFill>
                  <a:schemeClr val="tx1"/>
                </a:solidFill>
                <a:effectLst/>
                <a:ea typeface="Times New Roman" pitchFamily="18" charset="0"/>
                <a:cs typeface="Times New Roman" pitchFamily="18" charset="0"/>
              </a:rPr>
              <a:t>  Перед детьми ставится задача: достать из банки предметы, не прикасаясь к ним руками (вливать воду, пока она не польется через край). Взрослый предлагает проделать эти действия. Дети делают вывод: вода, заполняя емкость, выталкивает находящиеся внутри нее предметы.</a:t>
            </a:r>
            <a:endParaRPr kumimoji="0" lang="ru-RU"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sng" strike="noStrike" cap="none" normalizeH="0" baseline="0" dirty="0" smtClean="0">
                <a:ln>
                  <a:noFill/>
                </a:ln>
                <a:solidFill>
                  <a:schemeClr val="tx1"/>
                </a:solidFill>
                <a:effectLst/>
                <a:ea typeface="Times New Roman" pitchFamily="18" charset="0"/>
                <a:cs typeface="Times New Roman" pitchFamily="18" charset="0"/>
              </a:rPr>
              <a:t>Умная галка</a:t>
            </a:r>
            <a:endParaRPr kumimoji="0" lang="ru-RU"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ea typeface="Times New Roman" pitchFamily="18" charset="0"/>
                <a:cs typeface="Times New Roman" pitchFamily="18" charset="0"/>
              </a:rPr>
              <a:t>Задачи:</a:t>
            </a:r>
            <a:r>
              <a:rPr kumimoji="0" lang="ru-RU" i="0" u="none" strike="noStrike" cap="none" normalizeH="0" baseline="0" dirty="0" smtClean="0">
                <a:ln>
                  <a:noFill/>
                </a:ln>
                <a:solidFill>
                  <a:schemeClr val="tx1"/>
                </a:solidFill>
                <a:effectLst/>
                <a:ea typeface="Times New Roman" pitchFamily="18" charset="0"/>
                <a:cs typeface="Times New Roman" pitchFamily="18" charset="0"/>
              </a:rPr>
              <a:t> Познакомить с тем, что уровень воды повышается, если в воду класть предметы. </a:t>
            </a:r>
            <a:endParaRPr kumimoji="0" lang="ru-RU" i="0" u="none" strike="noStrike" cap="none" normalizeH="0" baseline="0" dirty="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ea typeface="Times New Roman" pitchFamily="18" charset="0"/>
                <a:cs typeface="Times New Roman" pitchFamily="18" charset="0"/>
              </a:rPr>
              <a:t>Материалы  и оборудование:</a:t>
            </a:r>
            <a:r>
              <a:rPr kumimoji="0" lang="ru-RU" i="0" u="none" strike="noStrike" cap="none" normalizeH="0" baseline="0" dirty="0" smtClean="0">
                <a:ln>
                  <a:noFill/>
                </a:ln>
                <a:solidFill>
                  <a:schemeClr val="tx1"/>
                </a:solidFill>
                <a:effectLst/>
                <a:ea typeface="Times New Roman" pitchFamily="18" charset="0"/>
                <a:cs typeface="Times New Roman" pitchFamily="18" charset="0"/>
              </a:rPr>
              <a:t>    Мерная емкость с водой, камешки, предмет в емкости.</a:t>
            </a:r>
            <a:endParaRPr kumimoji="0" lang="ru-RU" i="0" u="none" strike="noStrike" cap="none" normalizeH="0" baseline="0" dirty="0" smtClean="0">
              <a:ln>
                <a:noFill/>
              </a:ln>
              <a:solidFill>
                <a:schemeClr val="tx1"/>
              </a:solidFill>
              <a:effectLst/>
            </a:endParaRPr>
          </a:p>
          <a:p>
            <a:r>
              <a:rPr kumimoji="0" lang="ru-RU" i="1" u="none" strike="noStrike" cap="none" normalizeH="0" baseline="0" dirty="0" smtClean="0">
                <a:ln>
                  <a:noFill/>
                </a:ln>
                <a:solidFill>
                  <a:schemeClr val="tx1"/>
                </a:solidFill>
                <a:effectLst/>
                <a:ea typeface="Times New Roman" pitchFamily="18" charset="0"/>
                <a:cs typeface="Times New Roman" pitchFamily="18" charset="0"/>
              </a:rPr>
              <a:t>Ход:</a:t>
            </a:r>
            <a:r>
              <a:rPr kumimoji="0" lang="ru-RU" i="0" u="none" strike="noStrike" cap="none" normalizeH="0" baseline="0" dirty="0" smtClean="0">
                <a:ln>
                  <a:noFill/>
                </a:ln>
                <a:solidFill>
                  <a:schemeClr val="tx1"/>
                </a:solidFill>
                <a:effectLst/>
                <a:ea typeface="Times New Roman" pitchFamily="18" charset="0"/>
                <a:cs typeface="Times New Roman" pitchFamily="18" charset="0"/>
              </a:rPr>
              <a:t>  Перед детьми ставится задача: достать предмет не опуская руку в воду. Дети предлагают вариант (например, класть камешки в сосуд до тех пор, пока уровень воды не дойдет до краев), выполняют его. Делают вывод: камешки, заполняя емкость, выталкивают из нее воду.</a:t>
            </a:r>
            <a:r>
              <a:rPr lang="ru-RU" i="1" u="sng" dirty="0" smtClean="0"/>
              <a:t> Какие свойства?</a:t>
            </a:r>
            <a:endParaRPr lang="ru-RU" dirty="0" smtClean="0"/>
          </a:p>
          <a:p>
            <a:r>
              <a:rPr lang="ru-RU" i="1" dirty="0" smtClean="0"/>
              <a:t>Задачи:</a:t>
            </a:r>
            <a:r>
              <a:rPr lang="ru-RU" dirty="0" smtClean="0"/>
              <a:t> Сравнить свойства воды, льда, снега, выявить особенности их взаимодействия.</a:t>
            </a:r>
          </a:p>
          <a:p>
            <a:r>
              <a:rPr lang="ru-RU" i="1" dirty="0" smtClean="0"/>
              <a:t>Материалы  и оборудование:</a:t>
            </a:r>
            <a:r>
              <a:rPr lang="ru-RU" dirty="0" smtClean="0"/>
              <a:t>    Емкости со снегом, водой, льдом.</a:t>
            </a:r>
          </a:p>
          <a:p>
            <a:r>
              <a:rPr lang="ru-RU" i="1" dirty="0" smtClean="0"/>
              <a:t>Ход:</a:t>
            </a:r>
            <a:r>
              <a:rPr lang="ru-RU" dirty="0" smtClean="0"/>
              <a:t>  Взрослый предлагает детям рассмотреть внимательно воду, лед, снег и рассказать, чем они схожи и чем отличаются; сравнить, что тяжелее (вода или лед, вода или снег, снег или лед); что произойдет, если их соединить (снег и лед растают); сравнить, как изменяются в соединении свойства: воды и льда (вода остается прозрачной, становится холоднее, ее объем увеличивается, так как лед тает), воды и снега (вода теряет прозрачность, становится холоднее, ее объем увеличивается, снег изменяет цвет), снега и льда (не взаимодействуют). Дети рассуждают, как сделать лед непрозрачным (измельчить его).</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TotalTime>
  <Words>2560</Words>
  <PresentationFormat>Экран (4:3)</PresentationFormat>
  <Paragraphs>98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15</cp:revision>
  <dcterms:modified xsi:type="dcterms:W3CDTF">2015-03-24T18:51:27Z</dcterms:modified>
</cp:coreProperties>
</file>