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074AC-DB02-4B4F-ACC5-9900F48E98C0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C0F50-C91B-4E6A-B338-89BAF9D0D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9735B-4B69-4007-AE85-08000905BB08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8F1EE-793C-4A1C-9E9A-FF6799E3BB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8DD0F-5476-4715-80A0-4E0EBF62411F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B1CB5-AD9B-4A1E-885E-A74621A80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B3A46-800B-4E64-95C1-B34876F3A93A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EC8F2-9602-479F-A6EB-39B9B434C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4A4DD-8CF8-4CEC-861E-B9F984E60ABF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A1272-2821-4AA6-BC7E-69F7EDB46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2F072-06A5-444D-BED7-460685006759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615B8-1F8B-4593-8A8E-365C47D613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6FC21-7234-4991-8FEC-0C5EE299DAE0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41FCE-18C4-4A0D-A594-9B2726214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1285D-80C2-4763-90EB-D787EBD09D08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AF47-3E19-443D-8DEC-A6E540CA0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945D5-9F59-4A72-B177-5DB6FC8D9B6A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961BC-F929-48D8-9795-677146323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6F973-E6A5-46A5-A77F-B89A7B615F88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CEA1D-82A4-414E-9063-85568E53BF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526D1-0E18-4A08-B83E-B49B8A4408EC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E53D7-93E6-42CB-8AEA-1F601D1DC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545FD2-B2AB-42A9-93D4-3C226E294C1C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9E246F-4377-4A0F-A1C9-ECE51134D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7.wmf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6.jpeg"/><Relationship Id="rId11" Type="http://schemas.openxmlformats.org/officeDocument/2006/relationships/image" Target="../media/image11.gif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gif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14.jpeg"/><Relationship Id="rId5" Type="http://schemas.openxmlformats.org/officeDocument/2006/relationships/image" Target="../media/image3.gif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17.jpeg"/><Relationship Id="rId5" Type="http://schemas.openxmlformats.org/officeDocument/2006/relationships/image" Target="../media/image16.wmf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cabg02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285728"/>
            <a:ext cx="382668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150" dirty="0">
                <a:ln w="11430"/>
                <a:solidFill>
                  <a:srgbClr val="F8F8F8"/>
                </a:solidFill>
                <a:latin typeface="Comic Sans MS" pitchFamily="66" charset="0"/>
              </a:rPr>
              <a:t>А.А.Машкова</a:t>
            </a:r>
          </a:p>
        </p:txBody>
      </p:sp>
      <p:sp>
        <p:nvSpPr>
          <p:cNvPr id="2054" name="TextBox 8"/>
          <p:cNvSpPr txBox="1">
            <a:spLocks noChangeArrowheads="1"/>
          </p:cNvSpPr>
          <p:nvPr/>
        </p:nvSpPr>
        <p:spPr bwMode="auto">
          <a:xfrm>
            <a:off x="4840288" y="260350"/>
            <a:ext cx="40862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omic Sans MS" pitchFamily="66" charset="0"/>
              </a:rPr>
              <a:t>Методическое пособие </a:t>
            </a:r>
          </a:p>
          <a:p>
            <a:pPr algn="ctr"/>
            <a:r>
              <a:rPr lang="ru-RU">
                <a:latin typeface="Comic Sans MS" pitchFamily="66" charset="0"/>
              </a:rPr>
              <a:t>способствует:</a:t>
            </a:r>
          </a:p>
          <a:p>
            <a:pPr algn="ctr">
              <a:buFont typeface="Wingdings" pitchFamily="2" charset="2"/>
              <a:buChar char="Ш"/>
            </a:pPr>
            <a:r>
              <a:rPr lang="ru-RU">
                <a:latin typeface="Comic Sans MS" pitchFamily="66" charset="0"/>
              </a:rPr>
              <a:t> поддержанию постоянного </a:t>
            </a:r>
          </a:p>
          <a:p>
            <a:pPr algn="ctr">
              <a:buFont typeface="Wingdings" pitchFamily="2" charset="2"/>
              <a:buNone/>
            </a:pPr>
            <a:r>
              <a:rPr lang="ru-RU">
                <a:latin typeface="Comic Sans MS" pitchFamily="66" charset="0"/>
              </a:rPr>
              <a:t>интереса у детей к природе,</a:t>
            </a:r>
          </a:p>
          <a:p>
            <a:pPr algn="ctr">
              <a:buFont typeface="Wingdings" pitchFamily="2" charset="2"/>
              <a:buChar char="Ш"/>
            </a:pPr>
            <a:r>
              <a:rPr lang="ru-RU">
                <a:latin typeface="Comic Sans MS" pitchFamily="66" charset="0"/>
              </a:rPr>
              <a:t> развитию умения наблюдать,</a:t>
            </a:r>
          </a:p>
          <a:p>
            <a:pPr algn="ctr">
              <a:buFont typeface="Wingdings" pitchFamily="2" charset="2"/>
              <a:buNone/>
            </a:pPr>
            <a:r>
              <a:rPr lang="ru-RU">
                <a:latin typeface="Comic Sans MS" pitchFamily="66" charset="0"/>
              </a:rPr>
              <a:t>замечать происшедшие изменения.</a:t>
            </a:r>
          </a:p>
        </p:txBody>
      </p:sp>
      <p:pic>
        <p:nvPicPr>
          <p:cNvPr id="10" name="Рисунок 9" descr="AMERI034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143116"/>
            <a:ext cx="4369956" cy="41398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Солнце 10"/>
          <p:cNvSpPr/>
          <p:nvPr/>
        </p:nvSpPr>
        <p:spPr>
          <a:xfrm>
            <a:off x="8177237" y="55540"/>
            <a:ext cx="914399" cy="9144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Рисунок 11" descr="animals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2462" y="5143512"/>
            <a:ext cx="871538" cy="8715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62" name="WordArt 14"/>
          <p:cNvSpPr>
            <a:spLocks noChangeArrowheads="1" noChangeShapeType="1" noTextEdit="1"/>
          </p:cNvSpPr>
          <p:nvPr/>
        </p:nvSpPr>
        <p:spPr bwMode="auto">
          <a:xfrm>
            <a:off x="395288" y="2276475"/>
            <a:ext cx="3671887" cy="1657350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0799073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Comic Sans MS"/>
              </a:rPr>
              <a:t>Речевые</a:t>
            </a:r>
          </a:p>
          <a:p>
            <a:pPr algn="ctr"/>
            <a:r>
              <a:rPr lang="ru-RU" sz="3600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Comic Sans MS"/>
              </a:rPr>
              <a:t>логические</a:t>
            </a:r>
          </a:p>
          <a:p>
            <a:pPr algn="ctr"/>
            <a:r>
              <a:rPr lang="ru-RU" sz="3600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Comic Sans MS"/>
              </a:rPr>
              <a:t>задачи</a:t>
            </a:r>
          </a:p>
        </p:txBody>
      </p:sp>
      <p:sp>
        <p:nvSpPr>
          <p:cNvPr id="2063" name="WordArt 15"/>
          <p:cNvSpPr>
            <a:spLocks noChangeArrowheads="1" noChangeShapeType="1" noTextEdit="1"/>
          </p:cNvSpPr>
          <p:nvPr/>
        </p:nvSpPr>
        <p:spPr bwMode="auto">
          <a:xfrm>
            <a:off x="539750" y="5157788"/>
            <a:ext cx="3527425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Comic Sans MS"/>
              </a:rPr>
              <a:t>Рассказы-загадки</a:t>
            </a:r>
          </a:p>
          <a:p>
            <a:pPr algn="ctr"/>
            <a:r>
              <a:rPr lang="ru-RU" sz="2400" kern="1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Comic Sans MS"/>
              </a:rPr>
              <a:t>о природе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cabg02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785813"/>
            <a:ext cx="45720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Развивать умение детей использовать непосредственный опыт при решении словесных задач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5750" y="1571625"/>
            <a:ext cx="405447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tabLst>
                <a:tab pos="457200" algn="l"/>
              </a:tabLst>
            </a:pPr>
            <a:r>
              <a:rPr lang="ru-RU" sz="1600" b="1">
                <a:solidFill>
                  <a:srgbClr val="77933C"/>
                </a:solidFill>
                <a:latin typeface="Comic Sans MS" pitchFamily="66" charset="0"/>
                <a:cs typeface="Times New Roman" pitchFamily="18" charset="0"/>
              </a:rPr>
              <a:t>Собрались насекомые на 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1600" b="1">
                <a:solidFill>
                  <a:srgbClr val="77933C"/>
                </a:solidFill>
                <a:latin typeface="Comic Sans MS" pitchFamily="66" charset="0"/>
                <a:cs typeface="Times New Roman" pitchFamily="18" charset="0"/>
              </a:rPr>
              <a:t>лесной полянке и стали 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1600" b="1">
                <a:solidFill>
                  <a:srgbClr val="77933C"/>
                </a:solidFill>
                <a:latin typeface="Comic Sans MS" pitchFamily="66" charset="0"/>
                <a:cs typeface="Times New Roman" pitchFamily="18" charset="0"/>
              </a:rPr>
              <a:t>рассказывать друг другу, 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1600" b="1">
                <a:solidFill>
                  <a:srgbClr val="77933C"/>
                </a:solidFill>
                <a:latin typeface="Comic Sans MS" pitchFamily="66" charset="0"/>
                <a:cs typeface="Times New Roman" pitchFamily="18" charset="0"/>
              </a:rPr>
              <a:t>кто как зиму проводит. </a:t>
            </a:r>
            <a:endParaRPr lang="ru-RU" sz="1600" b="1">
              <a:solidFill>
                <a:srgbClr val="77933C"/>
              </a:solidFill>
              <a:latin typeface="Comic Sans MS" pitchFamily="66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1600" b="1">
                <a:solidFill>
                  <a:srgbClr val="77933C"/>
                </a:solidFill>
                <a:latin typeface="Comic Sans MS" pitchFamily="66" charset="0"/>
                <a:cs typeface="Times New Roman" pitchFamily="18" charset="0"/>
              </a:rPr>
              <a:t>Бабочка крапивница сказала: 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1600" b="1">
                <a:solidFill>
                  <a:srgbClr val="77933C"/>
                </a:solidFill>
                <a:latin typeface="Comic Sans MS" pitchFamily="66" charset="0"/>
                <a:cs typeface="Times New Roman" pitchFamily="18" charset="0"/>
              </a:rPr>
              <a:t>«Я буду зимовать под крышей 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1600" b="1">
                <a:solidFill>
                  <a:srgbClr val="77933C"/>
                </a:solidFill>
                <a:latin typeface="Comic Sans MS" pitchFamily="66" charset="0"/>
                <a:cs typeface="Times New Roman" pitchFamily="18" charset="0"/>
              </a:rPr>
              <a:t>старого сарая, там есть тёплая, 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1600" b="1">
                <a:solidFill>
                  <a:srgbClr val="77933C"/>
                </a:solidFill>
                <a:latin typeface="Comic Sans MS" pitchFamily="66" charset="0"/>
                <a:cs typeface="Times New Roman" pitchFamily="18" charset="0"/>
              </a:rPr>
              <a:t>уютная щель».</a:t>
            </a:r>
            <a:endParaRPr lang="ru-RU" sz="1600" b="1">
              <a:solidFill>
                <a:srgbClr val="77933C"/>
              </a:solidFill>
              <a:latin typeface="Comic Sans MS" pitchFamily="66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1600" b="1">
                <a:solidFill>
                  <a:srgbClr val="77933C"/>
                </a:solidFill>
                <a:latin typeface="Comic Sans MS" pitchFamily="66" charset="0"/>
                <a:cs typeface="Times New Roman" pitchFamily="18" charset="0"/>
              </a:rPr>
              <a:t>«А, я» – сказал муравей...</a:t>
            </a:r>
            <a:endParaRPr lang="ru-RU" sz="1600" b="1">
              <a:solidFill>
                <a:srgbClr val="77933C"/>
              </a:solidFill>
              <a:latin typeface="Comic Sans MS" pitchFamily="66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1600" b="1">
                <a:solidFill>
                  <a:srgbClr val="77933C"/>
                </a:solidFill>
                <a:latin typeface="Comic Sans MS" pitchFamily="66" charset="0"/>
                <a:cs typeface="Times New Roman" pitchFamily="18" charset="0"/>
              </a:rPr>
              <a:t>«А, мы» - зажужжали пчёлы, жуки…</a:t>
            </a:r>
            <a:endParaRPr lang="ru-RU" sz="1600" b="1">
              <a:solidFill>
                <a:srgbClr val="77933C"/>
              </a:solidFill>
              <a:latin typeface="Comic Sans MS" pitchFamily="66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1600" b="1">
                <a:solidFill>
                  <a:srgbClr val="77933C"/>
                </a:solidFill>
                <a:latin typeface="Comic Sans MS" pitchFamily="66" charset="0"/>
                <a:cs typeface="Times New Roman" pitchFamily="18" charset="0"/>
              </a:rPr>
              <a:t>«А, я» - зашуршала гусеница…</a:t>
            </a:r>
            <a:endParaRPr lang="ru-RU" sz="1600" b="1">
              <a:solidFill>
                <a:srgbClr val="77933C"/>
              </a:solidFill>
              <a:latin typeface="Comic Sans MS" pitchFamily="66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 b="1">
                <a:solidFill>
                  <a:srgbClr val="77933C"/>
                </a:solidFill>
                <a:latin typeface="Comic Sans MS" pitchFamily="66" charset="0"/>
                <a:cs typeface="Times New Roman" pitchFamily="18" charset="0"/>
              </a:rPr>
              <a:t>Что рассказали насекомые 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1600" b="1">
                <a:solidFill>
                  <a:srgbClr val="77933C"/>
                </a:solidFill>
                <a:latin typeface="Comic Sans MS" pitchFamily="66" charset="0"/>
                <a:cs typeface="Times New Roman" pitchFamily="18" charset="0"/>
              </a:rPr>
              <a:t>о своей зимовке?</a:t>
            </a:r>
            <a:endParaRPr lang="ru-RU" sz="1600" b="1">
              <a:solidFill>
                <a:srgbClr val="77933C"/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Рисунок54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056694">
            <a:off x="4895850" y="603408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492d0c2aca6e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2500306"/>
            <a:ext cx="945376" cy="1484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aafa771e5a9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7000892" y="2643182"/>
            <a:ext cx="785818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ALIEN068.WM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922243">
            <a:off x="8042275" y="5094288"/>
            <a:ext cx="1385888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fa852ed94f9b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00826" y="3643314"/>
            <a:ext cx="909116" cy="969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.jpe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3268051" flipH="1">
            <a:off x="6224588" y="1795463"/>
            <a:ext cx="814387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Рисунок 14" descr="Рисунок51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00313" y="4786313"/>
            <a:ext cx="8477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Рисунок 15" descr="j0236315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flipH="1">
            <a:off x="7929563" y="1285875"/>
            <a:ext cx="647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3786188" y="6215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911225" y="404813"/>
            <a:ext cx="264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Кто как зимует?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2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-0.12517 -0.00046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cabg02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572000" y="333375"/>
            <a:ext cx="4572000" cy="11906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accent1"/>
                </a:solidFill>
                <a:latin typeface="Comic Sans MS" pitchFamily="66" charset="0"/>
              </a:rPr>
              <a:t>Развивать умение детей </a:t>
            </a:r>
          </a:p>
          <a:p>
            <a:pPr algn="ctr"/>
            <a:r>
              <a:rPr lang="ru-RU" b="1">
                <a:solidFill>
                  <a:schemeClr val="accent1"/>
                </a:solidFill>
                <a:latin typeface="Comic Sans MS" pitchFamily="66" charset="0"/>
              </a:rPr>
              <a:t>использовать непосредственный </a:t>
            </a:r>
          </a:p>
          <a:p>
            <a:pPr algn="ctr"/>
            <a:r>
              <a:rPr lang="ru-RU" b="1">
                <a:solidFill>
                  <a:schemeClr val="accent1"/>
                </a:solidFill>
                <a:latin typeface="Comic Sans MS" pitchFamily="66" charset="0"/>
              </a:rPr>
              <a:t>опыт при решении </a:t>
            </a:r>
          </a:p>
          <a:p>
            <a:pPr algn="ctr"/>
            <a:r>
              <a:rPr lang="ru-RU" b="1">
                <a:solidFill>
                  <a:schemeClr val="accent1"/>
                </a:solidFill>
                <a:latin typeface="Comic Sans MS" pitchFamily="66" charset="0"/>
              </a:rPr>
              <a:t>словесной задачи.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727200"/>
            <a:ext cx="4462463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tabLst>
                <a:tab pos="457200" algn="l"/>
              </a:tabLst>
            </a:pPr>
            <a:r>
              <a:rPr lang="ru-RU" sz="1600" b="1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Пришла я на пруд. Сколько разноцветных 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1600" b="1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корабликов сегодня на пруду: жёлтые, 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1600" b="1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красные, оранжевые! Все они прилетели 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1600" b="1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сюда по воздуху. 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1600" b="1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Прилетит кораблик, опустится на воду 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1600" b="1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и тот час поплывёт. Много прилетит ещё 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1600" b="1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сегодня,  и завтра, и послезавтра. 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1600" b="1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А потом кораблики не будут прилетать, 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1600" b="1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и пруд замёрзнет. </a:t>
            </a:r>
          </a:p>
          <a:p>
            <a:pPr eaLnBrk="0" hangingPunct="0">
              <a:tabLst>
                <a:tab pos="457200" algn="l"/>
              </a:tabLst>
            </a:pPr>
            <a:endParaRPr lang="ru-RU" sz="1600" b="1">
              <a:solidFill>
                <a:schemeClr val="accent1"/>
              </a:solidFill>
              <a:latin typeface="Comic Sans MS" pitchFamily="66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 b="1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Расскажите, что за кораблики плавают 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1600" b="1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на пруду? </a:t>
            </a:r>
            <a:endParaRPr lang="ru-RU" sz="1600" b="1">
              <a:solidFill>
                <a:schemeClr val="accent1"/>
              </a:solidFill>
              <a:latin typeface="Comic Sans MS" pitchFamily="66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 b="1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В какое время года бывают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1600" b="1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 такие кораблики?</a:t>
            </a:r>
            <a:endParaRPr lang="ru-RU" sz="1600" b="1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0861" y="93639"/>
            <a:ext cx="3007554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Разноцветные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кораблики</a:t>
            </a: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313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 descr="animals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7313" y="4940300"/>
            <a:ext cx="1296987" cy="1296988"/>
          </a:xfrm>
          <a:prstGeom prst="rect">
            <a:avLst/>
          </a:prstGeom>
          <a:noFill/>
        </p:spPr>
      </p:pic>
      <p:pic>
        <p:nvPicPr>
          <p:cNvPr id="4111" name="Picture 15" descr="cha_autumn_02_128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7900" y="2566988"/>
            <a:ext cx="4356100" cy="4291012"/>
          </a:xfrm>
          <a:prstGeom prst="rect">
            <a:avLst/>
          </a:prstGeom>
          <a:noFill/>
        </p:spPr>
      </p:pic>
      <p:sp>
        <p:nvSpPr>
          <p:cNvPr id="4112" name="AutoShape 16"/>
          <p:cNvSpPr>
            <a:spLocks noChangeArrowheads="1"/>
          </p:cNvSpPr>
          <p:nvPr/>
        </p:nvSpPr>
        <p:spPr bwMode="auto">
          <a:xfrm>
            <a:off x="8243888" y="2492375"/>
            <a:ext cx="1042987" cy="1081088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cabg02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786313" y="500063"/>
            <a:ext cx="4572000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Развивать умение детей устанавливать зависимость между наступлением сезона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изменением жизни животных. Выделять особенности сезонной жизни некоторых животных и рассказывать об этом.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500188"/>
            <a:ext cx="4662488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tabLst>
                <a:tab pos="457200" algn="l"/>
              </a:tabLst>
            </a:pPr>
            <a:r>
              <a:rPr lang="ru-RU" sz="1400" b="1">
                <a:solidFill>
                  <a:srgbClr val="77933C"/>
                </a:solidFill>
                <a:latin typeface="Comic Sans MS" pitchFamily="66" charset="0"/>
                <a:cs typeface="Times New Roman" pitchFamily="18" charset="0"/>
              </a:rPr>
              <a:t>Каждый по-своему готовится к зиме. 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1400" b="1">
                <a:solidFill>
                  <a:srgbClr val="77933C"/>
                </a:solidFill>
                <a:latin typeface="Comic Sans MS" pitchFamily="66" charset="0"/>
                <a:cs typeface="Times New Roman" pitchFamily="18" charset="0"/>
              </a:rPr>
              <a:t>Прыгает непоседа-белка. Собирает орехи, 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1400" b="1">
                <a:solidFill>
                  <a:srgbClr val="77933C"/>
                </a:solidFill>
                <a:latin typeface="Comic Sans MS" pitchFamily="66" charset="0"/>
                <a:cs typeface="Times New Roman" pitchFamily="18" charset="0"/>
              </a:rPr>
              <a:t>жёлуди, рассовывает их по дуплам, 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1400" b="1">
                <a:solidFill>
                  <a:srgbClr val="77933C"/>
                </a:solidFill>
                <a:latin typeface="Comic Sans MS" pitchFamily="66" charset="0"/>
                <a:cs typeface="Times New Roman" pitchFamily="18" charset="0"/>
              </a:rPr>
              <a:t>по древесным щёлкам, а если найдёт на земле 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1400" b="1">
                <a:solidFill>
                  <a:srgbClr val="77933C"/>
                </a:solidFill>
                <a:latin typeface="Comic Sans MS" pitchFamily="66" charset="0"/>
                <a:cs typeface="Times New Roman" pitchFamily="18" charset="0"/>
              </a:rPr>
              <a:t>грибок, сорвёт его и повесит сушить на дереве. 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1400" b="1">
                <a:solidFill>
                  <a:srgbClr val="77933C"/>
                </a:solidFill>
                <a:latin typeface="Comic Sans MS" pitchFamily="66" charset="0"/>
                <a:cs typeface="Times New Roman" pitchFamily="18" charset="0"/>
              </a:rPr>
              <a:t>Зимой ей это пригодится. Целый день работает 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1400" b="1">
                <a:solidFill>
                  <a:srgbClr val="77933C"/>
                </a:solidFill>
                <a:latin typeface="Comic Sans MS" pitchFamily="66" charset="0"/>
                <a:cs typeface="Times New Roman" pitchFamily="18" charset="0"/>
              </a:rPr>
              <a:t>белка и всё посматривает на соседа – старого 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1400" b="1">
                <a:solidFill>
                  <a:srgbClr val="77933C"/>
                </a:solidFill>
                <a:latin typeface="Comic Sans MS" pitchFamily="66" charset="0"/>
                <a:cs typeface="Times New Roman" pitchFamily="18" charset="0"/>
              </a:rPr>
              <a:t>ежа, который к осени ленивым, 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1400" b="1">
                <a:solidFill>
                  <a:srgbClr val="77933C"/>
                </a:solidFill>
                <a:latin typeface="Comic Sans MS" pitchFamily="66" charset="0"/>
                <a:cs typeface="Times New Roman" pitchFamily="18" charset="0"/>
              </a:rPr>
              <a:t>неповоротливым стал, мало бегает по лесу, 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1400" b="1">
                <a:solidFill>
                  <a:srgbClr val="77933C"/>
                </a:solidFill>
                <a:latin typeface="Comic Sans MS" pitchFamily="66" charset="0"/>
                <a:cs typeface="Times New Roman" pitchFamily="18" charset="0"/>
              </a:rPr>
              <a:t>не ловит мышей, заберётся в сухие листья 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1400" b="1">
                <a:solidFill>
                  <a:srgbClr val="77933C"/>
                </a:solidFill>
                <a:latin typeface="Comic Sans MS" pitchFamily="66" charset="0"/>
                <a:cs typeface="Times New Roman" pitchFamily="18" charset="0"/>
              </a:rPr>
              <a:t>да дремлет. </a:t>
            </a:r>
          </a:p>
          <a:p>
            <a:pPr eaLnBrk="0" hangingPunct="0">
              <a:tabLst>
                <a:tab pos="457200" algn="l"/>
              </a:tabLst>
            </a:pPr>
            <a:endParaRPr lang="ru-RU" sz="1400" b="1">
              <a:solidFill>
                <a:srgbClr val="77933C"/>
              </a:solidFill>
              <a:latin typeface="Comic Sans MS" pitchFamily="66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1400" b="1">
                <a:solidFill>
                  <a:srgbClr val="77933C"/>
                </a:solidFill>
                <a:latin typeface="Comic Sans MS" pitchFamily="66" charset="0"/>
                <a:cs typeface="Times New Roman" pitchFamily="18" charset="0"/>
              </a:rPr>
              <a:t>-«Что-то ты, ёж, совсем разленился?» - 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1400" b="1">
                <a:solidFill>
                  <a:srgbClr val="77933C"/>
                </a:solidFill>
                <a:latin typeface="Comic Sans MS" pitchFamily="66" charset="0"/>
                <a:cs typeface="Times New Roman" pitchFamily="18" charset="0"/>
              </a:rPr>
              <a:t>спрашивает белка. </a:t>
            </a:r>
            <a:endParaRPr lang="ru-RU" sz="1400" b="1">
              <a:solidFill>
                <a:srgbClr val="77933C"/>
              </a:solidFill>
              <a:latin typeface="Comic Sans MS" pitchFamily="66" charset="0"/>
            </a:endParaRPr>
          </a:p>
          <a:p>
            <a:pPr eaLnBrk="0" hangingPunct="0">
              <a:buFontTx/>
              <a:buChar char="-"/>
              <a:tabLst>
                <a:tab pos="457200" algn="l"/>
              </a:tabLst>
            </a:pPr>
            <a:r>
              <a:rPr lang="ru-RU" sz="1400" b="1">
                <a:solidFill>
                  <a:srgbClr val="77933C"/>
                </a:solidFill>
                <a:latin typeface="Comic Sans MS" pitchFamily="66" charset="0"/>
                <a:cs typeface="Times New Roman" pitchFamily="18" charset="0"/>
              </a:rPr>
              <a:t>«Почему к зиме не готовишься, </a:t>
            </a:r>
          </a:p>
          <a:p>
            <a:pPr eaLnBrk="0" hangingPunct="0">
              <a:buFontTx/>
              <a:buChar char="-"/>
              <a:tabLst>
                <a:tab pos="457200" algn="l"/>
              </a:tabLst>
            </a:pPr>
            <a:r>
              <a:rPr lang="ru-RU" sz="1400" b="1">
                <a:solidFill>
                  <a:srgbClr val="77933C"/>
                </a:solidFill>
                <a:latin typeface="Comic Sans MS" pitchFamily="66" charset="0"/>
                <a:cs typeface="Times New Roman" pitchFamily="18" charset="0"/>
              </a:rPr>
              <a:t>еды не запасаешь?</a:t>
            </a:r>
          </a:p>
          <a:p>
            <a:pPr eaLnBrk="0" hangingPunct="0">
              <a:buFontTx/>
              <a:buChar char="-"/>
              <a:tabLst>
                <a:tab pos="457200" algn="l"/>
              </a:tabLst>
            </a:pPr>
            <a:r>
              <a:rPr lang="ru-RU" sz="1400" b="1">
                <a:solidFill>
                  <a:srgbClr val="77933C"/>
                </a:solidFill>
                <a:latin typeface="Comic Sans MS" pitchFamily="66" charset="0"/>
                <a:cs typeface="Times New Roman" pitchFamily="18" charset="0"/>
              </a:rPr>
              <a:t> Есть нечего будет».</a:t>
            </a:r>
          </a:p>
          <a:p>
            <a:pPr eaLnBrk="0" hangingPunct="0">
              <a:buFontTx/>
              <a:buChar char="-"/>
              <a:tabLst>
                <a:tab pos="457200" algn="l"/>
              </a:tabLst>
            </a:pPr>
            <a:r>
              <a:rPr lang="ru-RU" sz="1400" b="1">
                <a:solidFill>
                  <a:srgbClr val="77933C"/>
                </a:solidFill>
                <a:latin typeface="Comic Sans MS" pitchFamily="66" charset="0"/>
                <a:cs typeface="Times New Roman" pitchFamily="18" charset="0"/>
              </a:rPr>
              <a:t> Рассмеялся ёж и что-то тихо </a:t>
            </a:r>
          </a:p>
          <a:p>
            <a:pPr eaLnBrk="0" hangingPunct="0">
              <a:buFontTx/>
              <a:buChar char="-"/>
              <a:tabLst>
                <a:tab pos="457200" algn="l"/>
              </a:tabLst>
            </a:pPr>
            <a:r>
              <a:rPr lang="ru-RU" sz="1400" b="1">
                <a:solidFill>
                  <a:srgbClr val="77933C"/>
                </a:solidFill>
                <a:latin typeface="Comic Sans MS" pitchFamily="66" charset="0"/>
                <a:cs typeface="Times New Roman" pitchFamily="18" charset="0"/>
              </a:rPr>
              <a:t>сказал белке, так тихо, что я не расслышала. </a:t>
            </a:r>
            <a:endParaRPr lang="ru-RU" sz="1400" b="1">
              <a:solidFill>
                <a:srgbClr val="77933C"/>
              </a:solidFill>
              <a:latin typeface="Comic Sans MS" pitchFamily="66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400" b="1">
                <a:solidFill>
                  <a:srgbClr val="77933C"/>
                </a:solidFill>
                <a:latin typeface="Comic Sans MS" pitchFamily="66" charset="0"/>
                <a:cs typeface="Times New Roman" pitchFamily="18" charset="0"/>
              </a:rPr>
              <a:t>Что ёж сказал белке?</a:t>
            </a:r>
            <a:endParaRPr lang="ru-RU" sz="1400" b="1">
              <a:solidFill>
                <a:srgbClr val="77933C"/>
              </a:solidFill>
              <a:latin typeface="Comic Sans MS" pitchFamily="66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400" b="1">
                <a:solidFill>
                  <a:srgbClr val="77933C"/>
                </a:solidFill>
                <a:latin typeface="Comic Sans MS" pitchFamily="66" charset="0"/>
                <a:cs typeface="Times New Roman" pitchFamily="18" charset="0"/>
              </a:rPr>
              <a:t>Почему рассмеялся, услышав её вопрос?</a:t>
            </a:r>
            <a:endParaRPr lang="ru-RU" sz="1400" b="1">
              <a:solidFill>
                <a:srgbClr val="77933C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214290"/>
            <a:ext cx="2993127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О чём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рассказал ёжик?</a:t>
            </a:r>
          </a:p>
        </p:txBody>
      </p:sp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857625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RTN038.WM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4000500" y="5500688"/>
            <a:ext cx="792163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thumbnai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6698" y="2928934"/>
            <a:ext cx="1257302" cy="130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0.00579 L 0.03385 0.03426 C 0.03958 0.04074 0.04844 0.04444 0.05764 0.04444 C 0.06805 0.04444 0.07639 0.04074 0.08229 0.03426 L 0.11041 0.00579 " pathEditMode="relative" rAng="0" ptsTypes="FffFF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1067  -0.018 -0.02133  -0.023 -0.02133  c -0.031 0  -0.063 0.16667  -0.063 0.33333  c 0 -0.084  -0.016 -0.16667  -0.031 -0.16667  c -0.016 0  -0.031 0.084  -0.031 0.16667  c 0 -0.04133  -0.008 -0.084  -0.016 -0.084  c -0.008 0  -0.016 0.04133  -0.016 0.084  c 0 -0.02133  -0.004 -0.04133  -0.008 -0.04133  c -0.004 0  -0.008 0.02133  -0.008 0.04133  c 0 -0.01067  -0.002 -0.02133  -0.004 -0.02133  c -0.001 0  -0.004 0.01067  -0.004 0.02133  c 0 -0.00533  -0.001 -0.01067  -0.002 -0.01067  c 0 -0.00133  -0.002 0.00533  -0.002 0.01067  c 0 -0.00267  0 -0.00533  -0.001 -0.00533  c 0 0.00133  -0.001 0.00267  -0.001 0.00533  c 0 -0.00133  0 -0.00267  0 -0.004  c -0.001 0  -0.001 0.00133  -0.001 0.00267  c -0.001 0  -0.001 -0.00133  -0.001 -0.00267  c -0.001 0  -0.001 0.00133  -0.001 0.00267  E" pathEditMode="relative" ptsTypes="">
                                      <p:cBhvr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cabg02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533525"/>
            <a:ext cx="4572000" cy="53244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Мама купила Саше новую книжку.</a:t>
            </a:r>
            <a:endParaRPr lang="ru-RU" sz="1400" b="1" i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В ней были три картинки. На первой деревья стояли с жёлтыми листьями. Такие же листья покрывали землю. Светило солнце, и деревья казались золотыми.</a:t>
            </a:r>
            <a:endParaRPr lang="ru-RU" sz="1400" b="1" i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На второй картинке листьев на деревьях было меньше, небо затянули тучи, шёл дождь. Грустная была картина.</a:t>
            </a:r>
            <a:endParaRPr lang="ru-RU" sz="1400" b="1" i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На третьей картинке почти все деревья стояли голые, только дуб не сбросил свою листву. Опавших листьев много на дорожках, под деревьями. В воздухе кружится и медленно падает на землю первый снег.</a:t>
            </a:r>
            <a:endParaRPr lang="ru-RU" sz="1400" b="1" i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«Как называется первая картинка?» - спросил Саша маму и показал на первую. «Осень»,-  прочитала мама. «А это?» - показал Саша на вторую картинку. «Осень», - опять прочла мама. </a:t>
            </a:r>
            <a:endParaRPr lang="ru-RU" sz="1400" b="1" i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Почему про осень нарисовано три разных картинки?</a:t>
            </a:r>
            <a:endParaRPr lang="ru-RU" sz="1400" b="1" i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Как разложить их по порядку: что раньше, что потом?</a:t>
            </a:r>
            <a:endParaRPr lang="ru-RU" sz="1400" b="1" i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785813"/>
            <a:ext cx="4572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Учить детей выделять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характерные признаки основных периодов сезона и рассказывать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об этом.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28604"/>
            <a:ext cx="369043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Книжка про осень</a:t>
            </a:r>
            <a:endParaRPr lang="ru-RU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</a:endParaRPr>
          </a:p>
        </p:txBody>
      </p:sp>
      <p:pic>
        <p:nvPicPr>
          <p:cNvPr id="6150" name="Рисунок 5" descr="WRTBOOK1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1643063"/>
            <a:ext cx="2071688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олнце 12"/>
          <p:cNvSpPr/>
          <p:nvPr/>
        </p:nvSpPr>
        <p:spPr>
          <a:xfrm>
            <a:off x="5500694" y="2500306"/>
            <a:ext cx="500066" cy="485772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блако 13"/>
          <p:cNvSpPr/>
          <p:nvPr/>
        </p:nvSpPr>
        <p:spPr>
          <a:xfrm>
            <a:off x="5214942" y="2143116"/>
            <a:ext cx="700086" cy="428628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блако 14"/>
          <p:cNvSpPr/>
          <p:nvPr/>
        </p:nvSpPr>
        <p:spPr>
          <a:xfrm>
            <a:off x="6357950" y="2357430"/>
            <a:ext cx="571504" cy="357190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блако 15"/>
          <p:cNvSpPr/>
          <p:nvPr/>
        </p:nvSpPr>
        <p:spPr>
          <a:xfrm>
            <a:off x="6072198" y="2214554"/>
            <a:ext cx="485772" cy="357190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блако 16"/>
          <p:cNvSpPr/>
          <p:nvPr/>
        </p:nvSpPr>
        <p:spPr>
          <a:xfrm>
            <a:off x="5214942" y="2786058"/>
            <a:ext cx="485772" cy="357190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блако 17"/>
          <p:cNvSpPr/>
          <p:nvPr/>
        </p:nvSpPr>
        <p:spPr>
          <a:xfrm>
            <a:off x="5072066" y="2428868"/>
            <a:ext cx="485772" cy="357190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Капля 18"/>
          <p:cNvSpPr/>
          <p:nvPr/>
        </p:nvSpPr>
        <p:spPr>
          <a:xfrm>
            <a:off x="6286512" y="2714620"/>
            <a:ext cx="142876" cy="142876"/>
          </a:xfrm>
          <a:prstGeom prst="teardrop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Капля 19"/>
          <p:cNvSpPr/>
          <p:nvPr/>
        </p:nvSpPr>
        <p:spPr>
          <a:xfrm>
            <a:off x="6572264" y="2857496"/>
            <a:ext cx="142876" cy="142876"/>
          </a:xfrm>
          <a:prstGeom prst="teardrop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Капля 20"/>
          <p:cNvSpPr/>
          <p:nvPr/>
        </p:nvSpPr>
        <p:spPr>
          <a:xfrm>
            <a:off x="6215074" y="3071810"/>
            <a:ext cx="142876" cy="142876"/>
          </a:xfrm>
          <a:prstGeom prst="teardrop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Капля 21"/>
          <p:cNvSpPr/>
          <p:nvPr/>
        </p:nvSpPr>
        <p:spPr>
          <a:xfrm>
            <a:off x="6643702" y="3071810"/>
            <a:ext cx="142876" cy="142876"/>
          </a:xfrm>
          <a:prstGeom prst="teardrop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786313" y="3929063"/>
            <a:ext cx="4357687" cy="2928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82" name="Рисунок 10" descr="RAINCOAT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26300" y="3143250"/>
            <a:ext cx="19177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cabg02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4572000" y="549275"/>
            <a:ext cx="4572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tx2"/>
                </a:solidFill>
                <a:latin typeface="Comic Sans MS" pitchFamily="66" charset="0"/>
              </a:rPr>
              <a:t>Учить детей выделять происходящие изменения в живой и неживой природе, рассказывать об этом.</a:t>
            </a:r>
          </a:p>
        </p:txBody>
      </p:sp>
      <p:sp>
        <p:nvSpPr>
          <p:cNvPr id="7172" name="Rectangle 1"/>
          <p:cNvSpPr>
            <a:spLocks noChangeArrowheads="1"/>
          </p:cNvSpPr>
          <p:nvPr/>
        </p:nvSpPr>
        <p:spPr bwMode="auto">
          <a:xfrm>
            <a:off x="0" y="1708150"/>
            <a:ext cx="4249738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tabLst>
                <a:tab pos="457200" algn="l"/>
              </a:tabLst>
            </a:pPr>
            <a:r>
              <a:rPr lang="ru-RU" sz="140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На Новый год маленький Саша поехал 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ru-RU" sz="140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к бабушке в деревню. Он никогда не был 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ru-RU" sz="140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в деревне зимой и поэтому не узнал деревни,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ru-RU" sz="140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 где отдыхал летом. Не было травы и цветов, 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ru-RU" sz="140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деревья стояли голые. Всё было покрыто 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ru-RU" sz="140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снегом. Удивился Саша, побежал скорее в лес, 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ru-RU" sz="140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где он собирал ягоды и грибы и слушал, 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ru-RU" sz="140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как поют птицы. Но в лесу было тихо, 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ru-RU" sz="140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не слышно птиц, не видно зверей. 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ru-RU" sz="140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Тогда побежал Саша на речку, 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ru-RU" sz="140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чтобы посмотреть, как резвятся рыбки, 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ru-RU" sz="140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как прыгают лягушки и купаются утята. 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ru-RU" sz="140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Но он не нашёл речки, потому что кругом была 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ru-RU" sz="140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только белая поляна и  снег. Очень удивился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ru-RU" sz="140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 Саша, стал спрашивать бабушку: 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ru-RU" sz="140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«Куда делись цветы, трава, ягоды?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ru-RU" sz="140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 Почему не поют птицы? Почему не видно зверей?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ru-RU" sz="140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 Куда спряталась речка? Где все рыбы и лягушки?».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ru-RU" sz="140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  Бабушка посадила внука на колени и стала 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ru-RU" sz="140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рассказывать Саше о зиме.</a:t>
            </a:r>
            <a:endParaRPr lang="ru-RU" sz="1400">
              <a:solidFill>
                <a:schemeClr val="tx2"/>
              </a:solidFill>
              <a:latin typeface="Comic Sans MS" pitchFamily="66" charset="0"/>
            </a:endParaRPr>
          </a:p>
          <a:p>
            <a:pPr algn="ctr" eaLnBrk="0" hangingPunct="0">
              <a:buFontTx/>
              <a:buChar char="•"/>
              <a:tabLst>
                <a:tab pos="457200" algn="l"/>
              </a:tabLst>
            </a:pPr>
            <a:r>
              <a:rPr lang="ru-RU" sz="140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Что же она ему рассказала?</a:t>
            </a:r>
            <a:endParaRPr lang="ru-RU" sz="14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00034" y="285728"/>
            <a:ext cx="33924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Что бабушка </a:t>
            </a:r>
            <a:endParaRPr lang="ru-RU" sz="2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рассказала </a:t>
            </a:r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Саше?</a:t>
            </a:r>
          </a:p>
        </p:txBody>
      </p:sp>
      <p:pic>
        <p:nvPicPr>
          <p:cNvPr id="7175" name="Picture 7" descr="4b41e393be536651fdb106eb488a2df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068638"/>
            <a:ext cx="4356100" cy="4791075"/>
          </a:xfrm>
          <a:prstGeom prst="rect">
            <a:avLst/>
          </a:prstGeom>
          <a:noFill/>
        </p:spPr>
      </p:pic>
      <p:pic>
        <p:nvPicPr>
          <p:cNvPr id="7183" name="Picture 15" descr="f89bc26309102d835f47505b8f226cb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1225" y="3284538"/>
            <a:ext cx="4422775" cy="3573462"/>
          </a:xfrm>
          <a:prstGeom prst="rect">
            <a:avLst/>
          </a:prstGeom>
          <a:noFill/>
        </p:spPr>
      </p:pic>
      <p:pic>
        <p:nvPicPr>
          <p:cNvPr id="7185" name="Picture 17" descr="d2cb88548b80da1cbb645576ccc50fd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 flipV="1">
            <a:off x="4932363" y="3284538"/>
            <a:ext cx="638175" cy="482600"/>
          </a:xfrm>
          <a:prstGeom prst="rect">
            <a:avLst/>
          </a:prstGeom>
          <a:noFill/>
        </p:spPr>
      </p:pic>
      <p:pic>
        <p:nvPicPr>
          <p:cNvPr id="7186" name="Picture 18" descr="4b41e393be536651fdb106eb488a2df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4652963"/>
            <a:ext cx="1692275" cy="2205037"/>
          </a:xfrm>
          <a:prstGeom prst="rect">
            <a:avLst/>
          </a:prstGeom>
          <a:noFill/>
        </p:spPr>
      </p:pic>
      <p:pic>
        <p:nvPicPr>
          <p:cNvPr id="7187" name="Picture 19" descr="d2cb88548b80da1cbb645576ccc50fd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611523" flipV="1">
            <a:off x="6156325" y="2852738"/>
            <a:ext cx="638175" cy="482600"/>
          </a:xfrm>
          <a:prstGeom prst="rect">
            <a:avLst/>
          </a:prstGeom>
          <a:noFill/>
        </p:spPr>
      </p:pic>
      <p:pic>
        <p:nvPicPr>
          <p:cNvPr id="7188" name="Picture 20" descr="d2cb88548b80da1cbb645576ccc50fd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610566" flipV="1">
            <a:off x="7667625" y="2924176"/>
            <a:ext cx="638175" cy="482600"/>
          </a:xfrm>
          <a:prstGeom prst="rect">
            <a:avLst/>
          </a:prstGeom>
          <a:noFill/>
        </p:spPr>
      </p:pic>
      <p:pic>
        <p:nvPicPr>
          <p:cNvPr id="7189" name="Picture 21" descr="d2cb88548b80da1cbb645576ccc50fd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40223" flipV="1">
            <a:off x="5148263" y="2205038"/>
            <a:ext cx="638175" cy="482600"/>
          </a:xfrm>
          <a:prstGeom prst="rect">
            <a:avLst/>
          </a:prstGeom>
          <a:noFill/>
        </p:spPr>
      </p:pic>
      <p:pic>
        <p:nvPicPr>
          <p:cNvPr id="7190" name="Picture 22" descr="d2cb88548b80da1cbb645576ccc50fd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251112" flipV="1">
            <a:off x="7019925" y="1989138"/>
            <a:ext cx="638175" cy="482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731</Words>
  <Application>Microsoft Office PowerPoint</Application>
  <PresentationFormat>Экран (4:3)</PresentationFormat>
  <Paragraphs>108</Paragraphs>
  <Slides>6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Calibri</vt:lpstr>
      <vt:lpstr>Arial</vt:lpstr>
      <vt:lpstr>Comic Sans MS</vt:lpstr>
      <vt:lpstr>Wingdings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</dc:creator>
  <cp:lastModifiedBy>Родник</cp:lastModifiedBy>
  <cp:revision>25</cp:revision>
  <dcterms:created xsi:type="dcterms:W3CDTF">2010-03-28T10:42:22Z</dcterms:created>
  <dcterms:modified xsi:type="dcterms:W3CDTF">2014-11-13T16:00:45Z</dcterms:modified>
</cp:coreProperties>
</file>