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71" r:id="rId3"/>
    <p:sldId id="257" r:id="rId4"/>
    <p:sldId id="285" r:id="rId5"/>
    <p:sldId id="258" r:id="rId6"/>
    <p:sldId id="290" r:id="rId7"/>
    <p:sldId id="267" r:id="rId8"/>
    <p:sldId id="282" r:id="rId9"/>
    <p:sldId id="307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66"/>
    <a:srgbClr val="5EAE5E"/>
    <a:srgbClr val="1C5D62"/>
    <a:srgbClr val="B5D0AC"/>
    <a:srgbClr val="A5F28A"/>
    <a:srgbClr val="BFDFB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4F00A-6839-4777-BF78-9A8B0F32D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8F50D-C83E-409D-B709-481F451AAE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90AB4-FFBB-43BD-AEEC-7148D100C8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14F85F-BA3C-4933-A6D3-8EF07CB53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305189-8EB6-4BA7-A30D-FC415D7EA9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94A4EE-753B-4BBF-AB8E-0687583AF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834B2-9FDD-43DB-ABE5-757A7D85A5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A11AD-F774-4F5B-8ACD-2FBC16E276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4948-4E13-4391-AC18-888E61077C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92DA0-54ED-4981-B13F-EE2598D800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848DD-09A6-4900-B911-33E187618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E1AEB-9AE5-464F-BE54-5A1FC48D66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F219-11CE-4FF0-A36F-E77C5A697B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546F6-9D0A-4928-8C9B-706DA12CBE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CFAD2"/>
            </a:gs>
            <a:gs pos="100000">
              <a:srgbClr val="BFDF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endParaRPr lang="ru-RU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434B8238-72E5-47F7-9D86-B70FE7BBA9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569325" cy="792163"/>
          </a:xfrm>
        </p:spPr>
        <p:txBody>
          <a:bodyPr/>
          <a:lstStyle/>
          <a:p>
            <a:r>
              <a:rPr lang="ru-RU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</a:t>
            </a:r>
            <a:endParaRPr lang="ru-RU" b="1" dirty="0">
              <a:solidFill>
                <a:srgbClr val="1C5D6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50913" y="503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468313" y="1341438"/>
            <a:ext cx="8207375" cy="2735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EAE5E"/>
                    </a:gs>
                    <a:gs pos="50000">
                      <a:srgbClr val="CCFF66"/>
                    </a:gs>
                    <a:gs pos="100000">
                      <a:srgbClr val="5EAE5E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«Жанры живописи </a:t>
            </a:r>
          </a:p>
          <a:p>
            <a:pPr algn="ctr"/>
            <a:r>
              <a:rPr lang="ru-RU" sz="3600" kern="10" spc="72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EAE5E"/>
                    </a:gs>
                    <a:gs pos="50000">
                      <a:srgbClr val="CCFF66"/>
                    </a:gs>
                    <a:gs pos="100000">
                      <a:srgbClr val="5EAE5E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 изобразительном </a:t>
            </a:r>
          </a:p>
          <a:p>
            <a:pPr algn="ctr"/>
            <a:r>
              <a:rPr lang="ru-RU" sz="3600" kern="10" spc="72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EAE5E"/>
                    </a:gs>
                    <a:gs pos="50000">
                      <a:srgbClr val="CCFF66"/>
                    </a:gs>
                    <a:gs pos="100000">
                      <a:srgbClr val="5EAE5E"/>
                    </a:gs>
                  </a:gsLst>
                  <a:lin ang="27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искусстве»</a:t>
            </a:r>
          </a:p>
        </p:txBody>
      </p:sp>
      <p:pic>
        <p:nvPicPr>
          <p:cNvPr id="2058" name="Picture 10" descr="malch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3933825"/>
            <a:ext cx="3024188" cy="2722563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54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Батальный жанр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50825" y="6021388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Александр</a:t>
            </a:r>
            <a:r>
              <a:rPr lang="en-US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Дейнека</a:t>
            </a:r>
            <a:r>
              <a:rPr lang="en-US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«Оборона Севастополя»</a:t>
            </a:r>
          </a:p>
        </p:txBody>
      </p:sp>
      <p:pic>
        <p:nvPicPr>
          <p:cNvPr id="46089" name="Picture 9" descr="Рисунок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96975"/>
            <a:ext cx="8713788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25538"/>
          </a:xfrm>
        </p:spPr>
        <p:txBody>
          <a:bodyPr/>
          <a:lstStyle/>
          <a:p>
            <a:r>
              <a:rPr lang="ru-RU" sz="5400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Исторический жанр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227763" y="4221163"/>
            <a:ext cx="25209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Василий </a:t>
            </a:r>
            <a:endParaRPr lang="en-US" sz="2400">
              <a:solidFill>
                <a:srgbClr val="1C5D6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Верещагин </a:t>
            </a:r>
          </a:p>
          <a:p>
            <a:pPr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«Конец </a:t>
            </a:r>
            <a:endParaRPr lang="en-US" sz="2400">
              <a:solidFill>
                <a:srgbClr val="1C5D6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Бородинского </a:t>
            </a:r>
            <a:endParaRPr lang="en-US" sz="2400">
              <a:solidFill>
                <a:srgbClr val="1C5D6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сражения».</a:t>
            </a:r>
          </a:p>
        </p:txBody>
      </p:sp>
      <p:pic>
        <p:nvPicPr>
          <p:cNvPr id="47115" name="Picture 11" descr="Рисунок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052513"/>
            <a:ext cx="4992687" cy="5545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84325"/>
          </a:xfrm>
        </p:spPr>
        <p:txBody>
          <a:bodyPr/>
          <a:lstStyle/>
          <a:p>
            <a:r>
              <a:rPr lang="ru-RU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Сказочно-мифологический жанр</a:t>
            </a:r>
            <a:r>
              <a:rPr lang="ru-RU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pic>
        <p:nvPicPr>
          <p:cNvPr id="48154" name="Picture 26" descr="Рисунок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628775"/>
            <a:ext cx="7488237" cy="5048250"/>
          </a:xfrm>
          <a:prstGeom prst="rect">
            <a:avLst/>
          </a:prstGeom>
          <a:noFill/>
        </p:spPr>
      </p:pic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3276600" y="60928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Виктор Васнецов «Богатыри»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066800"/>
          </a:xfrm>
        </p:spPr>
        <p:txBody>
          <a:bodyPr/>
          <a:lstStyle/>
          <a:p>
            <a:r>
              <a:rPr lang="ru-RU" sz="5400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Анималистический жанр</a:t>
            </a:r>
            <a:endParaRPr lang="ru-RU" sz="36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endParaRPr lang="ru-RU" sz="2800"/>
          </a:p>
          <a:p>
            <a:endParaRPr lang="ru-RU" sz="2800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95288" y="1125538"/>
            <a:ext cx="32686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Франц Марк </a:t>
            </a:r>
          </a:p>
          <a:p>
            <a:pPr algn="ctr" eaLnBrk="1" hangingPunct="1"/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«Кот на желтой</a:t>
            </a:r>
          </a:p>
          <a:p>
            <a:pPr algn="ctr" eaLnBrk="1" hangingPunct="1"/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подушке»</a:t>
            </a:r>
          </a:p>
          <a:p>
            <a:pPr algn="ctr" eaLnBrk="1" hangingPunct="1"/>
            <a:endParaRPr lang="ru-RU" sz="1400" b="0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572000" y="4221163"/>
            <a:ext cx="43195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Гапар Айтиев </a:t>
            </a:r>
          </a:p>
          <a:p>
            <a:pPr algn="ctr" eaLnBrk="1" hangingPunct="1">
              <a:spcBef>
                <a:spcPts val="600"/>
              </a:spcBef>
            </a:pP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«Полдень на Иссык-Куле» </a:t>
            </a:r>
          </a:p>
        </p:txBody>
      </p:sp>
      <p:pic>
        <p:nvPicPr>
          <p:cNvPr id="49165" name="Picture 13" descr="Рисунок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349500"/>
            <a:ext cx="3870325" cy="4292600"/>
          </a:xfrm>
          <a:prstGeom prst="rect">
            <a:avLst/>
          </a:prstGeom>
          <a:noFill/>
        </p:spPr>
      </p:pic>
      <p:pic>
        <p:nvPicPr>
          <p:cNvPr id="49167" name="Picture 15" descr="Рисунок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196975"/>
            <a:ext cx="4608513" cy="290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60" grpId="0"/>
      <p:bldP spid="49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22338"/>
          </a:xfrm>
        </p:spPr>
        <p:txBody>
          <a:bodyPr/>
          <a:lstStyle/>
          <a:p>
            <a:r>
              <a:rPr lang="ru-RU" sz="54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Маринистический жанр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643438" y="6165850"/>
            <a:ext cx="409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 Айвазовский </a:t>
            </a:r>
            <a:r>
              <a:rPr lang="en-US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«Радуга»</a:t>
            </a:r>
          </a:p>
        </p:txBody>
      </p:sp>
      <p:pic>
        <p:nvPicPr>
          <p:cNvPr id="50189" name="Picture 13" descr="Рисунок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81075"/>
            <a:ext cx="6481763" cy="506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z="54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Бытовой жанр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95288" y="1125538"/>
            <a:ext cx="6769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ru-RU" sz="24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Эдгар Дега «Танцевальный класс»</a:t>
            </a:r>
            <a:r>
              <a:rPr lang="ru-RU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51214" name="Picture 14" descr="Рисунок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773238"/>
            <a:ext cx="5830888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Жанры живописи: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r>
              <a:rPr lang="ru-RU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Натюрморт</a:t>
            </a:r>
          </a:p>
          <a:p>
            <a:r>
              <a:rPr lang="ru-RU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Пейзаж</a:t>
            </a:r>
          </a:p>
          <a:p>
            <a:r>
              <a:rPr lang="ru-RU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Портрет</a:t>
            </a:r>
          </a:p>
          <a:p>
            <a:r>
              <a:rPr lang="ru-RU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Тематическая картина</a:t>
            </a:r>
          </a:p>
        </p:txBody>
      </p:sp>
      <p:pic>
        <p:nvPicPr>
          <p:cNvPr id="75783" name="Picture 7" descr="Рисунок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1484313"/>
            <a:ext cx="2279650" cy="364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3816350" cy="765175"/>
          </a:xfrm>
        </p:spPr>
        <p:txBody>
          <a:bodyPr/>
          <a:lstStyle/>
          <a:p>
            <a:r>
              <a:rPr lang="ru-RU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Натюрморт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848350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100" name="Picture 28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4972050" cy="5805487"/>
          </a:xfrm>
          <a:prstGeom prst="rect">
            <a:avLst/>
          </a:prstGeom>
          <a:noFill/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68313" y="1125538"/>
            <a:ext cx="3332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П. Кончаловский «Сухие краски» </a:t>
            </a:r>
          </a:p>
        </p:txBody>
      </p:sp>
      <p:pic>
        <p:nvPicPr>
          <p:cNvPr id="3103" name="Picture 31" descr="Рисунок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88913"/>
            <a:ext cx="5076825" cy="3470275"/>
          </a:xfrm>
          <a:prstGeom prst="rect">
            <a:avLst/>
          </a:prstGeom>
          <a:noFill/>
        </p:spPr>
      </p:pic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4356100" y="333375"/>
            <a:ext cx="446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П. Сезанн «Натюрморт с суповой миской»</a:t>
            </a:r>
          </a:p>
        </p:txBody>
      </p:sp>
      <p:pic>
        <p:nvPicPr>
          <p:cNvPr id="3105" name="Picture 33" descr="Рисунок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2781300"/>
            <a:ext cx="3425825" cy="3860800"/>
          </a:xfrm>
          <a:prstGeom prst="rect">
            <a:avLst/>
          </a:prstGeom>
          <a:noFill/>
        </p:spPr>
      </p:pic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5435600" y="6092825"/>
            <a:ext cx="2116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Э. Мане «Цветы»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1" grpId="0"/>
      <p:bldP spid="3104" grpId="0"/>
      <p:bldP spid="3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5580063" y="333375"/>
            <a:ext cx="3311525" cy="2794000"/>
          </a:xfrm>
        </p:spPr>
        <p:txBody>
          <a:bodyPr/>
          <a:lstStyle/>
          <a:p>
            <a:r>
              <a:rPr lang="ru-RU" sz="36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Якаб Богдань «Натюрморт с цветами»</a:t>
            </a:r>
          </a:p>
        </p:txBody>
      </p:sp>
      <p:pic>
        <p:nvPicPr>
          <p:cNvPr id="105481" name="Picture 9" descr="Рисунок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5106987" cy="648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3609975" cy="1143000"/>
          </a:xfrm>
        </p:spPr>
        <p:txBody>
          <a:bodyPr/>
          <a:lstStyle/>
          <a:p>
            <a:r>
              <a:rPr lang="ru-RU" sz="6600" b="1">
                <a:solidFill>
                  <a:srgbClr val="1C5D62"/>
                </a:solidFill>
              </a:rPr>
              <a:t>Пейзаж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39750" y="4437063"/>
            <a:ext cx="2376488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Жюль </a:t>
            </a:r>
            <a:endParaRPr lang="en-US" sz="280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8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Дюпре </a:t>
            </a:r>
            <a:endParaRPr lang="en-US" sz="280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8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«Осенний </a:t>
            </a:r>
            <a:endParaRPr lang="en-US" sz="280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ru-RU" sz="28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пейзаж»</a:t>
            </a:r>
            <a:endParaRPr lang="ru-RU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9950" name="Picture 14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60350"/>
            <a:ext cx="5391150" cy="633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187450" y="188913"/>
            <a:ext cx="29146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600"/>
              </a:spcBef>
            </a:pPr>
            <a:r>
              <a:rPr lang="ru-RU" sz="32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Ян ван Гойен «Морской вид»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4356100" y="5013325"/>
            <a:ext cx="41243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32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Иван  </a:t>
            </a:r>
          </a:p>
          <a:p>
            <a:pPr>
              <a:spcBef>
                <a:spcPts val="600"/>
              </a:spcBef>
            </a:pPr>
            <a:r>
              <a:rPr lang="ru-RU" sz="32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Айвазовский «Девятый вал»</a:t>
            </a:r>
          </a:p>
        </p:txBody>
      </p:sp>
      <p:pic>
        <p:nvPicPr>
          <p:cNvPr id="122890" name="Picture 10" descr="Рисунок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349500"/>
            <a:ext cx="4065587" cy="4392613"/>
          </a:xfrm>
          <a:prstGeom prst="rect">
            <a:avLst/>
          </a:prstGeom>
          <a:noFill/>
        </p:spPr>
      </p:pic>
      <p:pic>
        <p:nvPicPr>
          <p:cNvPr id="122891" name="Picture 11" descr="Рисунок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88913"/>
            <a:ext cx="4584700" cy="330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/>
      <p:bldP spid="1228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5364163" y="260350"/>
            <a:ext cx="3924300" cy="1143000"/>
          </a:xfrm>
        </p:spPr>
        <p:txBody>
          <a:bodyPr/>
          <a:lstStyle/>
          <a:p>
            <a:r>
              <a:rPr lang="ru-RU" sz="60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Портрет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580063" y="4868863"/>
            <a:ext cx="3384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0">
                <a:solidFill>
                  <a:srgbClr val="1C5D62"/>
                </a:solidFill>
              </a:rPr>
              <a:t> </a:t>
            </a:r>
            <a:r>
              <a:rPr lang="ru-RU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Владимир</a:t>
            </a:r>
            <a:r>
              <a:rPr lang="ru-RU" sz="2800" b="0"/>
              <a:t> </a:t>
            </a:r>
            <a:r>
              <a:rPr lang="ru-RU" sz="2800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Боровиковский. «Портрет М. И. Лопухиной». </a:t>
            </a:r>
          </a:p>
        </p:txBody>
      </p:sp>
      <p:pic>
        <p:nvPicPr>
          <p:cNvPr id="61450" name="Picture 10" descr="Рисунок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5289550" cy="638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40425" y="5013325"/>
            <a:ext cx="3203575" cy="1628775"/>
          </a:xfrm>
        </p:spPr>
        <p:txBody>
          <a:bodyPr/>
          <a:lstStyle/>
          <a:p>
            <a:pPr algn="l"/>
            <a:r>
              <a:rPr lang="ru-RU" sz="28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Альбрехт </a:t>
            </a:r>
            <a:br>
              <a:rPr lang="ru-RU" sz="28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Дюрер </a:t>
            </a:r>
            <a:br>
              <a:rPr lang="ru-RU" sz="28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>
                <a:solidFill>
                  <a:srgbClr val="1C5D6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«Автопортрет»</a:t>
            </a:r>
            <a:r>
              <a:rPr lang="ru-RU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92169" name="Picture 9" descr="Рисунок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5649912" cy="631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692275" y="188913"/>
            <a:ext cx="55641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5EAE5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Физкультминутка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842486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Поднимает руки класс – это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Повернулась голова – это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два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Руки вниз, вперёд смотри – это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Руки в стороны пошире развернули на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четыре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силой их к плечам прижать – это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пять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Всем ребятам тихо сесть – это </a:t>
            </a:r>
            <a:r>
              <a:rPr lang="ru-RU" sz="36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шесть</a:t>
            </a:r>
            <a:r>
              <a:rPr lang="ru-RU" sz="36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  <p:bldP spid="16384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189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</vt:lpstr>
      <vt:lpstr>Жанры живописи:</vt:lpstr>
      <vt:lpstr>Натюрморт</vt:lpstr>
      <vt:lpstr>Якаб Богдань «Натюрморт с цветами»</vt:lpstr>
      <vt:lpstr>Пейзаж</vt:lpstr>
      <vt:lpstr>Слайд 6</vt:lpstr>
      <vt:lpstr>Портрет</vt:lpstr>
      <vt:lpstr>Альбрехт  Дюрер  «Автопортрет» </vt:lpstr>
      <vt:lpstr>Слайд 9</vt:lpstr>
      <vt:lpstr>Батальный жанр</vt:lpstr>
      <vt:lpstr> Исторический жанр</vt:lpstr>
      <vt:lpstr>Сказочно-мифологический жанр  </vt:lpstr>
      <vt:lpstr> Анималистический жанр</vt:lpstr>
      <vt:lpstr>Маринистический жанр</vt:lpstr>
      <vt:lpstr>Бытовой жанр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Жанры живописи в изобразительном искусстве</dc:title>
  <dc:creator>Andrey</dc:creator>
  <cp:lastModifiedBy>Admin</cp:lastModifiedBy>
  <cp:revision>35</cp:revision>
  <dcterms:created xsi:type="dcterms:W3CDTF">2006-11-20T14:56:18Z</dcterms:created>
  <dcterms:modified xsi:type="dcterms:W3CDTF">2015-03-25T16:06:34Z</dcterms:modified>
</cp:coreProperties>
</file>