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90AA9B-BD97-43BB-BBD2-14440FDEDBC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23B0E6-D586-4472-98C3-9A6E66B9E7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7200" dirty="0" smtClean="0">
                <a:solidFill>
                  <a:srgbClr val="FF0000"/>
                </a:solidFill>
              </a:rPr>
              <a:t>    Тест 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«Глагол»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581128"/>
            <a:ext cx="5904656" cy="1512167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Составила учитель начальных классов </a:t>
            </a: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Лебедева Ольга Николаевна,</a:t>
            </a: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</a:rPr>
              <a:t>МБУ СОШ №23 г. Тольятти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-pk\Desktop\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5404"/>
            <a:ext cx="4200861" cy="412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38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Если </a:t>
            </a:r>
            <a:r>
              <a:rPr lang="ru-RU" b="1" dirty="0">
                <a:solidFill>
                  <a:srgbClr val="C00000"/>
                </a:solidFill>
              </a:rPr>
              <a:t>глагол отвечает на вопрос что делает? что делают?, то он в форме...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560840" cy="3600400"/>
          </a:xfrm>
        </p:spPr>
        <p:txBody>
          <a:bodyPr>
            <a:normAutofit/>
          </a:bodyPr>
          <a:lstStyle/>
          <a:p>
            <a:pPr lvl="0" algn="l">
              <a:buClr>
                <a:srgbClr val="31B6FD"/>
              </a:buClr>
            </a:pPr>
            <a:r>
              <a:rPr lang="ru-RU" sz="4000" b="1" dirty="0">
                <a:solidFill>
                  <a:srgbClr val="C00000"/>
                </a:solidFill>
              </a:rPr>
              <a:t>А </a:t>
            </a:r>
            <a:r>
              <a:rPr lang="ru-RU" sz="4000" b="1" dirty="0" smtClean="0">
                <a:solidFill>
                  <a:prstClr val="black"/>
                </a:solidFill>
              </a:rPr>
              <a:t>прошедшего времени</a:t>
            </a: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В </a:t>
            </a:r>
            <a:r>
              <a:rPr lang="ru-RU" sz="4000" b="1" dirty="0" smtClean="0">
                <a:solidFill>
                  <a:prstClr val="black"/>
                </a:solidFill>
              </a:rPr>
              <a:t>будущего времени</a:t>
            </a: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 настоящего </a:t>
            </a:r>
            <a:r>
              <a:rPr lang="ru-RU" sz="4000" b="1" dirty="0" smtClean="0">
                <a:solidFill>
                  <a:prstClr val="black"/>
                </a:solidFill>
              </a:rPr>
              <a:t>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49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936104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C00000"/>
                </a:solidFill>
              </a:rPr>
              <a:t>Интернет -  </a:t>
            </a:r>
            <a:r>
              <a:rPr lang="ru-RU" sz="4000" b="1" dirty="0" smtClean="0">
                <a:solidFill>
                  <a:srgbClr val="C00000"/>
                </a:solidFill>
              </a:rPr>
              <a:t>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l">
              <a:buClr>
                <a:srgbClr val="31B6FD"/>
              </a:buClr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2060849"/>
            <a:ext cx="706070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User-pk\Desktop\0_b6081_41091724_X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1924"/>
            <a:ext cx="5472608" cy="309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1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883618"/>
          </a:xfrm>
        </p:spPr>
        <p:txBody>
          <a:bodyPr>
            <a:normAutofit/>
          </a:bodyPr>
          <a:lstStyle/>
          <a:p>
            <a:pPr algn="l"/>
            <a:r>
              <a:rPr lang="ru-RU" sz="5300" b="1" dirty="0" smtClean="0">
                <a:solidFill>
                  <a:srgbClr val="C00000"/>
                </a:solidFill>
              </a:rPr>
              <a:t>Глагол</a:t>
            </a:r>
            <a:r>
              <a:rPr lang="ru-RU" b="1" dirty="0" smtClean="0">
                <a:solidFill>
                  <a:srgbClr val="C00000"/>
                </a:solidFill>
              </a:rPr>
              <a:t> отвечает на вопросы: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560840" cy="381642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А </a:t>
            </a: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chemeClr val="tx1"/>
                </a:solidFill>
              </a:rPr>
              <a:t>кто? </a:t>
            </a:r>
            <a:r>
              <a:rPr lang="ru-RU" sz="4000" b="1" dirty="0">
                <a:solidFill>
                  <a:schemeClr val="tx1"/>
                </a:solidFill>
              </a:rPr>
              <a:t>ч</a:t>
            </a:r>
            <a:r>
              <a:rPr lang="ru-RU" sz="4000" b="1" dirty="0" smtClean="0">
                <a:solidFill>
                  <a:schemeClr val="tx1"/>
                </a:solidFill>
              </a:rPr>
              <a:t>то?</a:t>
            </a:r>
          </a:p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В </a:t>
            </a: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chemeClr val="tx1"/>
                </a:solidFill>
              </a:rPr>
              <a:t>что делать? </a:t>
            </a:r>
            <a:r>
              <a:rPr lang="ru-RU" sz="4000" b="1" dirty="0">
                <a:solidFill>
                  <a:schemeClr val="tx1"/>
                </a:solidFill>
              </a:rPr>
              <a:t>ч</a:t>
            </a:r>
            <a:r>
              <a:rPr lang="ru-RU" sz="4000" b="1" dirty="0" smtClean="0">
                <a:solidFill>
                  <a:schemeClr val="tx1"/>
                </a:solidFill>
              </a:rPr>
              <a:t>то сделать?</a:t>
            </a:r>
          </a:p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r>
              <a:rPr lang="ru-RU" sz="4000" b="1" dirty="0" smtClean="0"/>
              <a:t>   </a:t>
            </a:r>
            <a:r>
              <a:rPr lang="ru-RU" sz="4000" b="1" dirty="0" smtClean="0">
                <a:solidFill>
                  <a:schemeClr val="tx1"/>
                </a:solidFill>
              </a:rPr>
              <a:t>какой? какая? какое?           какие?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-pk\Desktop\Знак-вопроса-267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77072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95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А </a:t>
            </a:r>
            <a:r>
              <a:rPr lang="ru-RU" sz="4000" b="1" dirty="0" smtClean="0">
                <a:solidFill>
                  <a:srgbClr val="FFFFFF"/>
                </a:solidFill>
              </a:rPr>
              <a:t>  </a:t>
            </a:r>
            <a:r>
              <a:rPr lang="ru-RU" sz="4000" b="1" dirty="0">
                <a:solidFill>
                  <a:prstClr val="black"/>
                </a:solidFill>
              </a:rPr>
              <a:t>предмет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В </a:t>
            </a:r>
            <a:r>
              <a:rPr lang="ru-RU" sz="4000" b="1" dirty="0">
                <a:solidFill>
                  <a:srgbClr val="FFFFFF"/>
                </a:solidFill>
              </a:rPr>
              <a:t>  </a:t>
            </a:r>
            <a:r>
              <a:rPr lang="ru-RU" sz="4000" b="1" dirty="0">
                <a:solidFill>
                  <a:prstClr val="black"/>
                </a:solidFill>
              </a:rPr>
              <a:t>действия предмета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С</a:t>
            </a:r>
            <a:r>
              <a:rPr lang="ru-RU" sz="4000" b="1" dirty="0">
                <a:solidFill>
                  <a:srgbClr val="FFFFFF"/>
                </a:solidFill>
              </a:rPr>
              <a:t>   </a:t>
            </a:r>
            <a:r>
              <a:rPr lang="ru-RU" sz="4000" b="1" dirty="0">
                <a:solidFill>
                  <a:prstClr val="black"/>
                </a:solidFill>
              </a:rPr>
              <a:t>признак предмета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Глагол </a:t>
            </a:r>
            <a:r>
              <a:rPr lang="ru-RU" b="1" dirty="0" smtClean="0">
                <a:solidFill>
                  <a:srgbClr val="C00000"/>
                </a:solidFill>
              </a:rPr>
              <a:t>обозначает: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9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А 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главным членом предложения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 </a:t>
            </a:r>
            <a:r>
              <a:rPr lang="ru-RU" sz="4000" b="1" dirty="0" smtClean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второстепенным членом предложения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Глагол</a:t>
            </a:r>
            <a:r>
              <a:rPr lang="ru-RU" b="1" dirty="0" smtClean="0">
                <a:solidFill>
                  <a:srgbClr val="C00000"/>
                </a:solidFill>
              </a:rPr>
              <a:t> в предложениях является:</a:t>
            </a:r>
            <a:endParaRPr lang="ru-RU" dirty="0"/>
          </a:p>
        </p:txBody>
      </p:sp>
      <p:pic>
        <p:nvPicPr>
          <p:cNvPr id="3074" name="Picture 2" descr="C:\Users\User-pk\Desktop\smayl_voprositelnyy-znak_vopr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81128"/>
            <a:ext cx="180020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68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22413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 какой строке все слова – глаголы</a:t>
            </a:r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632848" cy="3672408"/>
          </a:xfrm>
        </p:spPr>
        <p:txBody>
          <a:bodyPr>
            <a:normAutofit/>
          </a:bodyPr>
          <a:lstStyle/>
          <a:p>
            <a:pPr lvl="0" algn="l">
              <a:buClr>
                <a:srgbClr val="31B6FD"/>
              </a:buClr>
            </a:pPr>
            <a:r>
              <a:rPr lang="ru-RU" sz="4000" b="1" dirty="0">
                <a:solidFill>
                  <a:srgbClr val="C00000"/>
                </a:solidFill>
              </a:rPr>
              <a:t>А </a:t>
            </a:r>
            <a:r>
              <a:rPr lang="ru-RU" sz="4000" b="1" dirty="0" smtClean="0">
                <a:solidFill>
                  <a:prstClr val="black"/>
                </a:solidFill>
              </a:rPr>
              <a:t>копать, копка, вскопанный</a:t>
            </a: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В </a:t>
            </a:r>
            <a:r>
              <a:rPr lang="ru-RU" sz="4000" b="1" dirty="0" smtClean="0">
                <a:solidFill>
                  <a:prstClr val="black"/>
                </a:solidFill>
              </a:rPr>
              <a:t>заходил, мечтает, здороваться</a:t>
            </a:r>
            <a:endParaRPr lang="ru-RU" sz="4000" b="1" dirty="0">
              <a:solidFill>
                <a:prstClr val="black"/>
              </a:solidFill>
            </a:endParaRP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время, ходить, </a:t>
            </a:r>
            <a:r>
              <a:rPr lang="ru-RU" sz="4000" b="1" dirty="0" err="1" smtClean="0">
                <a:solidFill>
                  <a:prstClr val="black"/>
                </a:solidFill>
              </a:rPr>
              <a:t>краси</a:t>
            </a:r>
            <a:r>
              <a:rPr lang="ru-RU" sz="4000" b="1" dirty="0" smtClean="0">
                <a:solidFill>
                  <a:prstClr val="black"/>
                </a:solidFill>
              </a:rPr>
              <a:t>-</a:t>
            </a: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prstClr val="black"/>
                </a:solidFill>
              </a:rPr>
              <a:t>вый</a:t>
            </a:r>
            <a:endParaRPr lang="ru-RU" sz="4000" dirty="0"/>
          </a:p>
        </p:txBody>
      </p:sp>
      <p:pic>
        <p:nvPicPr>
          <p:cNvPr id="2050" name="Picture 2" descr="C:\Users\User-pk\Desktop\4317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3068960"/>
            <a:ext cx="223224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81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3600" b="1" dirty="0">
                <a:solidFill>
                  <a:srgbClr val="C00000"/>
                </a:solidFill>
              </a:rPr>
              <a:t>А </a:t>
            </a:r>
            <a:r>
              <a:rPr lang="ru-RU" sz="3600" b="1" dirty="0" smtClean="0">
                <a:solidFill>
                  <a:prstClr val="black"/>
                </a:solidFill>
              </a:rPr>
              <a:t>глаголы </a:t>
            </a:r>
            <a:r>
              <a:rPr lang="ru-RU" sz="3600" b="1" dirty="0">
                <a:solidFill>
                  <a:prstClr val="black"/>
                </a:solidFill>
              </a:rPr>
              <a:t>изменяются по </a:t>
            </a:r>
            <a:r>
              <a:rPr lang="ru-RU" sz="3600" b="1" dirty="0" smtClean="0">
                <a:solidFill>
                  <a:prstClr val="black"/>
                </a:solidFill>
              </a:rPr>
              <a:t>падежам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 </a:t>
            </a:r>
            <a:r>
              <a:rPr lang="ru-RU" sz="3600" b="1" dirty="0" smtClean="0">
                <a:solidFill>
                  <a:prstClr val="black"/>
                </a:solidFill>
              </a:rPr>
              <a:t>глаголы </a:t>
            </a:r>
            <a:r>
              <a:rPr lang="ru-RU" sz="3600" b="1" dirty="0">
                <a:solidFill>
                  <a:prstClr val="black"/>
                </a:solidFill>
              </a:rPr>
              <a:t>прошедшего времени изменяются по числам и </a:t>
            </a:r>
            <a:r>
              <a:rPr lang="ru-RU" sz="3600" b="1" dirty="0" smtClean="0">
                <a:solidFill>
                  <a:prstClr val="black"/>
                </a:solidFill>
              </a:rPr>
              <a:t>родам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С</a:t>
            </a:r>
            <a:r>
              <a:rPr lang="ru-RU" sz="3600" b="1" dirty="0" smtClean="0">
                <a:solidFill>
                  <a:srgbClr val="FFFFFF"/>
                </a:solidFill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</a:rPr>
              <a:t>глаголы </a:t>
            </a:r>
            <a:r>
              <a:rPr lang="ru-RU" sz="3600" b="1" dirty="0">
                <a:solidFill>
                  <a:prstClr val="black"/>
                </a:solidFill>
              </a:rPr>
              <a:t>изменяются по </a:t>
            </a:r>
            <a:r>
              <a:rPr lang="ru-RU" sz="3600" b="1" dirty="0" smtClean="0">
                <a:solidFill>
                  <a:prstClr val="black"/>
                </a:solidFill>
              </a:rPr>
              <a:t>временам</a:t>
            </a:r>
          </a:p>
          <a:p>
            <a:pPr marL="0" lvl="0" indent="0">
              <a:buClr>
                <a:srgbClr val="31B6FD"/>
              </a:buClr>
              <a:buNone/>
            </a:pP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К</a:t>
            </a:r>
            <a:r>
              <a:rPr lang="ru-RU" sz="4000" b="1" dirty="0" smtClean="0">
                <a:solidFill>
                  <a:srgbClr val="C00000"/>
                </a:solidFill>
              </a:rPr>
              <a:t>акое </a:t>
            </a:r>
            <a:r>
              <a:rPr lang="ru-RU" sz="4000" b="1" dirty="0">
                <a:solidFill>
                  <a:srgbClr val="C00000"/>
                </a:solidFill>
              </a:rPr>
              <a:t>утверждение является неправильным: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89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А </a:t>
            </a:r>
            <a:r>
              <a:rPr lang="ru-RU" sz="4000" b="1" dirty="0">
                <a:solidFill>
                  <a:srgbClr val="FFFFFF"/>
                </a:solidFill>
              </a:rPr>
              <a:t> 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В </a:t>
            </a:r>
            <a:r>
              <a:rPr lang="ru-RU" sz="4000" b="1" dirty="0">
                <a:solidFill>
                  <a:srgbClr val="FFFFFF"/>
                </a:solidFill>
              </a:rPr>
              <a:t> 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С</a:t>
            </a:r>
            <a:r>
              <a:rPr lang="ru-RU" sz="4000" b="1" dirty="0">
                <a:solidFill>
                  <a:srgbClr val="FFFFFF"/>
                </a:solidFill>
              </a:rPr>
              <a:t>   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D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С</a:t>
            </a:r>
            <a:r>
              <a:rPr lang="ru-RU" sz="4800" b="1" dirty="0" smtClean="0">
                <a:solidFill>
                  <a:srgbClr val="C00000"/>
                </a:solidFill>
              </a:rPr>
              <a:t>колько временных форм имеет глагол:</a:t>
            </a:r>
            <a:endParaRPr lang="ru-RU" dirty="0"/>
          </a:p>
        </p:txBody>
      </p:sp>
      <p:pic>
        <p:nvPicPr>
          <p:cNvPr id="1026" name="Picture 2" descr="C:\Users\User-pk\Desktop\26232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41020"/>
            <a:ext cx="432048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3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284984"/>
            <a:ext cx="8352927" cy="3240360"/>
          </a:xfrm>
        </p:spPr>
        <p:txBody>
          <a:bodyPr/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А </a:t>
            </a:r>
            <a:r>
              <a:rPr lang="ru-RU" sz="4000" b="1" dirty="0" smtClean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кормит, сидит, играет</a:t>
            </a:r>
            <a:endParaRPr lang="ru-RU" sz="4000" b="1" dirty="0">
              <a:solidFill>
                <a:prstClr val="black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>
                <a:solidFill>
                  <a:srgbClr val="C00000"/>
                </a:solidFill>
              </a:rPr>
              <a:t>В </a:t>
            </a:r>
            <a:r>
              <a:rPr lang="ru-RU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кормил, сидел, играл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r>
              <a:rPr lang="ru-RU" sz="4000" b="1" dirty="0" smtClean="0">
                <a:solidFill>
                  <a:srgbClr val="FFFFFF"/>
                </a:solidFill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 покормит, посидит, поиграет</a:t>
            </a:r>
            <a:endParaRPr lang="ru-RU" sz="4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 какой строке глаголы стоят в </a:t>
            </a:r>
            <a:r>
              <a:rPr lang="ru-RU" sz="4000" b="1" smtClean="0">
                <a:solidFill>
                  <a:srgbClr val="C00000"/>
                </a:solidFill>
              </a:rPr>
              <a:t>форме будущего </a:t>
            </a:r>
            <a:r>
              <a:rPr lang="ru-RU" sz="4000" b="1" dirty="0" smtClean="0">
                <a:solidFill>
                  <a:srgbClr val="C00000"/>
                </a:solidFill>
              </a:rPr>
              <a:t>времени:</a:t>
            </a:r>
            <a:endParaRPr lang="ru-RU" sz="4000" dirty="0"/>
          </a:p>
        </p:txBody>
      </p:sp>
      <p:pic>
        <p:nvPicPr>
          <p:cNvPr id="4098" name="Picture 2" descr="C:\Users\User-pk\Desktop\09-13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219075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17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Какая часть слова указывает на форму прошедшего времени глагола: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272808" cy="3240360"/>
          </a:xfrm>
        </p:spPr>
        <p:txBody>
          <a:bodyPr>
            <a:noAutofit/>
          </a:bodyPr>
          <a:lstStyle/>
          <a:p>
            <a:pPr lvl="0" algn="l">
              <a:buClr>
                <a:srgbClr val="31B6FD"/>
              </a:buClr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А </a:t>
            </a:r>
            <a:r>
              <a:rPr lang="ru-RU" sz="4000" b="1" dirty="0" smtClean="0">
                <a:solidFill>
                  <a:prstClr val="black"/>
                </a:solidFill>
              </a:rPr>
              <a:t>окончание</a:t>
            </a: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В </a:t>
            </a:r>
            <a:r>
              <a:rPr lang="ru-RU" sz="4000" b="1" dirty="0" smtClean="0">
                <a:solidFill>
                  <a:prstClr val="black"/>
                </a:solidFill>
              </a:rPr>
              <a:t>корень</a:t>
            </a:r>
          </a:p>
          <a:p>
            <a:pPr lvl="0" algn="l">
              <a:buClr>
                <a:srgbClr val="31B6FD"/>
              </a:buClr>
            </a:pPr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суффикс</a:t>
            </a:r>
          </a:p>
          <a:p>
            <a:pPr lvl="0" algn="l">
              <a:buClr>
                <a:srgbClr val="31B6FD"/>
              </a:buClr>
            </a:pPr>
            <a:endParaRPr lang="ru-RU" sz="4000" dirty="0"/>
          </a:p>
        </p:txBody>
      </p:sp>
      <p:pic>
        <p:nvPicPr>
          <p:cNvPr id="3074" name="Picture 2" descr="C:\Users\User-pk\Desktop\im_2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64904"/>
            <a:ext cx="295232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321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мокинг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360</TotalTime>
  <Words>205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Constantia</vt:lpstr>
      <vt:lpstr>Garamond</vt:lpstr>
      <vt:lpstr>Symbol</vt:lpstr>
      <vt:lpstr>Times New Roman</vt:lpstr>
      <vt:lpstr>Волна</vt:lpstr>
      <vt:lpstr>    Тест  «Глагол»    </vt:lpstr>
      <vt:lpstr>Глагол отвечает на вопросы:</vt:lpstr>
      <vt:lpstr>Глагол обозначает:</vt:lpstr>
      <vt:lpstr>Глагол в предложениях является:</vt:lpstr>
      <vt:lpstr>В какой строке все слова – глаголы?</vt:lpstr>
      <vt:lpstr>Какое утверждение является неправильным:</vt:lpstr>
      <vt:lpstr>Сколько временных форм имеет глагол:</vt:lpstr>
      <vt:lpstr>В какой строке глаголы стоят в форме будущего времени:</vt:lpstr>
      <vt:lpstr> Какая часть слова указывает на форму прошедшего времени глагола:</vt:lpstr>
      <vt:lpstr>Если глагол отвечает на вопрос что делает? что делают?, то он в форме...</vt:lpstr>
      <vt:lpstr>Интернет - 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   </dc:title>
  <dc:creator>User-pk</dc:creator>
  <cp:lastModifiedBy>Лебедева</cp:lastModifiedBy>
  <cp:revision>27</cp:revision>
  <dcterms:created xsi:type="dcterms:W3CDTF">2014-11-23T16:09:40Z</dcterms:created>
  <dcterms:modified xsi:type="dcterms:W3CDTF">2015-03-26T07:18:29Z</dcterms:modified>
</cp:coreProperties>
</file>