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61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media.bestofmicro.com/M/O/248352/original/car_tire_mouse.jpg" TargetMode="External"/><Relationship Id="rId13" Type="http://schemas.openxmlformats.org/officeDocument/2006/relationships/image" Target="../media/image13.jpeg"/><Relationship Id="rId18" Type="http://schemas.openxmlformats.org/officeDocument/2006/relationships/image" Target="../media/image18.jpeg"/><Relationship Id="rId3" Type="http://schemas.openxmlformats.org/officeDocument/2006/relationships/image" Target="../media/image4.gif"/><Relationship Id="rId7" Type="http://schemas.openxmlformats.org/officeDocument/2006/relationships/image" Target="../media/image8.jpeg"/><Relationship Id="rId12" Type="http://schemas.openxmlformats.org/officeDocument/2006/relationships/image" Target="../media/image12.jpeg"/><Relationship Id="rId17" Type="http://schemas.openxmlformats.org/officeDocument/2006/relationships/image" Target="../media/image17.jpeg"/><Relationship Id="rId2" Type="http://schemas.openxmlformats.org/officeDocument/2006/relationships/image" Target="../media/image3.gif"/><Relationship Id="rId16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gif"/><Relationship Id="rId11" Type="http://schemas.openxmlformats.org/officeDocument/2006/relationships/image" Target="../media/image11.jpeg"/><Relationship Id="rId5" Type="http://schemas.openxmlformats.org/officeDocument/2006/relationships/image" Target="../media/image6.gif"/><Relationship Id="rId15" Type="http://schemas.openxmlformats.org/officeDocument/2006/relationships/image" Target="../media/image15.jpeg"/><Relationship Id="rId10" Type="http://schemas.openxmlformats.org/officeDocument/2006/relationships/image" Target="../media/image10.jpeg"/><Relationship Id="rId19" Type="http://schemas.openxmlformats.org/officeDocument/2006/relationships/image" Target="../media/image19.jpeg"/><Relationship Id="rId4" Type="http://schemas.openxmlformats.org/officeDocument/2006/relationships/image" Target="../media/image5.gif"/><Relationship Id="rId9" Type="http://schemas.openxmlformats.org/officeDocument/2006/relationships/image" Target="../media/image9.jpeg"/><Relationship Id="rId14" Type="http://schemas.openxmlformats.org/officeDocument/2006/relationships/image" Target="../media/image14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Длина окружности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Прямоугольник 1"/>
          <p:cNvSpPr>
            <a:spLocks noChangeArrowheads="1"/>
          </p:cNvSpPr>
          <p:nvPr/>
        </p:nvSpPr>
        <p:spPr bwMode="auto">
          <a:xfrm>
            <a:off x="4248000" y="318275"/>
            <a:ext cx="4730400" cy="2007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945" tIns="41473" rIns="82945" bIns="41473">
            <a:spAutoFit/>
          </a:bodyPr>
          <a:lstStyle/>
          <a:p>
            <a:pPr hangingPunct="1">
              <a:buFont typeface="Arial" charset="0"/>
              <a:buNone/>
            </a:pPr>
            <a:r>
              <a:rPr lang="ru-RU" sz="2500" b="1" dirty="0">
                <a:latin typeface="Century Schoolbook" pitchFamily="18" charset="0"/>
              </a:rPr>
              <a:t>У круга есть одна подруга,</a:t>
            </a:r>
          </a:p>
          <a:p>
            <a:pPr hangingPunct="1">
              <a:buFont typeface="Arial" charset="0"/>
              <a:buNone/>
            </a:pPr>
            <a:r>
              <a:rPr lang="ru-RU" sz="2500" b="1" dirty="0">
                <a:latin typeface="Century Schoolbook" pitchFamily="18" charset="0"/>
              </a:rPr>
              <a:t>Знакома всем ее наружность,</a:t>
            </a:r>
          </a:p>
          <a:p>
            <a:pPr hangingPunct="1">
              <a:buFont typeface="Arial" charset="0"/>
              <a:buNone/>
            </a:pPr>
            <a:r>
              <a:rPr lang="ru-RU" sz="2500" b="1" dirty="0">
                <a:latin typeface="Century Schoolbook" pitchFamily="18" charset="0"/>
              </a:rPr>
              <a:t>Она идет по краю круга,</a:t>
            </a:r>
          </a:p>
          <a:p>
            <a:pPr hangingPunct="1">
              <a:buFont typeface="Arial" charset="0"/>
              <a:buNone/>
            </a:pPr>
            <a:r>
              <a:rPr lang="ru-RU" sz="2500" b="1" dirty="0">
                <a:latin typeface="Century Schoolbook" pitchFamily="18" charset="0"/>
              </a:rPr>
              <a:t>И называется окружность.</a:t>
            </a:r>
          </a:p>
        </p:txBody>
      </p:sp>
      <p:sp>
        <p:nvSpPr>
          <p:cNvPr id="3075" name="Oval 2"/>
          <p:cNvSpPr>
            <a:spLocks noChangeArrowheads="1"/>
          </p:cNvSpPr>
          <p:nvPr/>
        </p:nvSpPr>
        <p:spPr bwMode="auto">
          <a:xfrm>
            <a:off x="2692800" y="4401102"/>
            <a:ext cx="129600" cy="129614"/>
          </a:xfrm>
          <a:prstGeom prst="ellipse">
            <a:avLst/>
          </a:prstGeom>
          <a:solidFill>
            <a:srgbClr val="007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0" tIns="45715" rIns="91430" bIns="45715" anchor="ctr"/>
          <a:lstStyle/>
          <a:p>
            <a:endParaRPr lang="ru-RU">
              <a:solidFill>
                <a:srgbClr val="C00000"/>
              </a:solidFill>
            </a:endParaRPr>
          </a:p>
        </p:txBody>
      </p:sp>
      <p:sp>
        <p:nvSpPr>
          <p:cNvPr id="3076" name="Text Box 3"/>
          <p:cNvSpPr txBox="1">
            <a:spLocks noChangeArrowheads="1"/>
          </p:cNvSpPr>
          <p:nvPr/>
        </p:nvSpPr>
        <p:spPr bwMode="auto">
          <a:xfrm>
            <a:off x="3016801" y="3882648"/>
            <a:ext cx="648000" cy="923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5" rIns="91430" bIns="45715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5400" b="1" dirty="0">
                <a:solidFill>
                  <a:srgbClr val="C00000"/>
                </a:solidFill>
                <a:latin typeface="Century Schoolbook" pitchFamily="18" charset="0"/>
              </a:rPr>
              <a:t>О</a:t>
            </a:r>
          </a:p>
        </p:txBody>
      </p:sp>
      <p:sp>
        <p:nvSpPr>
          <p:cNvPr id="3077" name="Oval 4"/>
          <p:cNvSpPr>
            <a:spLocks noChangeArrowheads="1"/>
          </p:cNvSpPr>
          <p:nvPr/>
        </p:nvSpPr>
        <p:spPr bwMode="auto">
          <a:xfrm>
            <a:off x="684001" y="2392092"/>
            <a:ext cx="4212000" cy="3953215"/>
          </a:xfrm>
          <a:prstGeom prst="ellipse">
            <a:avLst/>
          </a:prstGeom>
          <a:noFill/>
          <a:ln w="76200">
            <a:solidFill>
              <a:srgbClr val="002060"/>
            </a:solidFill>
            <a:round/>
            <a:headEnd/>
            <a:tailEnd/>
          </a:ln>
        </p:spPr>
        <p:txBody>
          <a:bodyPr wrap="none" lIns="91430" tIns="45715" rIns="91430" bIns="45715" anchor="ctr"/>
          <a:lstStyle/>
          <a:p>
            <a:endParaRPr lang="ru-RU">
              <a:solidFill>
                <a:srgbClr val="0070C0"/>
              </a:solidFill>
            </a:endParaRPr>
          </a:p>
        </p:txBody>
      </p:sp>
      <p:grpSp>
        <p:nvGrpSpPr>
          <p:cNvPr id="2" name="Овал 5"/>
          <p:cNvGrpSpPr>
            <a:grpSpLocks/>
          </p:cNvGrpSpPr>
          <p:nvPr/>
        </p:nvGrpSpPr>
        <p:grpSpPr bwMode="auto">
          <a:xfrm>
            <a:off x="5358240" y="3588857"/>
            <a:ext cx="2504160" cy="2433856"/>
            <a:chOff x="3721" y="2492"/>
            <a:chExt cx="1739" cy="1690"/>
          </a:xfrm>
        </p:grpSpPr>
        <p:pic>
          <p:nvPicPr>
            <p:cNvPr id="3078" name="Овал 5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721" y="2492"/>
              <a:ext cx="1739" cy="1690"/>
            </a:xfrm>
            <a:prstGeom prst="rect">
              <a:avLst/>
            </a:prstGeom>
            <a:noFill/>
          </p:spPr>
        </p:pic>
        <p:sp>
          <p:nvSpPr>
            <p:cNvPr id="3079" name="Text Box 7"/>
            <p:cNvSpPr txBox="1">
              <a:spLocks noChangeArrowheads="1"/>
            </p:cNvSpPr>
            <p:nvPr/>
          </p:nvSpPr>
          <p:spPr bwMode="auto">
            <a:xfrm>
              <a:off x="4004" y="2753"/>
              <a:ext cx="1177" cy="11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ru-RU">
                <a:solidFill>
                  <a:srgbClr val="FFFFFF"/>
                </a:solidFill>
              </a:endParaRPr>
            </a:p>
          </p:txBody>
        </p:sp>
      </p:grpSp>
      <p:sp>
        <p:nvSpPr>
          <p:cNvPr id="3081" name="Номер слайда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pPr>
              <a:buFont typeface="Times New Roman" pitchFamily="18" charset="0"/>
              <a:buNone/>
            </a:pPr>
            <a:fld id="{E566B20F-92C4-4A64-BF79-E19CEE392E8C}" type="slidenum">
              <a:rPr lang="ru-RU" smtClean="0"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pPr>
                <a:buFont typeface="Times New Roman" pitchFamily="18" charset="0"/>
                <a:buNone/>
              </a:pPr>
              <a:t>2</a:t>
            </a:fld>
            <a:endParaRPr lang="ru-RU" smtClean="0">
              <a:latin typeface="Times New Roman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  <p:bldP spid="3075" grpId="0" animBg="1"/>
      <p:bldP spid="3076" grpId="0"/>
      <p:bldP spid="307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Box 5"/>
          <p:cNvSpPr txBox="1">
            <a:spLocks noChangeArrowheads="1"/>
          </p:cNvSpPr>
          <p:nvPr/>
        </p:nvSpPr>
        <p:spPr bwMode="auto">
          <a:xfrm>
            <a:off x="360000" y="188660"/>
            <a:ext cx="8553600" cy="156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5" rIns="91430" bIns="45715">
            <a:spAutoFit/>
          </a:bodyPr>
          <a:lstStyle/>
          <a:p>
            <a:r>
              <a:rPr lang="ru-RU" sz="3200" b="1" dirty="0">
                <a:latin typeface="Century Schoolbook" pitchFamily="18" charset="0"/>
              </a:rPr>
              <a:t>Какие знакомые вам предметы имеют форму круга, а какие форму окружности?</a:t>
            </a:r>
          </a:p>
        </p:txBody>
      </p:sp>
      <p:pic>
        <p:nvPicPr>
          <p:cNvPr id="9219" name="Picture 9" descr="D:\картинки\ANIMATED\J0205397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0400" y="5178784"/>
            <a:ext cx="1163520" cy="11622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0" name="Picture 7" descr="D:\картинки\ANIMATED\J018921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001" y="5243591"/>
            <a:ext cx="1713600" cy="12471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1" name="Picture 8" descr="D:\картинки\ANIMATED\J0189226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31201" y="4530716"/>
            <a:ext cx="1166400" cy="8698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2" name="Picture 10" descr="D:\картинки\ANIMATED\J0213491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56801" y="2262479"/>
            <a:ext cx="1166400" cy="11665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3" name="Picture 11" descr="D:\картинки\ANIMATED\J0213494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16000" y="3753034"/>
            <a:ext cx="902880" cy="11895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4" name="Picture 6" descr="J0182676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7" cstate="print"/>
          <a:srcRect/>
          <a:stretch>
            <a:fillRect/>
          </a:stretch>
        </p:blipFill>
        <p:spPr>
          <a:xfrm>
            <a:off x="4572001" y="2003251"/>
            <a:ext cx="1166400" cy="1036909"/>
          </a:xfrm>
        </p:spPr>
      </p:pic>
      <p:pic>
        <p:nvPicPr>
          <p:cNvPr id="9225" name="Picture 11" descr="Картинка 30 из 91054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1679216"/>
            <a:ext cx="1944000" cy="152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6" name="Picture 13" descr="http://im5-tub-ru.yandex.net/i?id=100984085-50-7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95200" y="3299387"/>
            <a:ext cx="1296000" cy="9677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7" name="Picture 15" descr="http://im2-tub-ru.yandex.net/i?id=7614270-46-72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368801" y="1808830"/>
            <a:ext cx="1552320" cy="1231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8" name="Picture 17" descr="http://im8-tub-ru.yandex.net/i?id=141721443-19-72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109601" y="3169773"/>
            <a:ext cx="1166400" cy="1296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9" name="Picture 19" descr="http://im2-tub-ru.yandex.net/i?id=401669781-63-72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3600000" y="3104967"/>
            <a:ext cx="1296000" cy="993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0" name="Picture 21" descr="http://im3-tub-ru.yandex.net/i?id=377709825-46-72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5090400" y="3104966"/>
            <a:ext cx="1296000" cy="1296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1" name="Picture 23" descr="http://im0-tub-ru.yandex.net/i?id=230731542-43-72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617600" y="2327284"/>
            <a:ext cx="1296000" cy="1296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2" name="Picture 25" descr="http://im0-tub-ru.yandex.net/i?id=353271922-34-72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3535201" y="4141875"/>
            <a:ext cx="907200" cy="10009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3" name="Picture 27" descr="http://im8-tub-ru.yandex.net/i?id=370317205-33-72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7617600" y="4141875"/>
            <a:ext cx="1296000" cy="1071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4" name="Picture 29" descr="http://im6-tub-ru.yandex.net/i?id=396312040-63-72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3535200" y="5373204"/>
            <a:ext cx="1296000" cy="9677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5" name="Picture 31" descr="http://im0-tub-ru.yandex.net/i?id=202254890-43-72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230400" y="5049170"/>
            <a:ext cx="1296000" cy="1296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60" name="Номер слайда 19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 lIns="82945" tIns="41473" rIns="82945" bIns="41473"/>
          <a:lstStyle/>
          <a:p>
            <a:pPr>
              <a:buFont typeface="Times New Roman" pitchFamily="18" charset="0"/>
              <a:buNone/>
            </a:pPr>
            <a:fld id="{60795BF9-E167-4425-954D-0AF172980C99}" type="slidenum">
              <a:rPr lang="ru-RU" smtClean="0"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pPr>
                <a:buFont typeface="Times New Roman" pitchFamily="18" charset="0"/>
                <a:buNone/>
              </a:pPr>
              <a:t>3</a:t>
            </a:fld>
            <a:endParaRPr lang="ru-RU" smtClean="0">
              <a:latin typeface="Times New Roman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92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92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92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9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9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92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9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9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92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9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9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92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9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9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Line 9"/>
          <p:cNvSpPr>
            <a:spLocks noChangeShapeType="1"/>
          </p:cNvSpPr>
          <p:nvPr/>
        </p:nvSpPr>
        <p:spPr bwMode="auto">
          <a:xfrm flipH="1" flipV="1">
            <a:off x="2304001" y="771921"/>
            <a:ext cx="972000" cy="2333045"/>
          </a:xfrm>
          <a:prstGeom prst="line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</p:spPr>
        <p:txBody>
          <a:bodyPr lIns="91430" tIns="45715" rIns="91430" bIns="45715"/>
          <a:lstStyle/>
          <a:p>
            <a:endParaRPr lang="ru-RU"/>
          </a:p>
        </p:txBody>
      </p:sp>
      <p:sp>
        <p:nvSpPr>
          <p:cNvPr id="15363" name="Line 9"/>
          <p:cNvSpPr>
            <a:spLocks noChangeShapeType="1"/>
          </p:cNvSpPr>
          <p:nvPr/>
        </p:nvSpPr>
        <p:spPr bwMode="auto">
          <a:xfrm flipH="1">
            <a:off x="1461600" y="3104966"/>
            <a:ext cx="1814400" cy="1879398"/>
          </a:xfrm>
          <a:prstGeom prst="line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</p:spPr>
        <p:txBody>
          <a:bodyPr lIns="91430" tIns="45715" rIns="91430" bIns="45715"/>
          <a:lstStyle/>
          <a:p>
            <a:endParaRPr lang="ru-RU"/>
          </a:p>
        </p:txBody>
      </p:sp>
      <p:sp>
        <p:nvSpPr>
          <p:cNvPr id="15364" name="Oval 5"/>
          <p:cNvSpPr>
            <a:spLocks noChangeArrowheads="1"/>
          </p:cNvSpPr>
          <p:nvPr/>
        </p:nvSpPr>
        <p:spPr bwMode="auto">
          <a:xfrm>
            <a:off x="3211200" y="3040160"/>
            <a:ext cx="129600" cy="129614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0" tIns="45715" rIns="91430" bIns="45715" anchor="ctr"/>
          <a:lstStyle/>
          <a:p>
            <a:endParaRPr lang="ru-RU"/>
          </a:p>
        </p:txBody>
      </p:sp>
      <p:sp>
        <p:nvSpPr>
          <p:cNvPr id="4104" name="Oval 8"/>
          <p:cNvSpPr>
            <a:spLocks noChangeArrowheads="1"/>
          </p:cNvSpPr>
          <p:nvPr/>
        </p:nvSpPr>
        <p:spPr bwMode="auto">
          <a:xfrm>
            <a:off x="619201" y="642308"/>
            <a:ext cx="5119200" cy="4990124"/>
          </a:xfrm>
          <a:prstGeom prst="ellipse">
            <a:avLst/>
          </a:prstGeom>
          <a:noFill/>
          <a:ln w="76200">
            <a:solidFill>
              <a:schemeClr val="accent2">
                <a:lumMod val="75000"/>
              </a:schemeClr>
            </a:solidFill>
            <a:round/>
            <a:headEnd/>
            <a:tailEnd/>
          </a:ln>
        </p:spPr>
        <p:txBody>
          <a:bodyPr wrap="none" lIns="91430" tIns="45715" rIns="91430" bIns="45715" anchor="ctr"/>
          <a:lstStyle/>
          <a:p>
            <a:pPr>
              <a:buFont typeface="Times New Roman" pitchFamily="16" charset="0"/>
              <a:buNone/>
              <a:defRPr/>
            </a:pPr>
            <a:endParaRPr lang="ru-RU"/>
          </a:p>
        </p:txBody>
      </p:sp>
      <p:sp>
        <p:nvSpPr>
          <p:cNvPr id="15366" name="Text Box 10"/>
          <p:cNvSpPr txBox="1">
            <a:spLocks noChangeArrowheads="1"/>
          </p:cNvSpPr>
          <p:nvPr/>
        </p:nvSpPr>
        <p:spPr bwMode="auto">
          <a:xfrm>
            <a:off x="7093441" y="3140970"/>
            <a:ext cx="1006560" cy="369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5" rIns="91430" bIns="45715"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15367" name="Text Box 11"/>
          <p:cNvSpPr txBox="1">
            <a:spLocks noChangeArrowheads="1"/>
          </p:cNvSpPr>
          <p:nvPr/>
        </p:nvSpPr>
        <p:spPr bwMode="auto">
          <a:xfrm>
            <a:off x="1396801" y="188661"/>
            <a:ext cx="574560" cy="600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5" rIns="91430" bIns="45715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300" b="1" dirty="0">
                <a:latin typeface="Century Schoolbook" pitchFamily="18" charset="0"/>
              </a:rPr>
              <a:t>М</a:t>
            </a:r>
          </a:p>
        </p:txBody>
      </p:sp>
      <p:sp>
        <p:nvSpPr>
          <p:cNvPr id="15368" name="Oval 12"/>
          <p:cNvSpPr>
            <a:spLocks noChangeArrowheads="1"/>
          </p:cNvSpPr>
          <p:nvPr/>
        </p:nvSpPr>
        <p:spPr bwMode="auto">
          <a:xfrm>
            <a:off x="2239200" y="707114"/>
            <a:ext cx="142560" cy="142575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0" tIns="45715" rIns="91430" bIns="45715" anchor="ctr"/>
          <a:lstStyle/>
          <a:p>
            <a:endParaRPr lang="ru-RU"/>
          </a:p>
        </p:txBody>
      </p:sp>
      <p:sp>
        <p:nvSpPr>
          <p:cNvPr id="15369" name="Text Box 17"/>
          <p:cNvSpPr txBox="1">
            <a:spLocks noChangeArrowheads="1"/>
          </p:cNvSpPr>
          <p:nvPr/>
        </p:nvSpPr>
        <p:spPr bwMode="auto">
          <a:xfrm>
            <a:off x="813601" y="4984364"/>
            <a:ext cx="504000" cy="600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5" rIns="91430" bIns="45715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300" b="1" dirty="0">
                <a:latin typeface="Century Schoolbook" pitchFamily="18" charset="0"/>
              </a:rPr>
              <a:t>А</a:t>
            </a:r>
          </a:p>
        </p:txBody>
      </p:sp>
      <p:sp>
        <p:nvSpPr>
          <p:cNvPr id="15370" name="Oval 19"/>
          <p:cNvSpPr>
            <a:spLocks noChangeArrowheads="1"/>
          </p:cNvSpPr>
          <p:nvPr/>
        </p:nvSpPr>
        <p:spPr bwMode="auto">
          <a:xfrm>
            <a:off x="1396800" y="4919557"/>
            <a:ext cx="129600" cy="129614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0" tIns="45715" rIns="91430" bIns="45715" anchor="ctr"/>
          <a:lstStyle/>
          <a:p>
            <a:endParaRPr lang="ru-RU"/>
          </a:p>
        </p:txBody>
      </p:sp>
      <p:sp>
        <p:nvSpPr>
          <p:cNvPr id="15371" name="Text Box 6"/>
          <p:cNvSpPr txBox="1">
            <a:spLocks noChangeArrowheads="1"/>
          </p:cNvSpPr>
          <p:nvPr/>
        </p:nvSpPr>
        <p:spPr bwMode="auto">
          <a:xfrm>
            <a:off x="3470400" y="2716125"/>
            <a:ext cx="432000" cy="600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5" rIns="91430" bIns="45715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300" b="1" dirty="0">
                <a:latin typeface="Century Schoolbook" pitchFamily="18" charset="0"/>
              </a:rPr>
              <a:t>О</a:t>
            </a:r>
          </a:p>
        </p:txBody>
      </p:sp>
      <p:sp>
        <p:nvSpPr>
          <p:cNvPr id="15372" name="Line 9"/>
          <p:cNvSpPr>
            <a:spLocks noChangeShapeType="1"/>
          </p:cNvSpPr>
          <p:nvPr/>
        </p:nvSpPr>
        <p:spPr bwMode="auto">
          <a:xfrm flipH="1">
            <a:off x="1461601" y="1355183"/>
            <a:ext cx="3499200" cy="3629181"/>
          </a:xfrm>
          <a:prstGeom prst="line">
            <a:avLst/>
          </a:prstGeom>
          <a:noFill/>
          <a:ln w="57150">
            <a:solidFill>
              <a:srgbClr val="00B050"/>
            </a:solidFill>
            <a:round/>
            <a:headEnd/>
            <a:tailEnd/>
          </a:ln>
        </p:spPr>
        <p:txBody>
          <a:bodyPr lIns="91430" tIns="45715" rIns="91430" bIns="45715"/>
          <a:lstStyle/>
          <a:p>
            <a:endParaRPr lang="ru-RU"/>
          </a:p>
        </p:txBody>
      </p:sp>
      <p:sp>
        <p:nvSpPr>
          <p:cNvPr id="15373" name="Oval 12"/>
          <p:cNvSpPr>
            <a:spLocks noChangeArrowheads="1"/>
          </p:cNvSpPr>
          <p:nvPr/>
        </p:nvSpPr>
        <p:spPr bwMode="auto">
          <a:xfrm>
            <a:off x="4896001" y="1290376"/>
            <a:ext cx="142560" cy="142575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0" tIns="45715" rIns="91430" bIns="45715" anchor="ctr"/>
          <a:lstStyle/>
          <a:p>
            <a:endParaRPr lang="ru-RU"/>
          </a:p>
        </p:txBody>
      </p:sp>
      <p:sp>
        <p:nvSpPr>
          <p:cNvPr id="15374" name="Text Box 17"/>
          <p:cNvSpPr txBox="1">
            <a:spLocks noChangeArrowheads="1"/>
          </p:cNvSpPr>
          <p:nvPr/>
        </p:nvSpPr>
        <p:spPr bwMode="auto">
          <a:xfrm>
            <a:off x="4896000" y="707115"/>
            <a:ext cx="504000" cy="600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5" rIns="91430" bIns="45715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300" b="1" dirty="0">
                <a:latin typeface="Century Schoolbook" pitchFamily="18" charset="0"/>
              </a:rPr>
              <a:t>К</a:t>
            </a: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5932800" y="318274"/>
            <a:ext cx="2980800" cy="9147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945" tIns="41473" rIns="82945" bIns="41473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Century Schoolbook" pitchFamily="18" charset="0"/>
              </a:rPr>
              <a:t>АК=</a:t>
            </a:r>
            <a:r>
              <a:rPr lang="en-US" sz="3600" b="1" dirty="0">
                <a:solidFill>
                  <a:srgbClr val="FF0000"/>
                </a:solidFill>
                <a:latin typeface="Century Schoolbook" pitchFamily="18" charset="0"/>
              </a:rPr>
              <a:t>d</a:t>
            </a:r>
            <a:endParaRPr lang="ru-RU" sz="3600" b="1" dirty="0">
              <a:solidFill>
                <a:srgbClr val="FF0000"/>
              </a:solidFill>
              <a:latin typeface="Century Schoolbook" pitchFamily="18" charset="0"/>
            </a:endParaRPr>
          </a:p>
          <a:p>
            <a:endParaRPr lang="ru-RU" dirty="0"/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5997600" y="1679217"/>
            <a:ext cx="2851200" cy="10994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945" tIns="41473" rIns="82945" bIns="41473">
            <a:spAutoFit/>
          </a:bodyPr>
          <a:lstStyle/>
          <a:p>
            <a:r>
              <a:rPr lang="ru-RU" sz="2200" b="1" dirty="0">
                <a:latin typeface="Century Schoolbook" pitchFamily="18" charset="0"/>
              </a:rPr>
              <a:t>Сравните радиус окружности и её диаметр.</a:t>
            </a:r>
          </a:p>
        </p:txBody>
      </p:sp>
      <p:sp>
        <p:nvSpPr>
          <p:cNvPr id="8209" name="TextBox 22"/>
          <p:cNvSpPr txBox="1">
            <a:spLocks noChangeArrowheads="1"/>
          </p:cNvSpPr>
          <p:nvPr/>
        </p:nvSpPr>
        <p:spPr bwMode="auto">
          <a:xfrm>
            <a:off x="5997600" y="3104967"/>
            <a:ext cx="2851200" cy="976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945" tIns="41473" rIns="82945" bIns="41473">
            <a:spAutoFit/>
          </a:bodyPr>
          <a:lstStyle/>
          <a:p>
            <a:endParaRPr lang="ru-RU" sz="2200" b="1" dirty="0">
              <a:latin typeface="Century Schoolbook" pitchFamily="18" charset="0"/>
            </a:endParaRPr>
          </a:p>
          <a:p>
            <a:pPr algn="ctr"/>
            <a:r>
              <a:rPr lang="en-US" sz="3600" b="1" dirty="0">
                <a:solidFill>
                  <a:srgbClr val="FF0000"/>
                </a:solidFill>
                <a:latin typeface="Century Schoolbook" pitchFamily="18" charset="0"/>
              </a:rPr>
              <a:t>d=2r</a:t>
            </a:r>
            <a:endParaRPr lang="ru-RU" sz="3600" b="1" dirty="0">
              <a:solidFill>
                <a:srgbClr val="FF0000"/>
              </a:solidFill>
              <a:latin typeface="Century Schoolbook" pitchFamily="18" charset="0"/>
            </a:endParaRPr>
          </a:p>
        </p:txBody>
      </p:sp>
      <p:sp>
        <p:nvSpPr>
          <p:cNvPr id="15378" name="Номер слайда 17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 lIns="82945" tIns="41473" rIns="82945" bIns="41473"/>
          <a:lstStyle/>
          <a:p>
            <a:pPr>
              <a:buFont typeface="Times New Roman" pitchFamily="18" charset="0"/>
              <a:buNone/>
            </a:pPr>
            <a:fld id="{15E88EB5-1971-47C5-97A8-238D4389F54E}" type="slidenum">
              <a:rPr lang="ru-RU" smtClean="0"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pPr>
                <a:buFont typeface="Times New Roman" pitchFamily="18" charset="0"/>
                <a:buNone/>
              </a:pPr>
              <a:t>4</a:t>
            </a:fld>
            <a:endParaRPr lang="ru-RU" smtClean="0">
              <a:latin typeface="Times New Roman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  <p:transition advTm="39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2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820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Длина окружности:</a:t>
            </a:r>
          </a:p>
          <a:p>
            <a:r>
              <a:rPr lang="ru-RU" dirty="0" smtClean="0"/>
              <a:t>1 способ нам потребуется нить, линейка, терпение</a:t>
            </a:r>
          </a:p>
          <a:p>
            <a:endParaRPr lang="ru-RU" dirty="0" smtClean="0"/>
          </a:p>
          <a:p>
            <a:r>
              <a:rPr lang="ru-RU" smtClean="0"/>
              <a:t>2 способ: …</a:t>
            </a:r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3</TotalTime>
  <Words>70</Words>
  <Application>Microsoft Office PowerPoint</Application>
  <PresentationFormat>Экран (4:3)</PresentationFormat>
  <Paragraphs>22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Аспект</vt:lpstr>
      <vt:lpstr>Длина окружности</vt:lpstr>
      <vt:lpstr>Слайд 2</vt:lpstr>
      <vt:lpstr>Слайд 3</vt:lpstr>
      <vt:lpstr>Слайд 4</vt:lpstr>
      <vt:lpstr>Слайд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Длина окружности</dc:title>
  <cp:lastModifiedBy>Вика</cp:lastModifiedBy>
  <cp:revision>5</cp:revision>
  <dcterms:modified xsi:type="dcterms:W3CDTF">2013-01-21T18:50:14Z</dcterms:modified>
</cp:coreProperties>
</file>