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7" r:id="rId2"/>
    <p:sldMasterId id="2147483715" r:id="rId3"/>
    <p:sldMasterId id="2147483717" r:id="rId4"/>
    <p:sldMasterId id="2147483719" r:id="rId5"/>
    <p:sldMasterId id="2147483721" r:id="rId6"/>
    <p:sldMasterId id="2147483723" r:id="rId7"/>
  </p:sldMasterIdLst>
  <p:sldIdLst>
    <p:sldId id="257" r:id="rId8"/>
    <p:sldId id="258" r:id="rId9"/>
    <p:sldId id="273" r:id="rId10"/>
    <p:sldId id="260" r:id="rId11"/>
    <p:sldId id="269" r:id="rId12"/>
    <p:sldId id="270" r:id="rId13"/>
    <p:sldId id="259" r:id="rId14"/>
    <p:sldId id="272" r:id="rId15"/>
    <p:sldId id="261" r:id="rId16"/>
    <p:sldId id="262" r:id="rId17"/>
    <p:sldId id="274" r:id="rId18"/>
    <p:sldId id="263" r:id="rId19"/>
    <p:sldId id="264" r:id="rId20"/>
    <p:sldId id="265" r:id="rId21"/>
    <p:sldId id="275" r:id="rId22"/>
    <p:sldId id="266" r:id="rId23"/>
    <p:sldId id="26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04" autoAdjust="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6691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1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1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691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6691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3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3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693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694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6694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4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4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4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4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694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5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69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669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6695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695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695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01C99E-A8D7-4576-92CE-E154049306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97F7D-1AC8-4F76-A966-F43D08FD94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97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ACC5D-46A4-4DAF-AF9A-621429E503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57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C5A120E-DB38-4629-986E-447A0C56C7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1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8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6998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998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99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7727C3-B9B4-4FD3-A8B1-11CD8A9842D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99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46ECD-495A-4380-99AF-E74A5CB736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8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1D5C7-C4B4-4521-A007-C6CE78D018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70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F7A7D-B252-45DF-B8C5-3F998992EB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342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A5127-391C-4E7C-8CCF-E66E627BCA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695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57C64-F445-4C4F-8C08-659C056EC0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83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FDCF1-2876-4F00-85D9-D4830B5D45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86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BA12B-E118-433A-A8C5-57191F79DD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11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980C5-0CD5-4F4C-8A1A-8C67B059E76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53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11F5C-43FF-45A8-AB82-EC8FB139A0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075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B9396-ECA1-4C76-8C34-87ED62F121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96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3AE93-8D78-4C2C-AB34-E790207695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156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99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129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 b="0">
                <a:latin typeface="Times New Roman" pitchFamily="18" charset="0"/>
              </a:endParaRPr>
            </a:p>
          </p:txBody>
        </p:sp>
        <p:grpSp>
          <p:nvGrpSpPr>
            <p:cNvPr id="21299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1299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21299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21299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300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1300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21300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30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130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1300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30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300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6F317E-B95F-451F-9072-ABC9444057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370E1-842F-4C5A-9247-3C811BDAE2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03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F493-F1F9-4509-A304-67F7E0518C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4297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B19EB-A6E7-40C0-9561-B6171F3350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38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5192-1737-409D-B178-3EBA6DDADB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905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4D7F8-C7BF-4579-80A6-EF3DC5A000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42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322B7-4393-4C42-A17E-5ED926B4AB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0379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8586B-DC29-4E1E-83F2-1A81E76FE2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796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9113B-598B-409F-AF3E-01C25CE5E2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7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4BA52-7A42-4D1B-81D3-1FBD696822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07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9CE85-66FE-417D-A00D-0ED99D41CA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604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2F64B-1958-46CB-BD8F-0AB4D9CCE6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8343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F2E551-7C1D-4F08-9538-823E3D3FA0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1926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541C25-169D-4E65-BB93-EC8E610001F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22215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22216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222217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18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19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20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21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22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23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24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25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26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27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28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229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2230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4C47AD-0519-44AB-B1E3-C141E973FD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8594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5D8172-CD05-4EEB-8A27-0B9B441A989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0023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C64401-A1F4-4518-8F10-7AF4B81BEE0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5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661BE-A2C7-4834-83E6-C8719C4575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28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3AB146-9BB9-4AC8-B58C-22FB3DBF41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03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7CDC6F-9074-443D-8DF3-76ECDDE236E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7128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CF1F30-7D11-42CD-9249-B60F6B85D09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2088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945CC4-F208-46DE-8BF6-6EF7F4661B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4401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25427D-62F6-4371-9A84-1DC0CE9F2A6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8316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CAC73D-E560-4EAD-9B67-02D127DF8F5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784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A4CBAE-2953-4B9B-8B7F-1F4927FA0A8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760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2F6886A-41CF-41F5-A752-F2EDAE4B04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0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30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2630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630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630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1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1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1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1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1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1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1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1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1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1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632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632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2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2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2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2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2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2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2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2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3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3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3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3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3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3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3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3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3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633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634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4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4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4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4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4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4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4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4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4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5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5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5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5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5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5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5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635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2635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5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6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6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6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6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36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636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2636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36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36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36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263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263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2637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637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637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F51254C-97B9-43AD-A08C-7F5570895B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0DAEB-CCE4-42B9-B3A4-CF43023855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13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35261-00DF-404E-975B-2F7F0FF0AE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295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86FF2-4145-4197-A034-BC51156C28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753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3852E-0C96-45C3-965D-80158EC7F6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547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8E602-4197-4818-AEBF-F2D400BCC6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9648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D9CD1-CB89-4FB3-B8B0-58D1C89C7E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160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44D5B-A1D8-4A60-B2F3-C1D0B7E8A0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120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066BC-E85E-4F20-B53D-220CBDBF24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7173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33444-49AA-4BB1-B05F-6AB78A3A56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724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3ED27-6AC6-4919-A877-53E8240AE1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861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D300A-D9A6-4FC7-AEBE-FE094FF290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52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42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3142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3142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142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143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143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143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143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143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14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14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143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14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143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3C39AC-652D-48F1-8E74-28C50F3788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EB1F8-2917-404F-A892-3ABC3D19EC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5682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2F912B-DD99-454C-885D-BA8BB49383F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804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8E9B6F-3FCB-487E-8A2E-A8115445CB1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591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B8A810-8D4A-4B20-AD83-C4615B82F04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71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5244E5-6753-4FE9-8D4D-27747627A3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7906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F67EB5-6D42-461E-A3CD-8D88019AAE4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565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1A1036-E64E-4264-AC4B-904D63ABF7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9079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84E23-D79E-4306-B296-6C08FA645F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9932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10CD7F-0DAC-4EA7-9DC2-6D5F96619F0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8426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AB8937-4EE3-4796-B2AE-F9F7772DD95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7395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A1E601-2B86-4110-8661-DE467002613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79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41FE4-08D5-4906-9006-5671354517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34725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61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3961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962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962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962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962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962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96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96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962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962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962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32F6A6-6FCE-47FE-BF8A-4D2F0C7E65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D8215-CF2E-4824-B6A1-582C219898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9182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D7ED3-D858-461F-A63A-97F136EE86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6500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B7610-C882-43E4-8A5B-19F28358E1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593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C239B-7CC5-4908-83B0-CF0461EC99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72496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A319-1CA8-43FD-82D4-19AA2C58EC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5629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4778E-BB45-4A5A-912D-25055E940C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33172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069F-E6D0-47AA-96DB-ADA1F311AC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1661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85CFE-68C1-43E2-98E4-54216B1300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262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57293-A082-4BE4-99AC-929B41C57B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77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E06C9-1411-47EB-B621-272A4BA77A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336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DFA96-0E77-4B47-86B5-390E8F1C1D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C9B07-87E4-4797-A034-1AF6986AD5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658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8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8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89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658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59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9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659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59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59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59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59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59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A876658-BBE0-46F4-B48F-3B94842EF8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59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95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96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689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896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89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89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89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ACCBE44-4CE7-4C6C-9411-1C782A7B441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97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119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 b="0">
                <a:latin typeface="Times New Roman" pitchFamily="18" charset="0"/>
              </a:endParaRPr>
            </a:p>
          </p:txBody>
        </p:sp>
        <p:grpSp>
          <p:nvGrpSpPr>
            <p:cNvPr id="21197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1197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21197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19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19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19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19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19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+mn-lt"/>
              </a:defRPr>
            </a:lvl1pPr>
          </a:lstStyle>
          <a:p>
            <a:fld id="{0CF395F2-BBEA-4B7F-9B2D-B471C1B2FB7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96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fld id="{ECF7C927-137C-4829-B0F6-6C09B5D47BA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2119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19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2119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21193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194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195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196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197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198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199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200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201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202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203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204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205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120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9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2528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252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28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52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29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52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2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31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53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33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253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34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253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3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3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3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253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E545B71-C703-4A4E-8FCE-FE6DEA0F1F8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FD505FF0-33FF-4BEC-A84D-372000CA10A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3040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3040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304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04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4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04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04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304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59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3859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59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59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59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59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60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60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60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86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386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386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B5FECDB-1027-4B81-AF21-DB1E58F052F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860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860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0.xml"/><Relationship Id="rId6" Type="http://schemas.openxmlformats.org/officeDocument/2006/relationships/image" Target="file:///C:\Documents%20and%20Settings\user\&#1052;&#1086;&#1080;%20&#1076;&#1086;&#1082;&#1091;&#1084;&#1077;&#1085;&#1090;&#1099;\&#1088;&#1091;&#1089;&#1089;&#1082;&#1072;&#1103;%20&#1095;&#1072;&#1081;&#1085;&#1072;&#1103;%20&#1094;&#1077;&#1088;&#1077;&#1084;&#1086;&#1085;&#1080;&#1103;_%20&#1087;&#1088;&#1080;&#1075;&#1086;&#1090;&#1086;&#1074;&#1083;&#1077;&#1085;&#1080;&#1077;%20&#1095;&#1072;&#1103;%20%20&#1095;&#1072;&#1081;%20&#1087;&#1086;-&#1088;&#1091;&#1089;&#1089;&#1082;&#1080;%20%20&#1095;&#1072;&#1081;.files\rc7.jpg" TargetMode="External"/><Relationship Id="rId5" Type="http://schemas.openxmlformats.org/officeDocument/2006/relationships/image" Target="../media/image17.jpeg"/><Relationship Id="rId4" Type="http://schemas.openxmlformats.org/officeDocument/2006/relationships/image" Target="file:///C:\Documents%20and%20Settings\user\&#1052;&#1086;&#1080;%20&#1076;&#1086;&#1082;&#1091;&#1084;&#1077;&#1085;&#1090;&#1099;\&#1088;&#1091;&#1089;&#1089;&#1082;&#1072;&#1103;%20&#1095;&#1072;&#1081;&#1085;&#1072;&#1103;%20&#1094;&#1077;&#1088;&#1077;&#1084;&#1086;&#1085;&#1080;&#1103;_%20&#1087;&#1088;&#1080;&#1075;&#1086;&#1090;&#1086;&#1074;&#1083;&#1077;&#1085;&#1080;&#1077;%20&#1095;&#1072;&#1103;%20%20&#1095;&#1072;&#1081;%20&#1087;&#1086;-&#1088;&#1091;&#1089;&#1089;&#1082;&#1080;%20%20&#1095;&#1072;&#1081;.files\0(1).gi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.ru/?id=217" TargetMode="External"/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file:///C:\Documents%20and%20Settings\user\&#1052;&#1086;&#1080;%20&#1076;&#1086;&#1082;&#1091;&#1084;&#1077;&#1085;&#1090;&#1099;\&#1089;&#1072;&#1084;&#1086;&#1074;&#1072;&#1088;.files\1091168463.files\prev_samovar41.jpg" TargetMode="External"/><Relationship Id="rId3" Type="http://schemas.openxmlformats.org/officeDocument/2006/relationships/image" Target="../media/image8.jpeg"/><Relationship Id="rId7" Type="http://schemas.openxmlformats.org/officeDocument/2006/relationships/hyperlink" Target="http://www.gotula.ru/uplimg/samovar31.jpg" TargetMode="External"/><Relationship Id="rId12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0.jpeg"/><Relationship Id="rId11" Type="http://schemas.openxmlformats.org/officeDocument/2006/relationships/hyperlink" Target="http://www.gotula.ru/uplimg/samovar41.jpg" TargetMode="External"/><Relationship Id="rId5" Type="http://schemas.openxmlformats.org/officeDocument/2006/relationships/hyperlink" Target="http://www.gotula.ru/uplimg/samovar21.jpg" TargetMode="External"/><Relationship Id="rId10" Type="http://schemas.openxmlformats.org/officeDocument/2006/relationships/image" Target="../media/image12.jpeg"/><Relationship Id="rId4" Type="http://schemas.openxmlformats.org/officeDocument/2006/relationships/image" Target="../media/image9.jpeg"/><Relationship Id="rId9" Type="http://schemas.openxmlformats.org/officeDocument/2006/relationships/hyperlink" Target="http://www.gotula.ru/uplimg/samovar11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tula.ru/uplimg/samovar31.jpg" TargetMode="Externa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785937"/>
          </a:xfrm>
        </p:spPr>
        <p:txBody>
          <a:bodyPr/>
          <a:lstStyle/>
          <a:p>
            <a:r>
              <a:rPr lang="ru-RU" sz="4600" b="1" dirty="0" smtClean="0">
                <a:latin typeface="Comic Sans MS" pitchFamily="66" charset="0"/>
              </a:rPr>
              <a:t>Горячие напитки.</a:t>
            </a:r>
            <a:br>
              <a:rPr lang="ru-RU" sz="4600" b="1" dirty="0" smtClean="0">
                <a:latin typeface="Comic Sans MS" pitchFamily="66" charset="0"/>
              </a:rPr>
            </a:br>
            <a:r>
              <a:rPr lang="ru-RU" sz="4600" b="1" dirty="0" smtClean="0">
                <a:latin typeface="Comic Sans MS" pitchFamily="66" charset="0"/>
              </a:rPr>
              <a:t>Русский чай.</a:t>
            </a:r>
            <a:endParaRPr lang="ru-RU" sz="4600" b="1" dirty="0">
              <a:latin typeface="Comic Sans MS" pitchFamily="66" charset="0"/>
            </a:endParaRPr>
          </a:p>
        </p:txBody>
      </p:sp>
      <p:pic>
        <p:nvPicPr>
          <p:cNvPr id="6149" name="Picture 5" descr="Выставка ''Русское чаепитие'', 1996 г.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2205038"/>
            <a:ext cx="5472112" cy="4391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300" b="1"/>
              <a:t>Маркировка чая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Страна-изготовитель чая. </a:t>
            </a:r>
          </a:p>
          <a:p>
            <a:r>
              <a:rPr lang="ru-RU" dirty="0" smtClean="0"/>
              <a:t>Страна</a:t>
            </a:r>
            <a:r>
              <a:rPr lang="ru-RU" dirty="0"/>
              <a:t>, которая выращивает чай </a:t>
            </a:r>
          </a:p>
          <a:p>
            <a:r>
              <a:rPr lang="ru-RU" dirty="0"/>
              <a:t>Срок годности. </a:t>
            </a:r>
          </a:p>
          <a:p>
            <a:r>
              <a:rPr lang="ru-RU" dirty="0" smtClean="0"/>
              <a:t>Вес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300" b="1"/>
              <a:t>Маркировка чая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Маркировка "</a:t>
            </a:r>
            <a:r>
              <a:rPr lang="ru-RU" sz="2800" dirty="0" err="1"/>
              <a:t>Ortodox</a:t>
            </a:r>
            <a:r>
              <a:rPr lang="ru-RU" sz="2800" dirty="0"/>
              <a:t>" или "СТС". Чай, который в процессе изготовления скручивали </a:t>
            </a:r>
            <a:r>
              <a:rPr lang="ru-RU" sz="2800" dirty="0" smtClean="0"/>
              <a:t>вручную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Чай</a:t>
            </a:r>
            <a:r>
              <a:rPr lang="ru-RU" sz="2800" dirty="0"/>
              <a:t>, при изготовлении которого использовались машинные технологии, маркируется как "CTC" (</a:t>
            </a:r>
            <a:r>
              <a:rPr lang="ru-RU" sz="2800" dirty="0" err="1"/>
              <a:t>cuts</a:t>
            </a:r>
            <a:r>
              <a:rPr lang="ru-RU" sz="2800" dirty="0"/>
              <a:t>, </a:t>
            </a:r>
            <a:r>
              <a:rPr lang="ru-RU" sz="2800" dirty="0" err="1"/>
              <a:t>tears</a:t>
            </a:r>
            <a:r>
              <a:rPr lang="ru-RU" sz="2800" dirty="0"/>
              <a:t>, </a:t>
            </a:r>
            <a:r>
              <a:rPr lang="ru-RU" sz="2800" dirty="0" err="1" smtClean="0"/>
              <a:t>curls</a:t>
            </a:r>
            <a:r>
              <a:rPr lang="ru-RU" sz="2800" dirty="0" smtClean="0"/>
              <a:t>) 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Маркировка "</a:t>
            </a:r>
            <a:r>
              <a:rPr lang="ru-RU" sz="2800" dirty="0" err="1"/>
              <a:t>Pure</a:t>
            </a:r>
            <a:r>
              <a:rPr lang="ru-RU" sz="2800" dirty="0"/>
              <a:t>" ("чистый") обычно ставится на качественные сортовые чаи, имеющие собственные уникальные ароматические и вкусовые характеристики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0"/>
              <a:t>Заваривание чая</a:t>
            </a:r>
          </a:p>
        </p:txBody>
      </p:sp>
      <p:pic>
        <p:nvPicPr>
          <p:cNvPr id="227333" name="Picture 5" descr="Вот такие чаи продаются в наших магазинах.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636838"/>
            <a:ext cx="2844800" cy="2352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7354" name="Rectangle 26"/>
          <p:cNvSpPr>
            <a:spLocks noChangeArrowheads="1"/>
          </p:cNvSpPr>
          <p:nvPr/>
        </p:nvSpPr>
        <p:spPr bwMode="auto">
          <a:xfrm>
            <a:off x="2743200" y="2247900"/>
            <a:ext cx="3657600" cy="0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7355" name="Rectangle 27"/>
          <p:cNvSpPr>
            <a:spLocks noChangeArrowheads="1"/>
          </p:cNvSpPr>
          <p:nvPr/>
        </p:nvSpPr>
        <p:spPr bwMode="auto">
          <a:xfrm>
            <a:off x="2743200" y="2247900"/>
            <a:ext cx="3657600" cy="0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7353" name="Picture 25" descr="C:\Documents and Settings\user\Мои документы\русская чайная церемония_ приготовление чая  чай по-русски  чай.files\0(1)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4790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57" name="Rectangle 29"/>
          <p:cNvSpPr>
            <a:spLocks noChangeArrowheads="1"/>
          </p:cNvSpPr>
          <p:nvPr/>
        </p:nvSpPr>
        <p:spPr bwMode="auto">
          <a:xfrm>
            <a:off x="2743200" y="2247900"/>
            <a:ext cx="3657600" cy="0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7352" name="Picture 24" descr="Просто заварочные чайники на природе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349500"/>
            <a:ext cx="4032250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/>
              <a:t/>
            </a:r>
            <a:br>
              <a:rPr lang="ru-RU" sz="5400"/>
            </a:br>
            <a:r>
              <a:rPr lang="ru-RU" sz="5400"/>
              <a:t>Сервировка стола</a:t>
            </a:r>
            <a:br>
              <a:rPr lang="ru-RU" sz="5400"/>
            </a:br>
            <a:endParaRPr lang="ru-RU" sz="5400"/>
          </a:p>
        </p:txBody>
      </p:sp>
      <p:pic>
        <p:nvPicPr>
          <p:cNvPr id="232453" name="Picture 5" descr="Выставка ''Русское чаепитие'', 1996 г.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844675"/>
            <a:ext cx="5761038" cy="4537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/>
              <a:t>Загадки о чае</a:t>
            </a:r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В  брюхе - баня, 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В носу - решето, 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На голове - пупок.   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Всего одна рука 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И та - на спине. </a:t>
            </a:r>
          </a:p>
          <a:p>
            <a:pPr>
              <a:lnSpc>
                <a:spcPct val="80000"/>
              </a:lnSpc>
            </a:pPr>
            <a:endParaRPr lang="ru-RU" sz="18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(Бел,  как снег, 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В чести у всех. 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В рот попал - 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Там и пропал </a:t>
            </a:r>
          </a:p>
          <a:p>
            <a:pPr>
              <a:lnSpc>
                <a:spcPct val="80000"/>
              </a:lnSpc>
            </a:pPr>
            <a:endParaRPr lang="ru-RU" sz="18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Сверху дыра,  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снизу дыра, 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А по середине - 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Comic Sans MS" pitchFamily="66" charset="0"/>
              </a:rPr>
              <a:t>огонь и вода. </a:t>
            </a:r>
          </a:p>
          <a:p>
            <a:pPr>
              <a:lnSpc>
                <a:spcPct val="80000"/>
              </a:lnSpc>
            </a:pPr>
            <a:endParaRPr lang="ru-RU" sz="1800">
              <a:latin typeface="Comic Sans MS" pitchFamily="66" charset="0"/>
            </a:endParaRPr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Маленькое, сдобное </a:t>
            </a:r>
          </a:p>
          <a:p>
            <a:pPr>
              <a:lnSpc>
                <a:spcPct val="80000"/>
              </a:lnSpc>
            </a:pPr>
            <a:r>
              <a:rPr lang="ru-RU" sz="2000"/>
              <a:t>колесо съедобное. </a:t>
            </a:r>
          </a:p>
          <a:p>
            <a:pPr>
              <a:lnSpc>
                <a:spcPct val="80000"/>
              </a:lnSpc>
            </a:pPr>
            <a:r>
              <a:rPr lang="ru-RU" sz="2000"/>
              <a:t>Я одна тебя не съем, </a:t>
            </a:r>
          </a:p>
          <a:p>
            <a:pPr>
              <a:lnSpc>
                <a:spcPct val="80000"/>
              </a:lnSpc>
            </a:pPr>
            <a:r>
              <a:rPr lang="ru-RU" sz="2000"/>
              <a:t>разделю ребятам всем. 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Цветом желт и ароматен, </a:t>
            </a:r>
          </a:p>
          <a:p>
            <a:pPr>
              <a:lnSpc>
                <a:spcPct val="80000"/>
              </a:lnSpc>
            </a:pPr>
            <a:r>
              <a:rPr lang="ru-RU" sz="2000"/>
              <a:t>В чай кладут и чай приятен, </a:t>
            </a:r>
          </a:p>
          <a:p>
            <a:pPr>
              <a:lnSpc>
                <a:spcPct val="80000"/>
              </a:lnSpc>
            </a:pPr>
            <a:r>
              <a:rPr lang="ru-RU" sz="2000"/>
              <a:t>Только очень кислый он, </a:t>
            </a:r>
          </a:p>
          <a:p>
            <a:pPr>
              <a:lnSpc>
                <a:spcPct val="80000"/>
              </a:lnSpc>
            </a:pPr>
            <a:r>
              <a:rPr lang="ru-RU" sz="2000"/>
              <a:t>А зовут его … 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5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5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5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5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5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5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5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5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5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5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55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55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55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55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55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55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55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55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55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55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55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55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35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5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35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35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5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5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35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35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35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5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35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35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35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35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355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355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/>
              <a:t>Информация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/>
              <a:t>Самый большой чайный куст был сто футов в длину и возрастом более 1700 лет. Его обнаружили в </a:t>
            </a:r>
            <a:r>
              <a:rPr lang="ru-RU" sz="2000" u="sng">
                <a:hlinkClick r:id="rId2"/>
              </a:rPr>
              <a:t>Китае</a:t>
            </a:r>
            <a:r>
              <a:rPr lang="ru-RU" sz="2000"/>
              <a:t>, растущим сам по себе. </a:t>
            </a:r>
          </a:p>
          <a:p>
            <a:r>
              <a:rPr lang="ru-RU" sz="2000"/>
              <a:t>Более двух миллионов чашек чая на земле  выпивают каждую секунду. </a:t>
            </a:r>
          </a:p>
          <a:p>
            <a:r>
              <a:rPr lang="ru-RU" sz="2000"/>
              <a:t>Чай привезли в Европу голландцы.</a:t>
            </a:r>
          </a:p>
          <a:p>
            <a:r>
              <a:rPr lang="ru-RU" sz="2000"/>
              <a:t>Чайные пакетики изобрели в 1904 году.</a:t>
            </a:r>
          </a:p>
          <a:p>
            <a:r>
              <a:rPr lang="ru-RU" sz="2000"/>
              <a:t>Для того чтобы чайный куст вырос и стал пригодным для сбора урожая требуется не менее 5 лет. </a:t>
            </a:r>
          </a:p>
          <a:p>
            <a:r>
              <a:rPr lang="ru-RU" sz="2000"/>
              <a:t>Аромат чая зависит от многих факторов, таких как место произрастания, тип почвы, высота над уровнем моря, сезон сбора чая и даже направление ветра!  </a:t>
            </a:r>
          </a:p>
          <a:p>
            <a:r>
              <a:rPr lang="ru-RU" sz="2000"/>
              <a:t>После воды, самый потребляемый напиток в мире, средний объем его потребления составляет  примерно 0.12 литров в год.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0"/>
              <a:t>Чайные запреты</a:t>
            </a:r>
          </a:p>
        </p:txBody>
      </p:sp>
      <p:sp>
        <p:nvSpPr>
          <p:cNvPr id="2375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557338"/>
            <a:ext cx="8007350" cy="4538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Запрет первый – чай на пустой желудок</a:t>
            </a:r>
            <a:r>
              <a:rPr lang="ru-RU" sz="2800"/>
              <a:t> </a:t>
            </a:r>
          </a:p>
          <a:p>
            <a:pPr>
              <a:lnSpc>
                <a:spcPct val="80000"/>
              </a:lnSpc>
            </a:pPr>
            <a:r>
              <a:rPr lang="ru-RU" sz="2800" b="1"/>
              <a:t>на обжигающий чай </a:t>
            </a:r>
          </a:p>
          <a:p>
            <a:pPr>
              <a:lnSpc>
                <a:spcPct val="80000"/>
              </a:lnSpc>
            </a:pPr>
            <a:r>
              <a:rPr lang="ru-RU" sz="2800" b="1"/>
              <a:t>на холодный чай </a:t>
            </a:r>
          </a:p>
          <a:p>
            <a:pPr>
              <a:lnSpc>
                <a:spcPct val="80000"/>
              </a:lnSpc>
            </a:pPr>
            <a:r>
              <a:rPr lang="ru-RU" sz="2800" b="1"/>
              <a:t>на слишком крепкий чай. </a:t>
            </a:r>
          </a:p>
          <a:p>
            <a:pPr>
              <a:lnSpc>
                <a:spcPct val="80000"/>
              </a:lnSpc>
            </a:pPr>
            <a:r>
              <a:rPr lang="ru-RU" sz="2800" b="1"/>
              <a:t>на долгое заваривание чая </a:t>
            </a:r>
          </a:p>
          <a:p>
            <a:pPr>
              <a:lnSpc>
                <a:spcPct val="80000"/>
              </a:lnSpc>
            </a:pPr>
            <a:r>
              <a:rPr lang="ru-RU" sz="2800" b="1"/>
              <a:t>на многократное заваривание. </a:t>
            </a:r>
          </a:p>
          <a:p>
            <a:pPr>
              <a:lnSpc>
                <a:spcPct val="80000"/>
              </a:lnSpc>
            </a:pPr>
            <a:r>
              <a:rPr lang="ru-RU" sz="2800" b="1"/>
              <a:t>на чай перед едой </a:t>
            </a:r>
          </a:p>
          <a:p>
            <a:pPr>
              <a:lnSpc>
                <a:spcPct val="80000"/>
              </a:lnSpc>
            </a:pPr>
            <a:r>
              <a:rPr lang="ru-RU" sz="2800" b="1"/>
              <a:t>на чай сразу после еды </a:t>
            </a:r>
          </a:p>
          <a:p>
            <a:pPr>
              <a:lnSpc>
                <a:spcPct val="80000"/>
              </a:lnSpc>
            </a:pPr>
            <a:r>
              <a:rPr lang="ru-RU" sz="2800" b="1"/>
              <a:t>на запивание чаем лекарств </a:t>
            </a:r>
          </a:p>
          <a:p>
            <a:pPr>
              <a:lnSpc>
                <a:spcPct val="80000"/>
              </a:lnSpc>
            </a:pPr>
            <a:r>
              <a:rPr lang="ru-RU" sz="2800" b="1"/>
              <a:t>на вчерашний чай.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1557338"/>
            <a:ext cx="8243888" cy="2735262"/>
          </a:xfrm>
        </p:spPr>
        <p:txBody>
          <a:bodyPr/>
          <a:lstStyle/>
          <a:p>
            <a:r>
              <a:rPr lang="ru-RU" sz="4800">
                <a:latin typeface="Comic Sans MS" pitchFamily="66" charset="0"/>
              </a:rPr>
              <a:t>Приятного чаепития!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476250"/>
            <a:ext cx="8229600" cy="914400"/>
          </a:xfrm>
          <a:noFill/>
        </p:spPr>
        <p:txBody>
          <a:bodyPr anchor="t" anchorCtr="0">
            <a:spAutoFit/>
          </a:bodyPr>
          <a:lstStyle/>
          <a:p>
            <a:pPr algn="l"/>
            <a:r>
              <a:rPr lang="ru-RU"/>
              <a:t>ИСТОРИЯ ЧАЯ</a:t>
            </a:r>
          </a:p>
        </p:txBody>
      </p:sp>
      <p:pic>
        <p:nvPicPr>
          <p:cNvPr id="10247" name="Picture 7" descr="tea_main"/>
          <p:cNvPicPr>
            <a:picLocks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463" y="1557338"/>
            <a:ext cx="3994150" cy="4392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8" name="Picture 8" descr="img_colection_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981075"/>
            <a:ext cx="3529012" cy="506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684213" y="38100"/>
            <a:ext cx="7704137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b="0"/>
              <a:t>Первое известное упоминание о чае относится </a:t>
            </a:r>
            <a:r>
              <a:rPr lang="ru-RU"/>
              <a:t>к 770 году до н. э.,</a:t>
            </a:r>
            <a:r>
              <a:rPr lang="ru-RU" b="0"/>
              <a:t> когда некий китаец Чжоу-Гун записал в своей книге о чае, как о напитке. </a:t>
            </a:r>
          </a:p>
          <a:p>
            <a:r>
              <a:rPr lang="ru-RU" b="0"/>
              <a:t>Позже в </a:t>
            </a:r>
            <a:r>
              <a:rPr lang="ru-RU"/>
              <a:t>2 - 4 веках н. э. в</a:t>
            </a:r>
            <a:r>
              <a:rPr lang="ru-RU" b="0"/>
              <a:t> Китае начинает распространяться мода на чаепитие, появляются чайные лавки.</a:t>
            </a:r>
          </a:p>
          <a:p>
            <a:r>
              <a:rPr lang="ru-RU" b="0"/>
              <a:t> Далее чай начинается цениться как лечебный напиток, который нужно приготовлять, используя кипяток. </a:t>
            </a:r>
          </a:p>
          <a:p>
            <a:r>
              <a:rPr lang="ru-RU"/>
              <a:t>В 1516</a:t>
            </a:r>
            <a:r>
              <a:rPr lang="ru-RU" b="0"/>
              <a:t> году португальцы начинают торговать с Китаем, ввозя его к себе на родину. </a:t>
            </a:r>
          </a:p>
          <a:p>
            <a:r>
              <a:rPr lang="ru-RU" b="0"/>
              <a:t>в </a:t>
            </a:r>
            <a:r>
              <a:rPr lang="ru-RU"/>
              <a:t>1618 </a:t>
            </a:r>
            <a:r>
              <a:rPr lang="ru-RU" b="0"/>
              <a:t>году российскому царю Михаилу Федоровичу Романову китайские послы подарили несколько ящиков превосходного чая, который ему понравился.</a:t>
            </a:r>
          </a:p>
          <a:p>
            <a:r>
              <a:rPr lang="ru-RU" b="0"/>
              <a:t> Уже к концу семнадцатого века чай распространился по всей Европе, а в начале восемнадцатого века он дошел и до Америки.</a:t>
            </a:r>
          </a:p>
          <a:p>
            <a:r>
              <a:rPr lang="ru-RU" b="0"/>
              <a:t> </a:t>
            </a:r>
            <a:r>
              <a:rPr lang="ru-RU"/>
              <a:t>В 1817</a:t>
            </a:r>
            <a:r>
              <a:rPr lang="ru-RU" b="0"/>
              <a:t> году в Никитском ботаническом саду в Крыму был высажен первый чайный куст, а</a:t>
            </a:r>
          </a:p>
          <a:p>
            <a:r>
              <a:rPr lang="ru-RU" b="0"/>
              <a:t> в </a:t>
            </a:r>
            <a:r>
              <a:rPr lang="ru-RU"/>
              <a:t>1833 </a:t>
            </a:r>
            <a:r>
              <a:rPr lang="ru-RU" b="0"/>
              <a:t>году в Грузии появились первые чайные плантации. Все это время Англия ведет интенсивную торговлю с Китаем, продавая ему опий и покупая чай. В 1857 году дают первый урожай чайные плантации на Цейлоне.</a:t>
            </a:r>
          </a:p>
          <a:p>
            <a:r>
              <a:rPr lang="ru-RU" b="0"/>
              <a:t> В начале двадцатого века в России, в Краснодарском крае, около города Сочи появляются чайные плантации.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Цитаты о чае</a:t>
            </a:r>
          </a:p>
        </p:txBody>
      </p:sp>
      <p:pic>
        <p:nvPicPr>
          <p:cNvPr id="214020" name="Picture 4" descr="Шелковые материи уже кончились, китайка тоже почти кончается. Остается чай, чай и чай, Сперанский 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700213"/>
            <a:ext cx="2808287" cy="3960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401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 </a:t>
            </a:r>
          </a:p>
          <a:p>
            <a:pPr>
              <a:lnSpc>
                <a:spcPct val="90000"/>
              </a:lnSpc>
            </a:pPr>
            <a:r>
              <a:rPr lang="ru-RU" sz="3600" b="1"/>
              <a:t>Где чай, там надежда.</a:t>
            </a:r>
          </a:p>
          <a:p>
            <a:pPr>
              <a:lnSpc>
                <a:spcPct val="90000"/>
              </a:lnSpc>
            </a:pPr>
            <a:r>
              <a:rPr lang="ru-RU" b="1" i="1"/>
              <a:t> </a:t>
            </a:r>
            <a:br>
              <a:rPr lang="ru-RU" b="1" i="1"/>
            </a:br>
            <a:r>
              <a:rPr lang="ru-RU" sz="2400" i="1"/>
              <a:t>Сэр Артур Пинеро, английский драматург</a:t>
            </a:r>
            <a:r>
              <a:rPr lang="ru-RU" sz="1800" i="1"/>
              <a:t> </a:t>
            </a:r>
          </a:p>
          <a:p>
            <a:pPr>
              <a:lnSpc>
                <a:spcPct val="90000"/>
              </a:lnSpc>
            </a:pPr>
            <a:r>
              <a:rPr lang="ru-RU" sz="1800" i="1"/>
              <a:t> </a:t>
            </a:r>
          </a:p>
          <a:p>
            <a:pPr>
              <a:lnSpc>
                <a:spcPct val="90000"/>
              </a:lnSpc>
            </a:pPr>
            <a:r>
              <a:rPr lang="ru-RU" sz="2400"/>
              <a:t> </a:t>
            </a:r>
          </a:p>
          <a:p>
            <a:pPr>
              <a:lnSpc>
                <a:spcPct val="90000"/>
              </a:lnSpc>
            </a:pPr>
            <a:r>
              <a:rPr lang="ru-RU" sz="240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/>
              <a:t>Цитаты о чае</a:t>
            </a:r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51275" y="1600200"/>
            <a:ext cx="483552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Чай! Пустой напиток! А не дай нам его китайцы, большая суматоха могла бы выйти!"</a:t>
            </a:r>
            <a:r>
              <a:rPr lang="ru-RU" sz="2800"/>
              <a:t/>
            </a:r>
            <a:br>
              <a:rPr lang="ru-RU" sz="2800"/>
            </a:br>
            <a:endParaRPr lang="ru-RU" sz="2800"/>
          </a:p>
          <a:p>
            <a:pPr>
              <a:lnSpc>
                <a:spcPct val="90000"/>
              </a:lnSpc>
            </a:pPr>
            <a:r>
              <a:rPr lang="ru-RU" sz="2800" b="1"/>
              <a:t>М. Е.Салтыков-Щедрин, русский писатель</a:t>
            </a:r>
            <a:r>
              <a:rPr lang="ru-RU" sz="2800"/>
              <a:t> </a:t>
            </a:r>
          </a:p>
        </p:txBody>
      </p:sp>
      <p:pic>
        <p:nvPicPr>
          <p:cNvPr id="248838" name="Picture 6" descr="Салтыков-Щедрин: чай - пустой напиток, а не дай нам его... 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916113"/>
            <a:ext cx="3240087" cy="3889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/>
              <a:t>Цитаты о чае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600200"/>
            <a:ext cx="4475162" cy="4530725"/>
          </a:xfrm>
        </p:spPr>
        <p:txBody>
          <a:bodyPr/>
          <a:lstStyle/>
          <a:p>
            <a:r>
              <a:rPr lang="ru-RU" sz="2400" b="1"/>
              <a:t>Я должен был пить много чая, ибо без него не мог работать. Чай высвобождает те возможности, которые дремлют в глубине моей души.</a:t>
            </a:r>
            <a:r>
              <a:rPr lang="ru-RU" sz="2400"/>
              <a:t/>
            </a:r>
            <a:br>
              <a:rPr lang="ru-RU" sz="2400"/>
            </a:br>
            <a:endParaRPr lang="ru-RU" sz="2400"/>
          </a:p>
          <a:p>
            <a:r>
              <a:rPr lang="ru-RU" sz="2000" b="1" i="1"/>
              <a:t>Лев Толстой, русский писатель</a:t>
            </a:r>
          </a:p>
        </p:txBody>
      </p:sp>
      <p:pic>
        <p:nvPicPr>
          <p:cNvPr id="250887" name="Picture 7" descr="Я должен пить много чая, Толстой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16113"/>
            <a:ext cx="3348038" cy="3960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3800" b="1">
                <a:latin typeface="Comic Sans MS" pitchFamily="66" charset="0"/>
              </a:rPr>
              <a:t>САМОВАР – душа русского чаепития</a:t>
            </a:r>
          </a:p>
        </p:txBody>
      </p:sp>
      <p:pic>
        <p:nvPicPr>
          <p:cNvPr id="18436" name="Picture 4" descr="Музей «Тульские самовары». 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1196975"/>
            <a:ext cx="1617663" cy="2166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8" name="Picture 6" descr="Чай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1844675"/>
            <a:ext cx="1990725" cy="1993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0" name="Picture 8" descr="28-3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4221163"/>
            <a:ext cx="2359025" cy="2636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2" name="Picture 10" descr="prev_samovar21">
            <a:hlinkClick r:id="rId5"/>
          </p:cNvPr>
          <p:cNvPicPr>
            <a:picLocks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4221163"/>
            <a:ext cx="1895475" cy="2636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4" name="Picture 12" descr="prev_samovar3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933825"/>
            <a:ext cx="1547812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13" descr="prev_samovar1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052513"/>
            <a:ext cx="1871662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971550" y="256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46" name="Picture 14" descr="C:\Documents and Settings\user\Мои документы\самовар.files\1091168463.files\prev_samovar41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00"/>
            <a:ext cx="1728788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462" name="Group 30"/>
          <p:cNvGraphicFramePr>
            <a:graphicFrameLocks noGrp="1"/>
          </p:cNvGraphicFramePr>
          <p:nvPr/>
        </p:nvGraphicFramePr>
        <p:xfrm>
          <a:off x="0" y="2667000"/>
          <a:ext cx="208280" cy="4572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-4603750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4992" name="Group 16"/>
          <p:cNvGraphicFramePr>
            <a:graphicFrameLocks noGrp="1"/>
          </p:cNvGraphicFramePr>
          <p:nvPr/>
        </p:nvGraphicFramePr>
        <p:xfrm>
          <a:off x="-4603750" y="2590800"/>
          <a:ext cx="208280" cy="4572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4993" name="Rectangle 17"/>
          <p:cNvSpPr>
            <a:spLocks noChangeArrowheads="1"/>
          </p:cNvSpPr>
          <p:nvPr/>
        </p:nvSpPr>
        <p:spPr bwMode="auto">
          <a:xfrm>
            <a:off x="-4603750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5003" name="Group 27"/>
          <p:cNvGraphicFramePr>
            <a:graphicFrameLocks noGrp="1"/>
          </p:cNvGraphicFramePr>
          <p:nvPr/>
        </p:nvGraphicFramePr>
        <p:xfrm>
          <a:off x="-4603750" y="3046413"/>
          <a:ext cx="208280" cy="4572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5006" name="Rectangle 30"/>
          <p:cNvSpPr>
            <a:spLocks noChangeArrowheads="1"/>
          </p:cNvSpPr>
          <p:nvPr/>
        </p:nvSpPr>
        <p:spPr bwMode="auto">
          <a:xfrm>
            <a:off x="395288" y="606425"/>
            <a:ext cx="8208962" cy="317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000"/>
              <a:t>Cамовар</a:t>
            </a:r>
            <a:r>
              <a:rPr lang="ru-RU" b="0"/>
              <a:t> - это часть жизни и судьбы нашего народа, это доброе русское гостеприимство, круг родных и друзей, теплый и сердечный покой. </a:t>
            </a:r>
          </a:p>
          <a:p>
            <a:pPr algn="ctr"/>
            <a:r>
              <a:rPr lang="ru-RU" b="0"/>
              <a:t>   В нашем языке словосочетание «тульский самовар» давно стало устойчивым. В любом уголке России и далеко за ее пределами можно встретить тульский самовар.  </a:t>
            </a:r>
          </a:p>
          <a:p>
            <a:pPr algn="ctr"/>
            <a:r>
              <a:rPr lang="ru-RU" b="0"/>
              <a:t>   Всем известно, что самовар - это устройство для приготовления кипятка. "</a:t>
            </a:r>
            <a:r>
              <a:rPr lang="ru-RU" sz="2000"/>
              <a:t>Сам варит</a:t>
            </a:r>
            <a:r>
              <a:rPr lang="ru-RU" b="0"/>
              <a:t>" - отсюда и слово произошло. А вот где и когда появился первый самовар, и кто его изобрел – неизвестно. Известно только, своим появлением самовар обязан чаю. В Россию чай был завезен в XVII веке из Азии. В то время его применяли  как лекарство среди знати. </a:t>
            </a:r>
          </a:p>
          <a:p>
            <a:pPr algn="ctr"/>
            <a:r>
              <a:rPr lang="ru-RU" b="0"/>
              <a:t>  </a:t>
            </a:r>
            <a:r>
              <a:rPr lang="ru-RU"/>
              <a:t> </a:t>
            </a:r>
          </a:p>
        </p:txBody>
      </p:sp>
      <p:pic>
        <p:nvPicPr>
          <p:cNvPr id="255007" name="Picture 31" descr="prev_samovar3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573463"/>
            <a:ext cx="2592388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Химический состав чая</a:t>
            </a:r>
          </a:p>
        </p:txBody>
      </p:sp>
      <p:pic>
        <p:nvPicPr>
          <p:cNvPr id="220164" name="Picture 4" descr="Чайное растение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349500"/>
            <a:ext cx="3384550" cy="3311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01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79838" y="1700213"/>
            <a:ext cx="5040312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>
                <a:latin typeface="Times New Roman" pitchFamily="18" charset="0"/>
              </a:rPr>
              <a:t>Нерастворимые в воде вещества:</a:t>
            </a:r>
            <a:r>
              <a:rPr lang="ru-RU" sz="160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Клетчатка, целлюлоза и проч. грубые ткани растения.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Протеины.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Жиры.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Хлорофилл и пигменты.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Пектины.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Крахмал.      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             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ru-RU" sz="1600" b="1">
                <a:latin typeface="Times New Roman" pitchFamily="18" charset="0"/>
              </a:rPr>
              <a:t>Растворимые вещества:</a:t>
            </a:r>
            <a:r>
              <a:rPr lang="ru-RU" sz="160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Окисленные (ферментированные) полифенолы.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Неокисленные полифенолы.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Сахара.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Аминокислоты.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Минералы.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Кофеин. </a:t>
            </a:r>
          </a:p>
          <a:p>
            <a:pPr>
              <a:lnSpc>
                <a:spcPct val="80000"/>
              </a:lnSpc>
            </a:pPr>
            <a:endParaRPr lang="ru-RU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553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32" baseType="lpstr">
      <vt:lpstr>Arial</vt:lpstr>
      <vt:lpstr>Times New Roman</vt:lpstr>
      <vt:lpstr>Verdana</vt:lpstr>
      <vt:lpstr>Wingdings</vt:lpstr>
      <vt:lpstr>Tahoma</vt:lpstr>
      <vt:lpstr>Garamond</vt:lpstr>
      <vt:lpstr>Arial Black</vt:lpstr>
      <vt:lpstr>Comic Sans MS</vt:lpstr>
      <vt:lpstr>Глобус</vt:lpstr>
      <vt:lpstr>Разрез</vt:lpstr>
      <vt:lpstr>Слои</vt:lpstr>
      <vt:lpstr>Каскад</vt:lpstr>
      <vt:lpstr>Круги</vt:lpstr>
      <vt:lpstr>Течение</vt:lpstr>
      <vt:lpstr>Трава</vt:lpstr>
      <vt:lpstr>Горячие напитки. Русский чай.</vt:lpstr>
      <vt:lpstr>ИСТОРИЯ ЧАЯ</vt:lpstr>
      <vt:lpstr>Презентация PowerPoint</vt:lpstr>
      <vt:lpstr>Цитаты о чае</vt:lpstr>
      <vt:lpstr>Цитаты о чае</vt:lpstr>
      <vt:lpstr>Цитаты о чае</vt:lpstr>
      <vt:lpstr>САМОВАР – душа русского чаепития</vt:lpstr>
      <vt:lpstr>Презентация PowerPoint</vt:lpstr>
      <vt:lpstr>Химический состав чая</vt:lpstr>
      <vt:lpstr>Маркировка чая</vt:lpstr>
      <vt:lpstr>Маркировка чая</vt:lpstr>
      <vt:lpstr>Заваривание чая</vt:lpstr>
      <vt:lpstr> Сервировка стола </vt:lpstr>
      <vt:lpstr>Загадки о чае</vt:lpstr>
      <vt:lpstr>Информация</vt:lpstr>
      <vt:lpstr>Чайные запреты</vt:lpstr>
      <vt:lpstr>Приятного чаепития!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РУССКИМ  ЧАЕМ  УГОЩАЕМ</dc:title>
  <dc:creator>User</dc:creator>
  <cp:lastModifiedBy>1</cp:lastModifiedBy>
  <cp:revision>5</cp:revision>
  <dcterms:created xsi:type="dcterms:W3CDTF">2006-10-24T16:43:41Z</dcterms:created>
  <dcterms:modified xsi:type="dcterms:W3CDTF">2013-08-26T10:40:01Z</dcterms:modified>
</cp:coreProperties>
</file>