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59" r:id="rId5"/>
    <p:sldId id="268" r:id="rId6"/>
    <p:sldId id="270" r:id="rId7"/>
    <p:sldId id="271" r:id="rId8"/>
    <p:sldId id="260" r:id="rId9"/>
    <p:sldId id="273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http://festival.1september.ru/articles/530717/f_clip_image009.jpg" TargetMode="External"/><Relationship Id="rId3" Type="http://schemas.openxmlformats.org/officeDocument/2006/relationships/image" Target="http://festival.1september.ru/articles/530717/f_clip_image002.jpg" TargetMode="External"/><Relationship Id="rId7" Type="http://schemas.openxmlformats.org/officeDocument/2006/relationships/image" Target="http://festival.1september.ru/articles/530717/f_clip_image006.jpg" TargetMode="External"/><Relationship Id="rId12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http://festival.1september.ru/articles/530717/f_clip_image008.jpg" TargetMode="External"/><Relationship Id="rId5" Type="http://schemas.openxmlformats.org/officeDocument/2006/relationships/image" Target="http://festival.1september.ru/articles/530717/f_clip_image004.jpg" TargetMode="External"/><Relationship Id="rId15" Type="http://schemas.openxmlformats.org/officeDocument/2006/relationships/image" Target="http://festival.1september.ru/articles/530717/f_clip_image011.jpg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image" Target="http://festival.1september.ru/articles/530717/f_clip_image007.jpg" TargetMode="External"/><Relationship Id="rId1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476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5" name="Picture 6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40386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6" name="Picture 7" descr="Изображение 015"/>
          <p:cNvPicPr>
            <a:picLocks noChangeAspect="1" noChangeArrowheads="1"/>
          </p:cNvPicPr>
          <p:nvPr/>
        </p:nvPicPr>
        <p:blipFill>
          <a:blip r:embed="rId4" cstate="print">
            <a:lum bright="12000" contrast="24000"/>
          </a:blip>
          <a:srcRect l="6097" t="14482" r="13414" b="25981"/>
          <a:stretch>
            <a:fillRect/>
          </a:stretch>
        </p:blipFill>
        <p:spPr bwMode="auto">
          <a:xfrm>
            <a:off x="323528" y="2492896"/>
            <a:ext cx="4390256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</p:spPr>
      </p:pic>
      <p:pic>
        <p:nvPicPr>
          <p:cNvPr id="7" name="Picture 7" descr="picture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77072"/>
            <a:ext cx="4648200" cy="1423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29000" y="185738"/>
            <a:ext cx="391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«шнурок»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38200" y="1196752"/>
            <a:ext cx="4165848" cy="42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400" b="1" dirty="0"/>
              <a:t>Швов применяется для украшения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400" b="1" dirty="0"/>
              <a:t>одежды, предметов столового белья </a:t>
            </a:r>
          </a:p>
        </p:txBody>
      </p:sp>
      <p:pic>
        <p:nvPicPr>
          <p:cNvPr id="10246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60848"/>
            <a:ext cx="40386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352800" y="642938"/>
            <a:ext cx="5075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Стебельчатый шов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00600" y="1412776"/>
            <a:ext cx="4038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Используется для вышивания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стеблей растений,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швом можно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4000" b="1" dirty="0"/>
              <a:t>выполнить метки и монограммы</a:t>
            </a:r>
          </a:p>
        </p:txBody>
      </p:sp>
      <p:pic>
        <p:nvPicPr>
          <p:cNvPr id="11271" name="Picture 7" descr="Изображение 015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 l="6097" t="14482" r="13414" b="25981"/>
          <a:stretch>
            <a:fillRect/>
          </a:stretch>
        </p:blipFill>
        <p:spPr bwMode="auto">
          <a:xfrm>
            <a:off x="539552" y="2564904"/>
            <a:ext cx="3886200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43000" y="1066800"/>
            <a:ext cx="429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Тамбурный шов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67000" y="1988840"/>
            <a:ext cx="6225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/>
              <a:t>Применяется </a:t>
            </a:r>
          </a:p>
          <a:p>
            <a:r>
              <a:rPr lang="ru-RU" sz="3600" b="1" dirty="0"/>
              <a:t>для вышивания контура и для сплошного заполнения узора</a:t>
            </a:r>
          </a:p>
        </p:txBody>
      </p:sp>
      <p:pic>
        <p:nvPicPr>
          <p:cNvPr id="12294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144780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657600" y="338138"/>
            <a:ext cx="4238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Петельный шов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90600" y="1196752"/>
            <a:ext cx="75418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/>
              <a:t>Это ряд вертикальных петлеобразных стежков</a:t>
            </a:r>
          </a:p>
          <a:p>
            <a:endParaRPr lang="ru-RU" sz="3600" b="1" dirty="0"/>
          </a:p>
          <a:p>
            <a:r>
              <a:rPr lang="ru-RU" sz="3600" b="1" dirty="0"/>
              <a:t>Используется шов не только для вышивки, но и</a:t>
            </a:r>
          </a:p>
          <a:p>
            <a:r>
              <a:rPr lang="ru-RU" sz="3600" b="1" dirty="0"/>
              <a:t>обмётывания </a:t>
            </a:r>
          </a:p>
          <a:p>
            <a:r>
              <a:rPr lang="ru-RU" sz="3600" b="1" dirty="0"/>
              <a:t>петель и срезов ткани</a:t>
            </a:r>
          </a:p>
        </p:txBody>
      </p:sp>
      <p:pic>
        <p:nvPicPr>
          <p:cNvPr id="17415" name="Picture 7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257800"/>
            <a:ext cx="7109792" cy="1423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81400" y="152400"/>
            <a:ext cx="3729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«козлик»</a:t>
            </a:r>
          </a:p>
        </p:txBody>
      </p:sp>
      <p:pic>
        <p:nvPicPr>
          <p:cNvPr id="18437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962400" cy="400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716016" y="764704"/>
            <a:ext cx="40469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/>
              <a:t>Крестообразные стежки используют как украшающие и для закрепления подогнутого среза ткани изделия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Прочтите названия инструментов</a:t>
            </a:r>
          </a:p>
        </p:txBody>
      </p:sp>
      <p:pic>
        <p:nvPicPr>
          <p:cNvPr id="28675" name="Picture 3" descr="picture"/>
          <p:cNvPicPr preferRelativeResize="0"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700808"/>
            <a:ext cx="6324600" cy="426720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95400" y="332656"/>
            <a:ext cx="634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Разнообразие видов стежков и строчек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9461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38400"/>
            <a:ext cx="2651125" cy="700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2" name="Picture 6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733800"/>
            <a:ext cx="264795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3" name="Picture 7" descr="picture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971800"/>
            <a:ext cx="2667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4" name="Picture 8" descr="picture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572000"/>
            <a:ext cx="2724150" cy="476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9466" name="Picture 10" descr="picture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5410200"/>
            <a:ext cx="2590800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114800" y="2362200"/>
            <a:ext cx="4030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Шов «вперёд иголку»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114800" y="3084513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Стебельчатый шов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14800" y="3810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Тамбурный шов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191000" y="4572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Петельный шов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14800" y="5257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Шов «крест»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980728"/>
            <a:ext cx="25146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7" grpId="0"/>
      <p:bldP spid="19468" grpId="0"/>
      <p:bldP spid="19469" grpId="0"/>
      <p:bldP spid="19470" grpId="0"/>
      <p:bldP spid="194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>
                <a:solidFill>
                  <a:srgbClr val="6600CC"/>
                </a:solidFill>
              </a:rPr>
              <a:t>Организация рабочего места для выполнения ручных работ</a:t>
            </a:r>
          </a:p>
        </p:txBody>
      </p:sp>
      <p:pic>
        <p:nvPicPr>
          <p:cNvPr id="117767" name="Picture 7" descr="Изображение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4941888"/>
            <a:ext cx="2155825" cy="1771650"/>
          </a:xfrm>
          <a:prstGeom prst="rect">
            <a:avLst/>
          </a:prstGeom>
          <a:noFill/>
        </p:spPr>
      </p:pic>
      <p:sp>
        <p:nvSpPr>
          <p:cNvPr id="117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604250" cy="55172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Правильная организация рабочего места влияет на производительность труда и качество  выполняемой работы.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При обработке изделия в развёрнутом виде</a:t>
            </a:r>
            <a:br>
              <a:rPr lang="ru-RU" sz="2000" dirty="0"/>
            </a:br>
            <a:r>
              <a:rPr lang="ru-RU" sz="2000" dirty="0"/>
              <a:t>швеёй – ручницей удобен стол , длина которого 120 см, ширина-70см, высота-80см.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 Поверхность рабочего стола должна быть тщательно отполированной, без шероховатостей.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Рабочее место должно быть достаточно освещено. Свет должен падать на рабочую поверхность сверху слева.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Рабочее место портного при выполнении ручных работ должно быть оборудовано столом, винтовым стулом, подставкой для ног, различными устройствами для установки катушек или бобин ниток, мусоросборником, магнитом для ножниц,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подушечкой для игл и булавок и т.д.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Расстояние от глаз портного до изделия или детали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  должно быть равно в среднем 30 см.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и приспособления для шитья</a:t>
            </a:r>
            <a:r>
              <a:rPr lang="en-US" dirty="0" smtClean="0"/>
              <a:t> </a:t>
            </a:r>
            <a:r>
              <a:rPr lang="ru-RU" dirty="0" smtClean="0"/>
              <a:t>и вышивания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4176464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-ткань</a:t>
            </a:r>
          </a:p>
          <a:p>
            <a:r>
              <a:rPr lang="ru-RU" dirty="0" smtClean="0"/>
              <a:t>Инструменты:</a:t>
            </a:r>
          </a:p>
          <a:p>
            <a:r>
              <a:rPr lang="ru-RU" dirty="0" smtClean="0"/>
              <a:t>-игла</a:t>
            </a:r>
          </a:p>
          <a:p>
            <a:r>
              <a:rPr lang="ru-RU" dirty="0" smtClean="0"/>
              <a:t>-наперсток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 сантиметровая лента</a:t>
            </a:r>
          </a:p>
          <a:p>
            <a:r>
              <a:rPr lang="ru-RU" dirty="0" smtClean="0"/>
              <a:t>Приспособления:</a:t>
            </a:r>
          </a:p>
          <a:p>
            <a:r>
              <a:rPr lang="ru-RU" dirty="0" smtClean="0"/>
              <a:t>-манекен</a:t>
            </a:r>
          </a:p>
          <a:p>
            <a:r>
              <a:rPr lang="ru-RU" dirty="0" smtClean="0"/>
              <a:t>-лекала</a:t>
            </a:r>
          </a:p>
          <a:p>
            <a:r>
              <a:rPr lang="ru-RU" dirty="0" smtClean="0"/>
              <a:t>-колышек</a:t>
            </a:r>
          </a:p>
          <a:p>
            <a:r>
              <a:rPr lang="ru-RU" dirty="0" smtClean="0"/>
              <a:t>-булавки</a:t>
            </a:r>
          </a:p>
          <a:p>
            <a:r>
              <a:rPr lang="ru-RU" dirty="0" smtClean="0"/>
              <a:t>-резец</a:t>
            </a:r>
          </a:p>
          <a:p>
            <a:r>
              <a:rPr lang="ru-RU" dirty="0" smtClean="0"/>
              <a:t>-линейки</a:t>
            </a:r>
          </a:p>
          <a:p>
            <a:r>
              <a:rPr lang="ru-RU" dirty="0" smtClean="0"/>
              <a:t>-угольники</a:t>
            </a:r>
          </a:p>
          <a:p>
            <a:endParaRPr lang="ru-RU" dirty="0"/>
          </a:p>
        </p:txBody>
      </p:sp>
      <p:pic>
        <p:nvPicPr>
          <p:cNvPr id="5" name="Picture 6" descr="picture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rot="20654272">
            <a:off x="362741" y="2188616"/>
            <a:ext cx="4038600" cy="32297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Не отвлекаться от работы посторонними разговорами.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При работе с иглой обязательно надевать напёрсток.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Иглы и булавки хранить в подушечке игольницы.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Нельзя брать иглы и булавки в рот, вкалывать в свою одежду.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Сломанные иглы класть в специально отведённую для этого коробочку.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Класть ножницы на стол сомкнутыми лезвиями от работающего.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Передавать ножницы кольцами вперёд, держась за сомкнутые лезвия.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 пользоваться лезвиями бритв без специального держателя.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Детали соединяют между собой вручную с помощью стежков и строчек.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Стежок</a:t>
            </a:r>
            <a:r>
              <a:rPr lang="ru-RU" dirty="0" smtClean="0"/>
              <a:t> </a:t>
            </a:r>
            <a:r>
              <a:rPr lang="ru-RU" dirty="0" smtClean="0"/>
              <a:t>- это законченный процесс переплетения ниток на ткани.</a:t>
            </a:r>
          </a:p>
          <a:p>
            <a:r>
              <a:rPr lang="ru-RU" b="1" dirty="0" smtClean="0"/>
              <a:t>Строчка</a:t>
            </a:r>
            <a:r>
              <a:rPr lang="ru-RU" dirty="0" smtClean="0"/>
              <a:t> – это ряд повторяющихся стежков на ткани.</a:t>
            </a:r>
          </a:p>
          <a:p>
            <a:r>
              <a:rPr lang="ru-RU" b="1" dirty="0" smtClean="0"/>
              <a:t>Длина стежка</a:t>
            </a:r>
            <a:r>
              <a:rPr lang="ru-RU" dirty="0" smtClean="0"/>
              <a:t> – это расстояние между двумя последовательными проколами иглы.</a:t>
            </a:r>
          </a:p>
          <a:p>
            <a:r>
              <a:rPr lang="ru-RU" b="1" dirty="0" smtClean="0"/>
              <a:t>Шов</a:t>
            </a:r>
            <a:r>
              <a:rPr lang="ru-RU" dirty="0" smtClean="0"/>
              <a:t> – это ниточное соединение деталей.</a:t>
            </a:r>
          </a:p>
          <a:p>
            <a:r>
              <a:rPr lang="ru-RU" b="1" dirty="0" smtClean="0"/>
              <a:t>Ширина шва</a:t>
            </a:r>
            <a:r>
              <a:rPr lang="ru-RU" dirty="0" smtClean="0"/>
              <a:t> – расстояние от среза детали до строчки. </a:t>
            </a:r>
            <a:endParaRPr lang="en-US" b="1" u="sng" dirty="0" smtClean="0"/>
          </a:p>
          <a:p>
            <a:r>
              <a:rPr lang="ru-RU" b="1" dirty="0" smtClean="0"/>
              <a:t>По </a:t>
            </a:r>
            <a:r>
              <a:rPr lang="ru-RU" b="1" dirty="0" smtClean="0"/>
              <a:t>способу выполнения</a:t>
            </a:r>
            <a:r>
              <a:rPr lang="ru-RU" dirty="0" smtClean="0"/>
              <a:t> стежки делятся на </a:t>
            </a:r>
            <a:r>
              <a:rPr lang="ru-RU" i="1" dirty="0" smtClean="0"/>
              <a:t>ручные и машинные,</a:t>
            </a:r>
            <a:r>
              <a:rPr lang="ru-RU" dirty="0" smtClean="0"/>
              <a:t> а</a:t>
            </a:r>
            <a:r>
              <a:rPr lang="ru-RU" b="1" dirty="0" smtClean="0"/>
              <a:t> по назначению</a:t>
            </a:r>
            <a:r>
              <a:rPr lang="ru-RU" dirty="0" smtClean="0"/>
              <a:t> на </a:t>
            </a:r>
            <a:r>
              <a:rPr lang="ru-RU" i="1" dirty="0" smtClean="0"/>
              <a:t>соединительные и отделочные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Ручные </a:t>
            </a:r>
            <a:r>
              <a:rPr lang="ru-RU" dirty="0" smtClean="0"/>
              <a:t>стежки образуют </a:t>
            </a:r>
            <a:r>
              <a:rPr lang="ru-RU" i="1" dirty="0" smtClean="0"/>
              <a:t>строчки временного и постоянного назначения.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628800"/>
            <a:ext cx="23397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-2" y="1"/>
          <a:ext cx="9144004" cy="6857998"/>
        </p:xfrm>
        <a:graphic>
          <a:graphicData uri="http://schemas.openxmlformats.org/drawingml/2006/table">
            <a:tbl>
              <a:tblPr/>
              <a:tblGrid>
                <a:gridCol w="1403650"/>
                <a:gridCol w="3168352"/>
                <a:gridCol w="2286001"/>
                <a:gridCol w="2286001"/>
              </a:tblGrid>
              <a:tr h="325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Термин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Область применения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Рисунок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Сметать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соединить две или несколько деталей, примерно равных по величине.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Сметать части пояса, части обор­ки, детали изде­лия.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Наметать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Временно соединить две де­тали, наложенные одна на дру­гую.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Наметать кар­ман на основную деталь.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соединить мелкую деталь к более крупной.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Приметать пояс к фартуку.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Заметать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Временно закрепить подогну­тые края детали, складки.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Заметать низ из­делия, боковые срезы и складки.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Обметать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Обработать срезы петельными стежками с целью предохранения их от осыпания.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Обметать срезы.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Подшить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Закрепить подогнутый край изделия постоянными стежками.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Подшить низ изделия.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4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Пришить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Прикрепить фурнитуру, отделку на изделие стежками постоянного назначения.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Пришить кнопки, пуговицы к изделию.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276" marR="26276" marT="26276" marB="262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8" name="Picture 14" descr="http://festival.1september.ru/articles/530717/f_clip_image00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43800" y="188640"/>
            <a:ext cx="1600200" cy="800100"/>
          </a:xfrm>
          <a:prstGeom prst="rect">
            <a:avLst/>
          </a:prstGeom>
          <a:noFill/>
        </p:spPr>
      </p:pic>
      <p:pic>
        <p:nvPicPr>
          <p:cNvPr id="1037" name="Picture 13" descr="http://festival.1september.ru/articles/530717/f_clip_image004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596336" y="908720"/>
            <a:ext cx="1323975" cy="1066800"/>
          </a:xfrm>
          <a:prstGeom prst="rect">
            <a:avLst/>
          </a:prstGeom>
          <a:noFill/>
        </p:spPr>
      </p:pic>
      <p:pic>
        <p:nvPicPr>
          <p:cNvPr id="1036" name="Picture 12" descr="http://festival.1september.ru/articles/530717/f_clip_image006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308304" y="2132856"/>
            <a:ext cx="1552575" cy="790575"/>
          </a:xfrm>
          <a:prstGeom prst="rect">
            <a:avLst/>
          </a:prstGeom>
          <a:noFill/>
        </p:spPr>
      </p:pic>
      <p:pic>
        <p:nvPicPr>
          <p:cNvPr id="1035" name="Picture 11" descr="http://festival.1september.ru/articles/530717/f_clip_image007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164288" y="2852936"/>
            <a:ext cx="1647825" cy="838200"/>
          </a:xfrm>
          <a:prstGeom prst="rect">
            <a:avLst/>
          </a:prstGeom>
          <a:noFill/>
        </p:spPr>
      </p:pic>
      <p:pic>
        <p:nvPicPr>
          <p:cNvPr id="1034" name="Picture 10" descr="http://festival.1september.ru/articles/530717/f_clip_image008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7452320" y="4005064"/>
            <a:ext cx="1304925" cy="781050"/>
          </a:xfrm>
          <a:prstGeom prst="rect">
            <a:avLst/>
          </a:prstGeom>
          <a:noFill/>
        </p:spPr>
      </p:pic>
      <p:pic>
        <p:nvPicPr>
          <p:cNvPr id="1033" name="Picture 9" descr="http://festival.1september.ru/articles/530717/f_clip_image009.jpg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7308304" y="4869160"/>
            <a:ext cx="1371600" cy="847725"/>
          </a:xfrm>
          <a:prstGeom prst="rect">
            <a:avLst/>
          </a:prstGeom>
          <a:noFill/>
        </p:spPr>
      </p:pic>
      <p:pic>
        <p:nvPicPr>
          <p:cNvPr id="1032" name="Picture 8" descr="http://festival.1september.ru/articles/530717/f_clip_image011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7164288" y="6000750"/>
            <a:ext cx="1419225" cy="857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52800" y="152400"/>
            <a:ext cx="567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</a:rPr>
              <a:t>Шов «вперед иголку»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143000" y="2438400"/>
            <a:ext cx="38528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 dirty="0"/>
              <a:t>Шов  применяется для </a:t>
            </a:r>
          </a:p>
          <a:p>
            <a:r>
              <a:rPr lang="ru-RU" sz="3600" b="1" i="1" dirty="0"/>
              <a:t>украшения одежды</a:t>
            </a:r>
          </a:p>
        </p:txBody>
      </p:sp>
      <p:pic>
        <p:nvPicPr>
          <p:cNvPr id="9222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4476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9223" name="Picture 7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5610" y="2357035"/>
            <a:ext cx="3733800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292080" y="4293096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i="1" dirty="0"/>
              <a:t>Закрепление нити </a:t>
            </a:r>
          </a:p>
          <a:p>
            <a:r>
              <a:rPr lang="ru-RU" sz="3200" b="1" i="1" dirty="0"/>
              <a:t>в начале работы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Шов «Назад иголку»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Имитация машинного шва</a:t>
            </a:r>
            <a:endParaRPr lang="ru-RU" sz="6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556792"/>
            <a:ext cx="41554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466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Организация рабочего места для выполнения ручных работ</vt:lpstr>
      <vt:lpstr>Инструменты и приспособления для шитья и вышивания</vt:lpstr>
      <vt:lpstr>Техника безопасности</vt:lpstr>
      <vt:lpstr>Детали соединяют между собой вручную с помощью стежков и строчек. </vt:lpstr>
      <vt:lpstr>Слайд 7</vt:lpstr>
      <vt:lpstr>Слайд 8</vt:lpstr>
      <vt:lpstr>Шов «Назад иголку»</vt:lpstr>
      <vt:lpstr>Слайд 10</vt:lpstr>
      <vt:lpstr>Слайд 11</vt:lpstr>
      <vt:lpstr>Слайд 12</vt:lpstr>
      <vt:lpstr>Слайд 13</vt:lpstr>
      <vt:lpstr>Слайд 14</vt:lpstr>
      <vt:lpstr>Прочтите названия инструментов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2012-10-31T07:51:01Z</dcterms:modified>
</cp:coreProperties>
</file>