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49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5" r:id="rId12"/>
    <p:sldId id="267" r:id="rId13"/>
    <p:sldId id="266" r:id="rId14"/>
    <p:sldId id="269" r:id="rId15"/>
    <p:sldId id="268" r:id="rId16"/>
    <p:sldId id="270" r:id="rId17"/>
    <p:sldId id="272" r:id="rId18"/>
    <p:sldId id="271" r:id="rId19"/>
    <p:sldId id="274" r:id="rId20"/>
    <p:sldId id="273" r:id="rId21"/>
    <p:sldId id="276" r:id="rId22"/>
    <p:sldId id="275" r:id="rId23"/>
    <p:sldId id="278" r:id="rId24"/>
    <p:sldId id="277" r:id="rId25"/>
    <p:sldId id="280" r:id="rId26"/>
    <p:sldId id="279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80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ru-RU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ru-RU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77273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0FF3A-4F04-3E4D-AA42-6BBEFFE01D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9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1050-CBAC-994E-A625-C7284CBF83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33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6625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7F050-9EF6-044E-831C-2155CEF4FF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3F4F9-C50F-9A4F-805C-505EF72E41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25708-D24E-1442-8AB7-94668C13ED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5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C509F-EC45-7543-BD91-25FE9A8425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8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C42FD-E0BC-E040-8981-813162398B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1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3702B-E5D6-0F41-BF15-106DF302C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6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E6516-1B91-FF47-AA21-518765104A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5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7721C-578B-4442-9827-904C814F4B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1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FF7A-413B-F145-BCC9-74433D1FF8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4FDB7-FEA9-764C-AA0F-A9BEC98831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71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7BBB-443E-8C47-A52F-F68A09560B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58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F67C1-9BA1-1142-9A43-91849AFD86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76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0200"/>
            <a:ext cx="205581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6625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D751-01A1-D949-B612-E410DBC501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63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7638" cy="1824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C6CBD-89AA-D840-9537-42DE394766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70788-2C7B-9B48-9B79-4BD1C34FB8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6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9F3EE-10E9-564C-85DB-CF7ED05E1E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5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3DA50-EB10-3D46-8689-91C8EAD944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CAF5B-7861-F44E-9938-5140DC5F46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8255E-8275-6348-BF2B-C0B1F6BBB7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04A4B-FE82-C341-B0F0-DE6762F1A53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AB40D-87DB-AE47-9776-8D6947D59D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2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55113" cy="6853238"/>
            <a:chOff x="0" y="0"/>
            <a:chExt cx="5767" cy="4317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5" cy="431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29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37" cy="4317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6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1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7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3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8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5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4B1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1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3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49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4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1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5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6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6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1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49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3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57" cy="442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2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67" cy="171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338"/>
            <a:ext cx="822483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fld id="{C717086A-ECDE-4146-AC03-4D18E9DCCF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kumimoji="1"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kumimoji="1"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kumimoji="1"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kumimoji="1"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55113" cy="6853238"/>
            <a:chOff x="0" y="0"/>
            <a:chExt cx="5767" cy="4317"/>
          </a:xfrm>
        </p:grpSpPr>
        <p:sp>
          <p:nvSpPr>
            <p:cNvPr id="13320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5" cy="431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29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37" cy="4317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1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3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6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5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4B1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8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9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1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1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49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2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1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3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6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4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1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5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6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7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49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8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3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39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57" cy="442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40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67" cy="171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ru-RU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67638" cy="182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041A190E-9F54-CA46-810C-B1C69ABEFB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kumimoji="1"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kumimoji="1"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kumimoji="1"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kumimoji="1"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462088"/>
            <a:ext cx="7772400" cy="2105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4400">
                <a:latin typeface="Tahoma" charset="0"/>
                <a:cs typeface="Arial Unicode MS" charset="0"/>
              </a:rPr>
              <a:t>Воспитание чувства патриотизма на уроках русского языка</a:t>
            </a:r>
            <a:r>
              <a:rPr kumimoji="0" lang="en-US" sz="4400">
                <a:latin typeface="Tahoma" charset="0"/>
                <a:cs typeface="Arial Unicode MS" charset="0"/>
              </a:rPr>
              <a:t>,</a:t>
            </a:r>
            <a:r>
              <a:rPr kumimoji="0" lang="ru-RU" sz="4400">
                <a:latin typeface="Tahoma" charset="0"/>
                <a:cs typeface="Arial Unicode MS" charset="0"/>
              </a:rPr>
              <a:t> литературы и во внеурочное время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19550"/>
            <a:ext cx="6400800" cy="1755775"/>
          </a:xfrm>
        </p:spPr>
        <p:txBody>
          <a:bodyPr anchor="ctr"/>
          <a:lstStyle/>
          <a:p>
            <a:pPr eaLnBrk="1" hangingPunct="1">
              <a:buFont typeface="Times New Roman" charset="0"/>
              <a:buNone/>
            </a:pPr>
            <a:r>
              <a:rPr kumimoji="0" lang="ru-RU">
                <a:latin typeface="Tahoma" charset="0"/>
                <a:cs typeface="Arial Unicode MS" charset="0"/>
              </a:rPr>
              <a:t>Подготовила учитель МБОУ гимназии №54 Кондакова Н.Н.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Times New Roman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 Устное творчество любого народа содержит богатейший материал для воспитания в духе дружбы, взаимопонимания, трудолюбия, патриотизма. Этой цели служат пословицы, поговорки, загадки, песни, былины.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Патриотизм в древнерусской литературе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Отражение народных идеалов - патриотизма, богатырской силы, ума, находчивости - мы видим в древнерусской литературе, в летописи “Повести временных лет”</a:t>
            </a:r>
            <a:r>
              <a:rPr kumimoji="0" lang="ru-RU" altLang="ja-JP">
                <a:latin typeface="Tahoma" charset="0"/>
                <a:cs typeface="Arial Unicode MS" charset="0"/>
              </a:rPr>
              <a:t>. </a:t>
            </a:r>
            <a:endParaRPr kumimoji="0" lang="ru-RU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Житие Александра Невского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  Изучая “Житие Александра Невского”, ученики говорят о бранных подвигах Александра Невского и его духовном подвиге самопожертвования, о защите русских земель от нашествий и набегов врагов.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Эпизоды военной истории</a:t>
            </a:r>
            <a:br>
              <a:rPr kumimoji="0" lang="ru-RU">
                <a:latin typeface="Tahoma" charset="0"/>
                <a:cs typeface="Arial Unicode MS" charset="0"/>
              </a:rPr>
            </a:br>
            <a:r>
              <a:rPr kumimoji="0" lang="ru-RU">
                <a:latin typeface="Tahoma" charset="0"/>
                <a:cs typeface="Arial Unicode MS" charset="0"/>
              </a:rPr>
              <a:t> России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327275"/>
            <a:ext cx="8001000" cy="3030538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Times New Roman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В среднем звене огромный материал для патриотического и гражданского воспитания учащихся представляют эпизоды военной истории России.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М. Ю. Лермонтов «Бородино»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2327275"/>
            <a:ext cx="8072437" cy="367347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Так, изучая стихотворение М.Ю. Лермонтова “Бородино” , учащиеся раскрывают мысли и чувства простых солдат, отстоявших родину от врага.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И. А. Крылов «Волк на псарне»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 Высокое патриотическое чувство передает басня И.А. Крылова “Волк на псарне”. В ее основе лежит конкретный исторический факт – попытка Наполеона вступить в переговоры с Кутузовым о заключении мира. В результате анализа пятиклассники определяют мораль басни – всякого захватчика, посягнувшего на чужую землю, ждет участь Волка.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spcBef>
                <a:spcPts val="900"/>
              </a:spcBef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sz="3600">
                <a:latin typeface="Tahoma" charset="0"/>
                <a:cs typeface="Arial Unicode MS" charset="0"/>
              </a:rPr>
              <a:t>     Воспитательное значение имеют все предметы, изучаемые в школе. Но особенно большую воспитательную нагрузку несут гуманитарные дисциплины.</a:t>
            </a:r>
            <a:br>
              <a:rPr kumimoji="0" lang="ru-RU" sz="3600">
                <a:latin typeface="Tahoma" charset="0"/>
                <a:cs typeface="Arial Unicode MS" charset="0"/>
              </a:rPr>
            </a:br>
            <a:r>
              <a:rPr kumimoji="0" lang="ru-RU" sz="3600">
                <a:latin typeface="Tahoma" charset="0"/>
                <a:cs typeface="Arial Unicode MS" charset="0"/>
              </a:rPr>
              <a:t/>
            </a:r>
            <a:br>
              <a:rPr kumimoji="0" lang="ru-RU" sz="3600">
                <a:latin typeface="Tahoma" charset="0"/>
                <a:cs typeface="Arial Unicode MS" charset="0"/>
              </a:rPr>
            </a:br>
            <a:endParaRPr kumimoji="0" lang="ru-RU" sz="360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А.С. Пушкин «Дубровский»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857375"/>
            <a:ext cx="8072437" cy="367347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Times New Roman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 При изучении романа “Дубровский” ученики должны увидеть в А.С.Пушкине писателя, протестовавшего против гнета самодержавия, размышлявшего о судьбе родного народа и его роли в прошлом и будущем родины.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6553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Н.В. Гоголь «Тарас Бульба»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699000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700"/>
              </a:spcBef>
              <a:buClr>
                <a:srgbClr val="EBF25A"/>
              </a:buClr>
              <a:buSzPct val="80000"/>
              <a:buFont typeface="Times New Roman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sz="2800">
                <a:latin typeface="Tahoma" charset="0"/>
                <a:cs typeface="Arial Unicode MS" charset="0"/>
              </a:rPr>
              <a:t>    Повесть Н.В. Гоголя “Тарас Бульба”  - это прославление боевого товарищества, осуждение предательства. Ученики отмечают героизм и самоотверженность Тараса и его товарищей в борьбе за родную землю. Их подвиг вызывает у учащихся чувство искреннего восхищения и дает представления о таких чертах патриотизма, как беззаветная преданность Родине, отстаивание ее чести и независимости.</a:t>
            </a:r>
            <a:br>
              <a:rPr kumimoji="0" lang="ru-RU" sz="2800">
                <a:latin typeface="Tahoma" charset="0"/>
                <a:cs typeface="Arial Unicode MS" charset="0"/>
              </a:rPr>
            </a:br>
            <a:r>
              <a:rPr kumimoji="0" lang="ru-RU" sz="2800">
                <a:latin typeface="Tahoma" charset="0"/>
                <a:cs typeface="Arial Unicode MS" charset="0"/>
              </a:rPr>
              <a:t/>
            </a:r>
            <a:br>
              <a:rPr kumimoji="0" lang="ru-RU" sz="2800">
                <a:latin typeface="Tahoma" charset="0"/>
                <a:cs typeface="Arial Unicode MS" charset="0"/>
              </a:rPr>
            </a:br>
            <a:endParaRPr kumimoji="0" lang="ru-RU" sz="280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5438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М.А. Шолохов «Судьба человека»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Судьба родины и судьба человека слиты воедино в рассказе М.А. Шолохова “Судьба человека” . Стойкость, дух товарищества, преданность отечеству – эти качества издавна были присущи русскому солдату. На примере Андрея Соколова мы видим несокрушимую нравственную силу, исключительное мужество.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4800"/>
            <a:ext cx="6424634" cy="610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714375"/>
            <a:ext cx="8229600" cy="5018088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При анализе текста учащиеся отвечают на вопросы: “</a:t>
            </a:r>
            <a:r>
              <a:rPr kumimoji="0" lang="ru-RU" altLang="ja-JP">
                <a:latin typeface="Tahoma" charset="0"/>
                <a:cs typeface="Arial Unicode MS" charset="0"/>
              </a:rPr>
              <a:t>Чем руководствовался человек, совершая тот или иной поступок?</a:t>
            </a:r>
            <a:r>
              <a:rPr kumimoji="0" lang="ru-RU">
                <a:latin typeface="Tahoma" charset="0"/>
                <a:cs typeface="Arial Unicode MS" charset="0"/>
              </a:rPr>
              <a:t>”</a:t>
            </a:r>
            <a:r>
              <a:rPr kumimoji="0" lang="ru-RU" altLang="ja-JP">
                <a:latin typeface="Tahoma" charset="0"/>
                <a:cs typeface="Arial Unicode MS" charset="0"/>
              </a:rPr>
              <a:t>, </a:t>
            </a:r>
            <a:r>
              <a:rPr kumimoji="0" lang="ru-RU">
                <a:latin typeface="Tahoma" charset="0"/>
                <a:cs typeface="Arial Unicode MS" charset="0"/>
              </a:rPr>
              <a:t>“</a:t>
            </a:r>
            <a:r>
              <a:rPr kumimoji="0" lang="ru-RU" altLang="ja-JP">
                <a:latin typeface="Tahoma" charset="0"/>
                <a:cs typeface="Arial Unicode MS" charset="0"/>
              </a:rPr>
              <a:t>А как бы ты поступил на его месте?</a:t>
            </a:r>
            <a:r>
              <a:rPr kumimoji="0" lang="ru-RU">
                <a:latin typeface="Tahoma" charset="0"/>
                <a:cs typeface="Arial Unicode MS" charset="0"/>
              </a:rPr>
              <a:t>”</a:t>
            </a:r>
            <a:r>
              <a:rPr kumimoji="0" lang="ru-RU" altLang="ja-JP">
                <a:latin typeface="Tahoma" charset="0"/>
                <a:cs typeface="Arial Unicode MS" charset="0"/>
              </a:rPr>
              <a:t>. Эти вопросы рождают чувство сопричастности ребенка к событиям далекого прошлого, привлекают внимание ученика, что делает такой урок личностно ориентированным. </a:t>
            </a:r>
          </a:p>
          <a:p>
            <a:pPr marL="338138" indent="-338138" eaLnBrk="1" hangingPunct="1">
              <a:lnSpc>
                <a:spcPct val="90000"/>
              </a:lnSpc>
              <a:buClrTx/>
              <a:buSzPct val="8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kumimoji="0" lang="ru-RU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Стихотворения поэтов-фронтовиков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     Большую воспитательную роль играет изучение  стихотворений К.М. Симонова, А.Т. Твардовского, Н.И. Рыленкова, С.С. Орлова, Д.И. Самойлова и др., рассказывающие о солдатских буднях, пробуждающие чувство любви к родине, ответственности за нее в годы жестоких испытаний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Заключение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sz="2800" dirty="0">
                <a:latin typeface="Tahoma" charset="0"/>
                <a:cs typeface="Arial Unicode MS" charset="0"/>
              </a:rPr>
              <a:t>    </a:t>
            </a:r>
            <a:r>
              <a:rPr kumimoji="0" lang="ru-RU" sz="2800" dirty="0" smtClean="0">
                <a:latin typeface="Tahoma" charset="0"/>
                <a:cs typeface="Arial Unicode MS" charset="0"/>
              </a:rPr>
              <a:t>На уроках мы сеем разумное, доброе, вечное, прививаем любовь к Родине; И если после </a:t>
            </a:r>
            <a:r>
              <a:rPr kumimoji="0" lang="ru-RU" sz="2800" dirty="0">
                <a:latin typeface="Tahoma" charset="0"/>
                <a:cs typeface="Arial Unicode MS" charset="0"/>
              </a:rPr>
              <a:t>уроков учащиеся станут хоть немного чище, добрее душой друг к другу и к окружающим людям, </a:t>
            </a:r>
            <a:r>
              <a:rPr kumimoji="0" lang="ru-RU" sz="2800" dirty="0" smtClean="0">
                <a:latin typeface="Tahoma" charset="0"/>
                <a:cs typeface="Arial Unicode MS" charset="0"/>
              </a:rPr>
              <a:t>не забывая о незыблемом – о </a:t>
            </a:r>
            <a:r>
              <a:rPr kumimoji="0" lang="ru-RU" sz="2800" smtClean="0">
                <a:latin typeface="Tahoma" charset="0"/>
                <a:cs typeface="Arial Unicode MS" charset="0"/>
              </a:rPr>
              <a:t>Родине, то </a:t>
            </a:r>
            <a:r>
              <a:rPr kumimoji="0" lang="ru-RU" sz="2800" dirty="0" smtClean="0">
                <a:latin typeface="Tahoma" charset="0"/>
                <a:cs typeface="Arial Unicode MS" charset="0"/>
              </a:rPr>
              <a:t>можно считать, что задача выполнена.</a:t>
            </a:r>
            <a:endParaRPr kumimoji="0" lang="ru-RU" sz="2800" dirty="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714375"/>
            <a:ext cx="8229600" cy="5429250"/>
          </a:xfrm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sz="2800" dirty="0">
                <a:latin typeface="Tahoma" charset="0"/>
                <a:cs typeface="Arial Unicode MS" charset="0"/>
              </a:rPr>
              <a:t>   Огромную возможность для развития нравственных качеств учащихся дают пословицы, которые можно использовать при изучении различных тем в процессе обучения русскому языку: “Тире между подлежащим и сказуемым”.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dirty="0">
                <a:latin typeface="Tahoma" charset="0"/>
                <a:cs typeface="Arial Unicode MS" charset="0"/>
              </a:rPr>
              <a:t> </a:t>
            </a:r>
            <a:r>
              <a:rPr kumimoji="0" lang="ru-RU" b="1" i="1" dirty="0">
                <a:latin typeface="Tahoma" charset="0"/>
                <a:cs typeface="Arial Unicode MS" charset="0"/>
              </a:rPr>
              <a:t>Родная сторона - мать, чужая – мачеха;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b="1" i="1" dirty="0">
                <a:latin typeface="Tahoma" charset="0"/>
                <a:cs typeface="Arial Unicode MS" charset="0"/>
              </a:rPr>
              <a:t>Родина - мать, умей за неё постоять.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00125"/>
            <a:ext cx="8228013" cy="5129213"/>
          </a:xfrm>
        </p:spPr>
        <p:txBody>
          <a:bodyPr/>
          <a:lstStyle/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>
                <a:latin typeface="Tahoma" charset="0"/>
                <a:cs typeface="Arial Unicode MS" charset="0"/>
              </a:rPr>
              <a:t>Жить — родине служить.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>
                <a:latin typeface="Tahoma" charset="0"/>
                <a:cs typeface="Arial Unicode MS" charset="0"/>
              </a:rPr>
              <a:t>Для внука дедушка — ум, а бабушка — душа.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>
                <a:latin typeface="Tahoma" charset="0"/>
                <a:cs typeface="Arial Unicode MS" charset="0"/>
              </a:rPr>
              <a:t>Отца с матерью почитать — горя не знать.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>
                <a:latin typeface="Tahoma" charset="0"/>
                <a:cs typeface="Arial Unicode MS" charset="0"/>
              </a:rPr>
              <a:t>Семьей дорожить — счастливым быть.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>
                <a:latin typeface="Tahoma" charset="0"/>
                <a:cs typeface="Arial Unicode MS" charset="0"/>
              </a:rPr>
              <a:t>Дружно за мир стоять — войне не бывать.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857500"/>
            <a:ext cx="8372475" cy="2673350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 </a:t>
            </a:r>
            <a:r>
              <a:rPr kumimoji="0" lang="ru-RU" b="1" i="1">
                <a:latin typeface="Tahoma" charset="0"/>
                <a:cs typeface="Arial Unicode MS" charset="0"/>
              </a:rPr>
              <a:t>Своя земля и в горести мила;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b="1" i="1">
                <a:latin typeface="Tahoma" charset="0"/>
                <a:cs typeface="Arial Unicode MS" charset="0"/>
              </a:rPr>
              <a:t> Глупа та птица, которой своё гнездо не мило.</a:t>
            </a:r>
          </a:p>
          <a:p>
            <a:pPr marL="338138" indent="-338138" eaLnBrk="1" hangingPunct="1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kumimoji="0" lang="ru-RU" b="1" i="1">
              <a:latin typeface="Tahoma" charset="0"/>
              <a:cs typeface="Arial Unicode MS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214438"/>
            <a:ext cx="8229600" cy="1562100"/>
          </a:xfrm>
        </p:spPr>
        <p:txBody>
          <a:bodyPr/>
          <a:lstStyle/>
          <a:p>
            <a:pPr marL="338138" indent="-338138" eaLnBrk="1" hangingPunct="1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>
                <a:latin typeface="Tahoma" charset="0"/>
                <a:cs typeface="Arial Unicode MS" charset="0"/>
              </a:rPr>
              <a:t>Прилагательные полные и краткие </a:t>
            </a:r>
            <a:br>
              <a:rPr kumimoji="0" lang="ru-RU">
                <a:latin typeface="Tahoma" charset="0"/>
                <a:cs typeface="Arial Unicode MS" charset="0"/>
              </a:rPr>
            </a:br>
            <a:r>
              <a:rPr kumimoji="0" lang="ru-RU">
                <a:latin typeface="Tahoma" charset="0"/>
                <a:cs typeface="Arial Unicode MS" charset="0"/>
              </a:rPr>
              <a:t> </a:t>
            </a:r>
            <a:br>
              <a:rPr kumimoji="0" lang="ru-RU">
                <a:latin typeface="Tahoma" charset="0"/>
                <a:cs typeface="Arial Unicode MS" charset="0"/>
              </a:rPr>
            </a:br>
            <a:endParaRPr lang="ru-RU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836712"/>
            <a:ext cx="8228013" cy="4529138"/>
          </a:xfrm>
        </p:spPr>
        <p:txBody>
          <a:bodyPr/>
          <a:lstStyle/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 dirty="0">
                <a:latin typeface="Tahoma" charset="0"/>
                <a:cs typeface="Arial Unicode MS" charset="0"/>
              </a:rPr>
              <a:t>Друг - ценный клад, недругу никто не рад.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 dirty="0">
                <a:latin typeface="Tahoma" charset="0"/>
                <a:cs typeface="Arial Unicode MS" charset="0"/>
              </a:rPr>
              <a:t>Красна птица </a:t>
            </a:r>
            <a:r>
              <a:rPr kumimoji="0" lang="ru-RU" i="1" dirty="0" err="1">
                <a:latin typeface="Tahoma" charset="0"/>
                <a:cs typeface="Arial Unicode MS" charset="0"/>
              </a:rPr>
              <a:t>перьем</a:t>
            </a:r>
            <a:r>
              <a:rPr kumimoji="0" lang="ru-RU" i="1" dirty="0">
                <a:latin typeface="Tahoma" charset="0"/>
                <a:cs typeface="Arial Unicode MS" charset="0"/>
              </a:rPr>
              <a:t>, а человек ученьем. 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 dirty="0">
                <a:latin typeface="Tahoma" charset="0"/>
                <a:cs typeface="Arial Unicode MS" charset="0"/>
              </a:rPr>
              <a:t>Сильный победит одного, знающий — тысячу</a:t>
            </a:r>
            <a:r>
              <a:rPr kumimoji="0" lang="ru-RU" i="1" dirty="0" smtClean="0">
                <a:latin typeface="Tahoma" charset="0"/>
                <a:cs typeface="Arial Unicode MS" charset="0"/>
              </a:rPr>
              <a:t>.</a:t>
            </a:r>
          </a:p>
          <a:p>
            <a:pPr marL="338138" indent="-338138" eaLnBrk="1" hangingPunct="1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i="1" dirty="0" smtClean="0">
                <a:latin typeface="Tahoma" charset="0"/>
                <a:cs typeface="Arial Unicode MS" charset="0"/>
              </a:rPr>
              <a:t>Вещь хороша, когда новая, а друг - когда старый.</a:t>
            </a:r>
          </a:p>
          <a:p>
            <a:pPr marL="338138" indent="-338138" eaLnBrk="1" hangingPunct="1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i="1" dirty="0" smtClean="0">
                <a:latin typeface="Tahoma" charset="0"/>
                <a:cs typeface="Arial Unicode MS" charset="0"/>
              </a:rPr>
              <a:t>Где дружба прочна, там хорошо идут дела.  </a:t>
            </a:r>
            <a:br>
              <a:rPr kumimoji="0" lang="ru-RU" i="1" dirty="0" smtClean="0">
                <a:latin typeface="Tahoma" charset="0"/>
                <a:cs typeface="Arial Unicode MS" charset="0"/>
              </a:rPr>
            </a:br>
            <a:r>
              <a:rPr kumimoji="0" lang="ru-RU" i="1" dirty="0" smtClean="0">
                <a:latin typeface="Tahoma" charset="0"/>
                <a:cs typeface="Arial Unicode MS" charset="0"/>
              </a:rPr>
              <a:t/>
            </a:r>
            <a:br>
              <a:rPr kumimoji="0" lang="ru-RU" i="1" dirty="0" smtClean="0">
                <a:latin typeface="Tahoma" charset="0"/>
                <a:cs typeface="Arial Unicode MS" charset="0"/>
              </a:rPr>
            </a:br>
            <a:endParaRPr kumimoji="0" lang="ru-RU" i="1" dirty="0" smtClean="0">
              <a:latin typeface="Tahoma" charset="0"/>
              <a:cs typeface="Arial Unicode MS" charset="0"/>
            </a:endParaRP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i="1" dirty="0" smtClean="0">
                <a:latin typeface="Tahoma" charset="0"/>
                <a:cs typeface="Arial Unicode MS" charset="0"/>
              </a:rPr>
              <a:t> </a:t>
            </a:r>
            <a:endParaRPr kumimoji="0" lang="ru-RU" i="1" dirty="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1562100"/>
          </a:xfrm>
        </p:spPr>
        <p:txBody>
          <a:bodyPr/>
          <a:lstStyle/>
          <a:p>
            <a:pPr eaLnBrk="1" hangingPunct="1"/>
            <a:r>
              <a:rPr kumimoji="0" lang="ru-RU">
                <a:latin typeface="Tahoma" charset="0"/>
                <a:cs typeface="Arial Unicode MS" charset="0"/>
              </a:rPr>
              <a:t>Степени сравнения имен прилагательных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862638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dirty="0">
                <a:latin typeface="Tahoma" charset="0"/>
                <a:cs typeface="Arial Unicode MS" charset="0"/>
              </a:rPr>
              <a:t>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kumimoji="0" lang="ru-RU" dirty="0" smtClean="0">
              <a:latin typeface="Tahoma" charset="0"/>
              <a:cs typeface="Arial Unicode MS" charset="0"/>
            </a:endParaRP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dirty="0" smtClean="0">
                <a:latin typeface="Tahoma" charset="0"/>
                <a:cs typeface="Arial Unicode MS" charset="0"/>
              </a:rPr>
              <a:t> </a:t>
            </a:r>
            <a:r>
              <a:rPr kumimoji="0" lang="ru-RU" b="1" i="1" dirty="0">
                <a:latin typeface="Tahoma" charset="0"/>
                <a:cs typeface="Arial Unicode MS" charset="0"/>
              </a:rPr>
              <a:t>Родина краше солнца, дороже золота;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kumimoji="0" lang="ru-RU" b="1" i="1" dirty="0">
                <a:latin typeface="Tahoma" charset="0"/>
                <a:cs typeface="Arial Unicode MS" charset="0"/>
              </a:rPr>
              <a:t>Любовь к Родине сильнее смерти</a:t>
            </a:r>
            <a:r>
              <a:rPr kumimoji="0" lang="ru-RU" b="1" i="1" dirty="0" smtClean="0">
                <a:latin typeface="Tahoma" charset="0"/>
                <a:cs typeface="Arial Unicode MS" charset="0"/>
              </a:rPr>
              <a:t>.</a:t>
            </a:r>
            <a:endParaRPr kumimoji="0" lang="ru-RU" b="1" i="1" dirty="0">
              <a:latin typeface="Tahoma" charset="0"/>
              <a:cs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28625" y="1357313"/>
            <a:ext cx="7929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/>
              <a:t>Любовь к родной природе - одно из проявлений любви к Родине. Воспитывая у детей это чувство, мы обращаемся к писателям, поэтам, создавшим незабываемые картины родных лесов и полей, морей и гор.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799</Words>
  <Application>Microsoft Macintosh PowerPoint</Application>
  <PresentationFormat>Экран (4:3)</PresentationFormat>
  <Paragraphs>50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Times New Roman</vt:lpstr>
      <vt:lpstr>Tahoma</vt:lpstr>
      <vt:lpstr>Arial Unicode MS</vt:lpstr>
      <vt:lpstr>Wingdings</vt:lpstr>
      <vt:lpstr>Тема Office</vt:lpstr>
      <vt:lpstr>1_Тема Office</vt:lpstr>
      <vt:lpstr>Воспитание чувства патриотизма на уроках русского языка, литературы и во внеурочное время</vt:lpstr>
      <vt:lpstr>Презентация PowerPoint</vt:lpstr>
      <vt:lpstr>Презентация PowerPoint</vt:lpstr>
      <vt:lpstr>Презентация PowerPoint</vt:lpstr>
      <vt:lpstr>Прилагательные полные и краткие    </vt:lpstr>
      <vt:lpstr>Презентация PowerPoint</vt:lpstr>
      <vt:lpstr>Степени сравнения имен прилагательных</vt:lpstr>
      <vt:lpstr>Презентация PowerPoint</vt:lpstr>
      <vt:lpstr>Презентация PowerPoint</vt:lpstr>
      <vt:lpstr>Презентация PowerPoint</vt:lpstr>
      <vt:lpstr>Патриотизм в древнерусской литературе</vt:lpstr>
      <vt:lpstr>Презентация PowerPoint</vt:lpstr>
      <vt:lpstr>Житие Александра Невского</vt:lpstr>
      <vt:lpstr>Презентация PowerPoint</vt:lpstr>
      <vt:lpstr>Эпизоды военной истории  России</vt:lpstr>
      <vt:lpstr>М. Ю. Лермонтов «Бородино»</vt:lpstr>
      <vt:lpstr>Презентация PowerPoint</vt:lpstr>
      <vt:lpstr>И. А. Крылов «Волк на псарне»</vt:lpstr>
      <vt:lpstr>Презентация PowerPoint</vt:lpstr>
      <vt:lpstr>А.С. Пушкин «Дубровский»</vt:lpstr>
      <vt:lpstr>Презентация PowerPoint</vt:lpstr>
      <vt:lpstr>Н.В. Гоголь «Тарас Бульба»</vt:lpstr>
      <vt:lpstr>Презентация PowerPoint</vt:lpstr>
      <vt:lpstr>М.А. Шолохов «Судьба человека»</vt:lpstr>
      <vt:lpstr>Презентация PowerPoint</vt:lpstr>
      <vt:lpstr>Презентация PowerPoint</vt:lpstr>
      <vt:lpstr>Стихотворения поэтов-фронтовиков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Евгений Кондаков</cp:lastModifiedBy>
  <cp:revision>23</cp:revision>
  <cp:lastPrinted>1601-01-01T00:00:00Z</cp:lastPrinted>
  <dcterms:created xsi:type="dcterms:W3CDTF">1601-01-01T00:00:00Z</dcterms:created>
  <dcterms:modified xsi:type="dcterms:W3CDTF">2015-03-24T22:09:29Z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