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1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29.05.2014</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29.05.2014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29.05.2014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29.05.2014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29.05.2014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29.05.2014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29.05.2014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29.05.2014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29.05.2014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29.05.2014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29.05.2014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29.05.2014</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Дыхательная гимнастика для малышей</a:t>
            </a:r>
            <a:endParaRPr lang="ru-RU" dirty="0"/>
          </a:p>
        </p:txBody>
      </p:sp>
      <p:sp>
        <p:nvSpPr>
          <p:cNvPr id="3" name="Подзаголовок 2"/>
          <p:cNvSpPr>
            <a:spLocks noGrp="1"/>
          </p:cNvSpPr>
          <p:nvPr>
            <p:ph type="subTitle" idx="1"/>
          </p:nvPr>
        </p:nvSpPr>
        <p:spPr/>
        <p:txBody>
          <a:bodyPr/>
          <a:lstStyle/>
          <a:p>
            <a:r>
              <a:rPr lang="ru-RU" dirty="0" smtClean="0"/>
              <a:t>(Ранний возраст детей)</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800" b="1" u="sng" dirty="0" smtClean="0"/>
              <a:t>Ветерок</a:t>
            </a:r>
            <a:br>
              <a:rPr lang="ru-RU" sz="2800" b="1" u="sng" dirty="0" smtClean="0"/>
            </a:br>
            <a:r>
              <a:rPr lang="ru-RU" sz="2800" dirty="0" smtClean="0"/>
              <a:t>Ребенок изображает ветерок, чтобы листочки на дереве шевелились, чтобы птичка полетела.</a:t>
            </a:r>
            <a:endParaRPr lang="ru-RU" sz="2800" dirty="0"/>
          </a:p>
        </p:txBody>
      </p:sp>
      <p:pic>
        <p:nvPicPr>
          <p:cNvPr id="5" name="Содержимое 4" descr="16.jpg"/>
          <p:cNvPicPr>
            <a:picLocks noGrp="1" noChangeAspect="1"/>
          </p:cNvPicPr>
          <p:nvPr>
            <p:ph sz="half" idx="1"/>
          </p:nvPr>
        </p:nvPicPr>
        <p:blipFill>
          <a:blip r:embed="rId2" cstate="print"/>
          <a:stretch>
            <a:fillRect/>
          </a:stretch>
        </p:blipFill>
        <p:spPr>
          <a:xfrm>
            <a:off x="251520" y="3068960"/>
            <a:ext cx="4404552" cy="3303414"/>
          </a:xfrm>
        </p:spPr>
      </p:pic>
      <p:pic>
        <p:nvPicPr>
          <p:cNvPr id="6" name="Содержимое 5" descr="23.jpg"/>
          <p:cNvPicPr>
            <a:picLocks noGrp="1" noChangeAspect="1"/>
          </p:cNvPicPr>
          <p:nvPr>
            <p:ph sz="half" idx="2"/>
          </p:nvPr>
        </p:nvPicPr>
        <p:blipFill>
          <a:blip r:embed="rId3" cstate="print"/>
          <a:stretch>
            <a:fillRect/>
          </a:stretch>
        </p:blipFill>
        <p:spPr>
          <a:xfrm>
            <a:off x="5004048" y="1916832"/>
            <a:ext cx="3384376" cy="3228224"/>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704088"/>
            <a:ext cx="8439472" cy="5893264"/>
          </a:xfrm>
        </p:spPr>
        <p:txBody>
          <a:bodyPr>
            <a:noAutofit/>
          </a:bodyPr>
          <a:lstStyle/>
          <a:p>
            <a:r>
              <a:rPr lang="ru-RU" sz="1600" b="1" u="sng" dirty="0" smtClean="0"/>
              <a:t>Дыхательная гимнастика для укрепления иммунитета малыша</a:t>
            </a:r>
            <a:r>
              <a:rPr lang="ru-RU" sz="1600" b="1" dirty="0" smtClean="0"/>
              <a:t/>
            </a:r>
            <a:br>
              <a:rPr lang="ru-RU" sz="1600" b="1" dirty="0" smtClean="0"/>
            </a:br>
            <a:r>
              <a:rPr lang="ru-RU" sz="1600" dirty="0" smtClean="0"/>
              <a:t>Чтобы не болеть, надо научиться правильно дышать. Существует много разновидностей дыхательной гимнастики, в том числе и упражнения, адаптированные для детей. Приведенные ниже веселые рекомендации научат вас и вашего малыша дыхательной самозащите.</a:t>
            </a:r>
            <a:br>
              <a:rPr lang="ru-RU" sz="1600" dirty="0" smtClean="0"/>
            </a:br>
            <a:r>
              <a:rPr lang="ru-RU" sz="1600" b="1" dirty="0" smtClean="0"/>
              <a:t>1. Большой и маленький</a:t>
            </a:r>
            <a:r>
              <a:rPr lang="ru-RU" sz="1600" dirty="0" smtClean="0"/>
              <a:t/>
            </a:r>
            <a:br>
              <a:rPr lang="ru-RU" sz="1600" dirty="0" smtClean="0"/>
            </a:br>
            <a:r>
              <a:rPr lang="ru-RU" sz="1600" dirty="0" smtClean="0"/>
              <a:t>Стоя прямо, на вдохе ребенок встает на цыпочки, тянется вверх руками, показывая, какой он большой. Зафиксировать это положение на несколько секунд. На выдохе ребенок должен опустить руки вниз, затем присесть, обхватив руками колени и одновременно произнеся "ух", спрятать голову за коленями - показывая, какой он маленький.</a:t>
            </a:r>
            <a:br>
              <a:rPr lang="ru-RU" sz="1600" dirty="0" smtClean="0"/>
            </a:br>
            <a:r>
              <a:rPr lang="ru-RU" sz="1600" dirty="0" smtClean="0"/>
              <a:t> </a:t>
            </a:r>
            <a:br>
              <a:rPr lang="ru-RU" sz="1600" dirty="0" smtClean="0"/>
            </a:br>
            <a:r>
              <a:rPr lang="ru-RU" sz="1600" b="1" dirty="0" smtClean="0"/>
              <a:t>2. Паровоз</a:t>
            </a:r>
            <a:r>
              <a:rPr lang="ru-RU" sz="1600" dirty="0" smtClean="0"/>
              <a:t/>
            </a:r>
            <a:br>
              <a:rPr lang="ru-RU" sz="1600" dirty="0" smtClean="0"/>
            </a:br>
            <a:r>
              <a:rPr lang="ru-RU" sz="1600" dirty="0" smtClean="0"/>
              <a:t>Ходите по комнате, имитируя согнутыми руками движения колес паровоза, произнося при этом "</a:t>
            </a:r>
            <a:r>
              <a:rPr lang="ru-RU" sz="1600" dirty="0" err="1" smtClean="0"/>
              <a:t>чух-чух</a:t>
            </a:r>
            <a:r>
              <a:rPr lang="ru-RU" sz="1600" dirty="0" smtClean="0"/>
              <a:t>" и изменяя скорость движения, громкость и частоту произношения. Повторите с ребенком пять-шесть раз.</a:t>
            </a:r>
            <a:br>
              <a:rPr lang="ru-RU" sz="1600" dirty="0" smtClean="0"/>
            </a:br>
            <a:r>
              <a:rPr lang="ru-RU" sz="1600" dirty="0" smtClean="0"/>
              <a:t> </a:t>
            </a:r>
            <a:br>
              <a:rPr lang="ru-RU" sz="1600" dirty="0" smtClean="0"/>
            </a:br>
            <a:r>
              <a:rPr lang="ru-RU" sz="1600" b="1" dirty="0" smtClean="0"/>
              <a:t>3. Летят гуси</a:t>
            </a:r>
            <a:r>
              <a:rPr lang="ru-RU" sz="1600" dirty="0" smtClean="0"/>
              <a:t/>
            </a:r>
            <a:br>
              <a:rPr lang="ru-RU" sz="1600" dirty="0" smtClean="0"/>
            </a:br>
            <a:r>
              <a:rPr lang="ru-RU" sz="1600" dirty="0" smtClean="0"/>
              <a:t>Медленно и плавно ходите по комнате, взмахивая руками, словно крыльями. Руки на вдохе поднимать, на выдохе опускать, произнося "</a:t>
            </a:r>
            <a:r>
              <a:rPr lang="ru-RU" sz="1600" dirty="0" err="1" smtClean="0"/>
              <a:t>г-у-у</a:t>
            </a:r>
            <a:r>
              <a:rPr lang="ru-RU" sz="1600" dirty="0" smtClean="0"/>
              <a:t>". Повторите с ребенком восемь-десять раз.</a:t>
            </a:r>
            <a:br>
              <a:rPr lang="ru-RU" sz="1600" dirty="0" smtClean="0"/>
            </a:br>
            <a:r>
              <a:rPr lang="ru-RU" sz="1600" dirty="0" smtClean="0"/>
              <a:t> </a:t>
            </a:r>
            <a:br>
              <a:rPr lang="ru-RU" sz="1600" dirty="0" smtClean="0"/>
            </a:br>
            <a:r>
              <a:rPr lang="ru-RU" sz="1600" b="1" dirty="0" smtClean="0"/>
              <a:t>4. Аист</a:t>
            </a:r>
            <a:r>
              <a:rPr lang="ru-RU" sz="1600" dirty="0" smtClean="0"/>
              <a:t/>
            </a:r>
            <a:br>
              <a:rPr lang="ru-RU" sz="1600" dirty="0" smtClean="0"/>
            </a:br>
            <a:r>
              <a:rPr lang="ru-RU" sz="1600" dirty="0" smtClean="0"/>
              <a:t>Стоя прямо, разведите руки в стороны, а одну ногу, согнув в колене, вынесите вперед. Зафиксируйте положение на несколько секунд. Держите равновесие. На выдохе опустите ногу и руки, тихо произнося "ш-ш-ш-ш". Повторите с ребенком шесть-семь раз.</a:t>
            </a:r>
            <a:br>
              <a:rPr lang="ru-RU" sz="1600" dirty="0" smtClean="0"/>
            </a:br>
            <a:r>
              <a:rPr lang="ru-RU" sz="1600" dirty="0" smtClean="0"/>
              <a:t> </a:t>
            </a:r>
            <a:br>
              <a:rPr lang="ru-RU" sz="1600" dirty="0" smtClean="0"/>
            </a:br>
            <a:endParaRPr lang="ru-RU" sz="1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5749248"/>
          </a:xfrm>
        </p:spPr>
        <p:txBody>
          <a:bodyPr>
            <a:normAutofit fontScale="90000"/>
          </a:bodyPr>
          <a:lstStyle/>
          <a:p>
            <a:r>
              <a:rPr lang="ru-RU" sz="1400" b="1" dirty="0" smtClean="0"/>
              <a:t>5. Дровосек</a:t>
            </a:r>
            <a:r>
              <a:rPr lang="ru-RU" sz="1400" dirty="0" smtClean="0"/>
              <a:t/>
            </a:r>
            <a:br>
              <a:rPr lang="ru-RU" sz="1400" dirty="0" smtClean="0"/>
            </a:br>
            <a:r>
              <a:rPr lang="ru-RU" sz="1400" dirty="0" smtClean="0"/>
              <a:t>Встаньте прямо, ноги чуть шире плеч. На вдохе сложите руки топориком и поднимите их вверх. Резко, словно под тяжестью топора, вытянутые руки на выдохе опустите вниз, корпус наклоните, позволяя рукам "прорубить" пространство между ногами. Произнесите "бах". Повторите с ребенком шесть-восемь раз.</a:t>
            </a:r>
            <a:br>
              <a:rPr lang="ru-RU" sz="1400" dirty="0" smtClean="0"/>
            </a:br>
            <a:r>
              <a:rPr lang="ru-RU" sz="1400" dirty="0" smtClean="0"/>
              <a:t> </a:t>
            </a:r>
            <a:br>
              <a:rPr lang="ru-RU" sz="1400" dirty="0" smtClean="0"/>
            </a:br>
            <a:r>
              <a:rPr lang="ru-RU" sz="1400" b="1" dirty="0" smtClean="0"/>
              <a:t>6. Мельница</a:t>
            </a:r>
            <a:r>
              <a:rPr lang="ru-RU" sz="1400" dirty="0" smtClean="0"/>
              <a:t/>
            </a:r>
            <a:br>
              <a:rPr lang="ru-RU" sz="1400" dirty="0" smtClean="0"/>
            </a:br>
            <a:r>
              <a:rPr lang="ru-RU" sz="1400" dirty="0" smtClean="0"/>
              <a:t>Встаньте: ноги вместе, руки вверх. Медленно вращайте прямыми руками, произнося на выдохе "</a:t>
            </a:r>
            <a:r>
              <a:rPr lang="ru-RU" sz="1400" dirty="0" err="1" smtClean="0"/>
              <a:t>ж-р-р</a:t>
            </a:r>
            <a:r>
              <a:rPr lang="ru-RU" sz="1400" dirty="0" smtClean="0"/>
              <a:t>". Когда движения ускоряются, звуки становятся громче. Повторите с ребенком семь-восемь раз.</a:t>
            </a:r>
            <a:br>
              <a:rPr lang="ru-RU" sz="1400" dirty="0" smtClean="0"/>
            </a:br>
            <a:r>
              <a:rPr lang="ru-RU" sz="1400" dirty="0" smtClean="0"/>
              <a:t> </a:t>
            </a:r>
            <a:br>
              <a:rPr lang="ru-RU" sz="1400" dirty="0" smtClean="0"/>
            </a:br>
            <a:r>
              <a:rPr lang="ru-RU" sz="1400" b="1" dirty="0" smtClean="0"/>
              <a:t>7. Конькобежец</a:t>
            </a:r>
            <a:r>
              <a:rPr lang="ru-RU" sz="1400" dirty="0" smtClean="0"/>
              <a:t/>
            </a:r>
            <a:br>
              <a:rPr lang="ru-RU" sz="1400" dirty="0" smtClean="0"/>
            </a:br>
            <a:r>
              <a:rPr lang="ru-RU" sz="1400" dirty="0" smtClean="0"/>
              <a:t>Расположите ноги на ширине плеч, руки в замке за спиной, корпус наклонен вперед. Подражая движениям конькобежца, сгибайте то левую, то правую ногу, произнося "</a:t>
            </a:r>
            <a:r>
              <a:rPr lang="ru-RU" sz="1400" dirty="0" err="1" smtClean="0"/>
              <a:t>к-р-р</a:t>
            </a:r>
            <a:r>
              <a:rPr lang="ru-RU" sz="1400" dirty="0" smtClean="0"/>
              <a:t>". Повторите с ребенком пять-шесть раз.</a:t>
            </a:r>
            <a:br>
              <a:rPr lang="ru-RU" sz="1400" dirty="0" smtClean="0"/>
            </a:br>
            <a:r>
              <a:rPr lang="ru-RU" sz="1400" dirty="0" smtClean="0"/>
              <a:t> </a:t>
            </a:r>
            <a:br>
              <a:rPr lang="ru-RU" sz="1400" dirty="0" smtClean="0"/>
            </a:br>
            <a:r>
              <a:rPr lang="ru-RU" sz="1400" b="1" dirty="0" smtClean="0"/>
              <a:t>8. Сердитый ежик</a:t>
            </a:r>
            <a:r>
              <a:rPr lang="ru-RU" sz="1400" dirty="0" smtClean="0"/>
              <a:t/>
            </a:r>
            <a:br>
              <a:rPr lang="ru-RU" sz="1400" dirty="0" smtClean="0"/>
            </a:br>
            <a:r>
              <a:rPr lang="ru-RU" sz="1400" dirty="0" smtClean="0"/>
              <a:t>Встаньте, ноги на ширине плеч. Представьте, как ежик во время опасности сворачивается в клубок. Наклонитесь как можно ниже, не отрывая пятки от пола, обхватите руками грудь, голову опустите, произнеся на выдохе "</a:t>
            </a:r>
            <a:r>
              <a:rPr lang="ru-RU" sz="1400" dirty="0" err="1" smtClean="0"/>
              <a:t>п-ф-ф</a:t>
            </a:r>
            <a:r>
              <a:rPr lang="ru-RU" sz="1400" dirty="0" smtClean="0"/>
              <a:t>" - звук, издаваемый сердитым ежиком, затем "</a:t>
            </a:r>
            <a:r>
              <a:rPr lang="ru-RU" sz="1400" dirty="0" err="1" smtClean="0"/>
              <a:t>ф-р-р</a:t>
            </a:r>
            <a:r>
              <a:rPr lang="ru-RU" sz="1400" dirty="0" smtClean="0"/>
              <a:t>" - а это уже довольный ежик. Повторите с ребенком три-пять раз</a:t>
            </a:r>
            <a:r>
              <a:rPr lang="ru-RU" sz="1400" dirty="0" smtClean="0"/>
              <a:t>.</a:t>
            </a:r>
            <a:br>
              <a:rPr lang="ru-RU" sz="1400" dirty="0" smtClean="0"/>
            </a:br>
            <a:r>
              <a:rPr lang="ru-RU" sz="1400" dirty="0" smtClean="0"/>
              <a:t/>
            </a:r>
            <a:br>
              <a:rPr lang="ru-RU" sz="1400" dirty="0" smtClean="0"/>
            </a:br>
            <a:r>
              <a:rPr lang="ru-RU" sz="1400" b="1" dirty="0" smtClean="0"/>
              <a:t>9. Лягушонок</a:t>
            </a:r>
            <a:r>
              <a:rPr lang="ru-RU" sz="1400" dirty="0" smtClean="0"/>
              <a:t/>
            </a:r>
            <a:br>
              <a:rPr lang="ru-RU" sz="1400" dirty="0" smtClean="0"/>
            </a:br>
            <a:r>
              <a:rPr lang="ru-RU" sz="1400" dirty="0" smtClean="0"/>
              <a:t>Расположите ноги вместе. Представьте, как лягушонок быстро и резко прыгает, и повторите его прыжки: слегка приседая, вдохнув, прыгните вперед. Приземлившись, "квакните". Повторите три-четыре раза.</a:t>
            </a:r>
            <a:br>
              <a:rPr lang="ru-RU" sz="1400" dirty="0" smtClean="0"/>
            </a:br>
            <a:r>
              <a:rPr lang="ru-RU" sz="1400" dirty="0" smtClean="0"/>
              <a:t> </a:t>
            </a:r>
            <a:br>
              <a:rPr lang="ru-RU" sz="1400" dirty="0" smtClean="0"/>
            </a:br>
            <a:r>
              <a:rPr lang="ru-RU" sz="1400" b="1" dirty="0" smtClean="0"/>
              <a:t>10. В лесу</a:t>
            </a:r>
            <a:r>
              <a:rPr lang="ru-RU" sz="1400" dirty="0" smtClean="0"/>
              <a:t/>
            </a:r>
            <a:br>
              <a:rPr lang="ru-RU" sz="1400" dirty="0" smtClean="0"/>
            </a:br>
            <a:r>
              <a:rPr lang="ru-RU" sz="1400" dirty="0" smtClean="0"/>
              <a:t>Представьте, что вы заблудились в густом лесу. Сделав вдох, на выдохе произнесите "ау". Меняйте интонацию и громкость и поворачивайтесь то влево, то вправо. Повторите с ребенком пять-шесть раз.</a:t>
            </a:r>
            <a:br>
              <a:rPr lang="ru-RU" sz="1400" dirty="0" smtClean="0"/>
            </a:br>
            <a:r>
              <a:rPr lang="ru-RU" sz="1400" dirty="0" smtClean="0"/>
              <a:t> </a:t>
            </a:r>
            <a:br>
              <a:rPr lang="ru-RU" sz="1400" dirty="0" smtClean="0"/>
            </a:br>
            <a:r>
              <a:rPr lang="ru-RU" sz="1400" dirty="0" smtClean="0"/>
              <a:t/>
            </a:r>
            <a:br>
              <a:rPr lang="ru-RU" sz="1400" dirty="0" smtClean="0"/>
            </a:br>
            <a:endParaRPr lang="ru-RU"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24744"/>
            <a:ext cx="8305800" cy="5472608"/>
          </a:xfrm>
        </p:spPr>
        <p:txBody>
          <a:bodyPr>
            <a:normAutofit fontScale="90000"/>
          </a:bodyPr>
          <a:lstStyle/>
          <a:p>
            <a:r>
              <a:rPr lang="ru-RU" sz="1400" b="1" dirty="0" smtClean="0"/>
              <a:t>11. Веселая пчелка</a:t>
            </a:r>
            <a:r>
              <a:rPr lang="ru-RU" sz="1400" dirty="0" smtClean="0"/>
              <a:t/>
            </a:r>
            <a:br>
              <a:rPr lang="ru-RU" sz="1400" dirty="0" smtClean="0"/>
            </a:br>
            <a:r>
              <a:rPr lang="ru-RU" sz="1400" dirty="0" smtClean="0"/>
              <a:t>На выдохе произнесите "</a:t>
            </a:r>
            <a:r>
              <a:rPr lang="ru-RU" sz="1400" dirty="0" err="1" smtClean="0"/>
              <a:t>з-з-з</a:t>
            </a:r>
            <a:r>
              <a:rPr lang="ru-RU" sz="1400" dirty="0" smtClean="0"/>
              <a:t>". Представьте, что пчелка села на нос (звук и взгляд направить к носу), на руку, на ногу. Таким образом, ребенок учится направлять внимание на определенный участок тела.</a:t>
            </a:r>
            <a:br>
              <a:rPr lang="ru-RU" sz="1400" dirty="0" smtClean="0"/>
            </a:br>
            <a:r>
              <a:rPr lang="ru-RU" sz="1400" dirty="0" smtClean="0"/>
              <a:t> </a:t>
            </a:r>
            <a:br>
              <a:rPr lang="ru-RU" sz="1400" dirty="0" smtClean="0"/>
            </a:br>
            <a:r>
              <a:rPr lang="ru-RU" sz="1400" b="1" dirty="0" smtClean="0"/>
              <a:t>12. Великан и карлик</a:t>
            </a:r>
            <a:r>
              <a:rPr lang="ru-RU" sz="1400" dirty="0" smtClean="0"/>
              <a:t/>
            </a:r>
            <a:br>
              <a:rPr lang="ru-RU" sz="1400" dirty="0" smtClean="0"/>
            </a:br>
            <a:r>
              <a:rPr lang="ru-RU" sz="1400" dirty="0" smtClean="0"/>
              <a:t>Сядьте на пол, сложив ноги перед собой ступня к ступне. Руки положите на внутренние стороны коленей, которые прижаты к полу. Наберите полную грудь воздуха, плечи расправьте, голову гордо поднимите вверх, на выдохе опуститесь вниз, прижмитесь головой к ступням.</a:t>
            </a:r>
            <a:br>
              <a:rPr lang="ru-RU" sz="1400" dirty="0" smtClean="0"/>
            </a:br>
            <a:r>
              <a:rPr lang="ru-RU" sz="1400" dirty="0" smtClean="0"/>
              <a:t> </a:t>
            </a:r>
            <a:br>
              <a:rPr lang="ru-RU" sz="1400" dirty="0" smtClean="0"/>
            </a:br>
            <a:r>
              <a:rPr lang="ru-RU" sz="2700" dirty="0" smtClean="0"/>
              <a:t>С помощью этих упражнений ваш ребенок оздоровится, будет пребывать в хорошем настроении и дышать полной грудью!</a:t>
            </a: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endParaRPr lang="ru-RU"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860816"/>
          </a:xfrm>
        </p:spPr>
        <p:txBody>
          <a:bodyPr>
            <a:normAutofit fontScale="90000"/>
          </a:bodyPr>
          <a:lstStyle/>
          <a:p>
            <a:r>
              <a:rPr lang="ru-RU" sz="2400" b="1" dirty="0" smtClean="0"/>
              <a:t>Наша </a:t>
            </a:r>
            <a:r>
              <a:rPr lang="ru-RU" sz="2400" b="1" dirty="0" smtClean="0"/>
              <a:t>задача – научить ребенка хорошо очищать легкие</a:t>
            </a:r>
            <a:r>
              <a:rPr lang="ru-RU" sz="2400" b="1" dirty="0" smtClean="0"/>
              <a:t>.</a:t>
            </a:r>
            <a:br>
              <a:rPr lang="ru-RU" sz="2400" b="1" dirty="0" smtClean="0"/>
            </a:br>
            <a:r>
              <a:rPr lang="ru-RU" sz="2400" dirty="0" smtClean="0"/>
              <a:t>Если </a:t>
            </a:r>
            <a:r>
              <a:rPr lang="ru-RU" sz="2400" dirty="0" smtClean="0"/>
              <a:t>он полностью не выдыхает, то в глубине легких остается изрядное количество испорченного воздуха, а кровь получает мало кислорода. Научив ребенка дышать через нос, вы поможете ему избавиться от частых насморков, гриппа, ангины и т.п.</a:t>
            </a:r>
            <a:br>
              <a:rPr lang="ru-RU" sz="2400" dirty="0" smtClean="0"/>
            </a:br>
            <a:endParaRPr lang="ru-RU" sz="2400" dirty="0"/>
          </a:p>
        </p:txBody>
      </p:sp>
      <p:pic>
        <p:nvPicPr>
          <p:cNvPr id="4" name="Содержимое 3" descr="8.jpg"/>
          <p:cNvPicPr>
            <a:picLocks noGrp="1" noChangeAspect="1"/>
          </p:cNvPicPr>
          <p:nvPr>
            <p:ph idx="1"/>
          </p:nvPr>
        </p:nvPicPr>
        <p:blipFill>
          <a:blip r:embed="rId2" cstate="print"/>
          <a:stretch>
            <a:fillRect/>
          </a:stretch>
        </p:blipFill>
        <p:spPr>
          <a:xfrm>
            <a:off x="2123728" y="2435923"/>
            <a:ext cx="5190933" cy="3888678"/>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908720"/>
            <a:ext cx="8229600" cy="1296144"/>
          </a:xfrm>
        </p:spPr>
        <p:txBody>
          <a:bodyPr>
            <a:normAutofit fontScale="90000"/>
          </a:bodyPr>
          <a:lstStyle/>
          <a:p>
            <a:r>
              <a:rPr lang="ru-RU" sz="2400" dirty="0" smtClean="0"/>
              <a:t>Нужно приучить ребенка к полному дыханию, чтобы он расширял грудную клетку и развивал мышцы живота. Покажите, как втягивать живот во время дыхания, сделать его плоским и впалым.</a:t>
            </a:r>
            <a:br>
              <a:rPr lang="ru-RU" sz="2400" dirty="0" smtClean="0"/>
            </a:br>
            <a:endParaRPr lang="ru-RU" sz="2400" dirty="0"/>
          </a:p>
        </p:txBody>
      </p:sp>
      <p:pic>
        <p:nvPicPr>
          <p:cNvPr id="5" name="Содержимое 4" descr="1.jpg"/>
          <p:cNvPicPr>
            <a:picLocks noGrp="1" noChangeAspect="1"/>
          </p:cNvPicPr>
          <p:nvPr>
            <p:ph sz="half" idx="1"/>
          </p:nvPr>
        </p:nvPicPr>
        <p:blipFill>
          <a:blip r:embed="rId2" cstate="print"/>
          <a:stretch>
            <a:fillRect/>
          </a:stretch>
        </p:blipFill>
        <p:spPr>
          <a:xfrm>
            <a:off x="457200" y="2623344"/>
            <a:ext cx="4038600" cy="3028950"/>
          </a:xfrm>
        </p:spPr>
      </p:pic>
      <p:pic>
        <p:nvPicPr>
          <p:cNvPr id="6" name="Содержимое 5" descr="11.jpg"/>
          <p:cNvPicPr>
            <a:picLocks noGrp="1" noChangeAspect="1"/>
          </p:cNvPicPr>
          <p:nvPr>
            <p:ph sz="half" idx="2"/>
          </p:nvPr>
        </p:nvPicPr>
        <p:blipFill>
          <a:blip r:embed="rId3" cstate="print"/>
          <a:stretch>
            <a:fillRect/>
          </a:stretch>
        </p:blipFill>
        <p:spPr>
          <a:xfrm>
            <a:off x="4648200" y="2623344"/>
            <a:ext cx="4038600" cy="3028950"/>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896078"/>
            <a:ext cx="8229600" cy="2172882"/>
          </a:xfrm>
        </p:spPr>
        <p:txBody>
          <a:bodyPr>
            <a:noAutofit/>
          </a:bodyPr>
          <a:lstStyle/>
          <a:p>
            <a:r>
              <a:rPr lang="ru-RU" sz="1800" dirty="0" smtClean="0"/>
              <a:t>Игровые упражнения дыхательной гимнастики развивают </a:t>
            </a:r>
            <a:r>
              <a:rPr lang="ru-RU" sz="1800" dirty="0" smtClean="0"/>
              <a:t>дыхательную мускулатуру, речевой аппарат, координацию движений, мышцы рук и позвоночника, способствует правильному ритмичному дыханию и произнесению звуков</a:t>
            </a:r>
            <a:r>
              <a:rPr lang="ru-RU" sz="1800" dirty="0" smtClean="0"/>
              <a:t>.</a:t>
            </a:r>
            <a:br>
              <a:rPr lang="ru-RU" sz="1800" dirty="0" smtClean="0"/>
            </a:br>
            <a:r>
              <a:rPr lang="ru-RU" sz="1800" dirty="0" smtClean="0"/>
              <a:t/>
            </a:r>
            <a:br>
              <a:rPr lang="ru-RU" sz="1800" dirty="0" smtClean="0"/>
            </a:br>
            <a:r>
              <a:rPr lang="ru-RU" sz="1800" dirty="0" smtClean="0"/>
              <a:t>Выполнять лучше до завтрака или после ужина</a:t>
            </a:r>
            <a:r>
              <a:rPr lang="ru-RU" sz="1800" dirty="0" smtClean="0"/>
              <a:t>.</a:t>
            </a:r>
            <a:br>
              <a:rPr lang="ru-RU" sz="1800" dirty="0" smtClean="0"/>
            </a:br>
            <a:r>
              <a:rPr lang="ru-RU" sz="1800" dirty="0" smtClean="0"/>
              <a:t/>
            </a:r>
            <a:br>
              <a:rPr lang="ru-RU" sz="1800" dirty="0" smtClean="0"/>
            </a:br>
            <a:r>
              <a:rPr lang="ru-RU" sz="1800" dirty="0" smtClean="0"/>
              <a:t>Итак, проветрите помещение и приступайте.</a:t>
            </a:r>
            <a:br>
              <a:rPr lang="ru-RU" sz="1800" dirty="0" smtClean="0"/>
            </a:br>
            <a:endParaRPr lang="ru-RU" sz="1800" dirty="0"/>
          </a:p>
        </p:txBody>
      </p:sp>
      <p:pic>
        <p:nvPicPr>
          <p:cNvPr id="4" name="Содержимое 3" descr="15.jpg"/>
          <p:cNvPicPr>
            <a:picLocks noGrp="1" noChangeAspect="1"/>
          </p:cNvPicPr>
          <p:nvPr>
            <p:ph idx="1"/>
          </p:nvPr>
        </p:nvPicPr>
        <p:blipFill>
          <a:blip r:embed="rId2" cstate="print"/>
          <a:stretch>
            <a:fillRect/>
          </a:stretch>
        </p:blipFill>
        <p:spPr>
          <a:xfrm>
            <a:off x="1914525" y="3068960"/>
            <a:ext cx="5314950" cy="325564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Благодарю за внимание</a:t>
            </a:r>
            <a:endParaRPr lang="ru-RU" dirty="0"/>
          </a:p>
        </p:txBody>
      </p:sp>
      <p:sp>
        <p:nvSpPr>
          <p:cNvPr id="3" name="Текст 2"/>
          <p:cNvSpPr>
            <a:spLocks noGrp="1"/>
          </p:cNvSpPr>
          <p:nvPr>
            <p:ph type="body" idx="1"/>
          </p:nvPr>
        </p:nvSpPr>
        <p:spPr>
          <a:xfrm>
            <a:off x="530352" y="4725144"/>
            <a:ext cx="7786064" cy="1584176"/>
          </a:xfrm>
        </p:spPr>
        <p:txBody>
          <a:bodyPr>
            <a:normAutofit/>
          </a:bodyPr>
          <a:lstStyle/>
          <a:p>
            <a:pPr algn="r"/>
            <a:r>
              <a:rPr lang="ru-RU" sz="1600" dirty="0" smtClean="0"/>
              <a:t>Подготовила Разживина Анна Сергеевна</a:t>
            </a:r>
          </a:p>
          <a:p>
            <a:pPr algn="r"/>
            <a:r>
              <a:rPr lang="ru-RU" sz="1600" dirty="0" smtClean="0"/>
              <a:t>Воспитатель  СПб ГБУЗ «Детского пульмонологического </a:t>
            </a:r>
          </a:p>
          <a:p>
            <a:pPr algn="r"/>
            <a:r>
              <a:rPr lang="ru-RU" sz="1600" dirty="0" smtClean="0"/>
              <a:t>санатория «Салют» Адмиралтейского  района СПб</a:t>
            </a:r>
            <a:endParaRPr lang="ru-RU"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5029168"/>
          </a:xfrm>
        </p:spPr>
        <p:txBody>
          <a:bodyPr>
            <a:normAutofit/>
          </a:bodyPr>
          <a:lstStyle/>
          <a:p>
            <a:r>
              <a:rPr lang="ru-RU" sz="3600" dirty="0" smtClean="0"/>
              <a:t>Дыхание – это жизнь</a:t>
            </a:r>
            <a:r>
              <a:rPr lang="ru-RU" sz="3600" dirty="0" smtClean="0"/>
              <a:t>.</a:t>
            </a:r>
            <a:br>
              <a:rPr lang="ru-RU" sz="3600" dirty="0" smtClean="0"/>
            </a:br>
            <a:r>
              <a:rPr lang="ru-RU" sz="3600" dirty="0" smtClean="0"/>
              <a:t>Справедливость </a:t>
            </a:r>
            <a:r>
              <a:rPr lang="ru-RU" sz="3600" dirty="0" smtClean="0"/>
              <a:t>такого утверждения вряд ли у кого-нибудь вызовет возражение. Действительно, если без твердой пищи организм может обходиться несколько месяцев, без воды – несколько дней, то без воздуха – всего несколько минут.</a:t>
            </a:r>
            <a:r>
              <a:rPr lang="ru-RU" dirty="0" smtClean="0"/>
              <a:t/>
            </a:r>
            <a:br>
              <a:rPr lang="ru-RU" dirty="0" smtClean="0"/>
            </a:b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305800" cy="6336704"/>
          </a:xfrm>
        </p:spPr>
        <p:txBody>
          <a:bodyPr>
            <a:normAutofit/>
          </a:bodyPr>
          <a:lstStyle/>
          <a:p>
            <a:r>
              <a:rPr lang="ru-RU" sz="2400" dirty="0" smtClean="0"/>
              <a:t>Важную роль в оздоровлении играет развитие дыхательного аппарата</a:t>
            </a:r>
            <a:r>
              <a:rPr lang="ru-RU" sz="2400" dirty="0" smtClean="0"/>
              <a:t>.</a:t>
            </a:r>
            <a:br>
              <a:rPr lang="ru-RU" sz="2400" dirty="0" smtClean="0"/>
            </a:br>
            <a:r>
              <a:rPr lang="ru-RU" sz="2400" dirty="0" smtClean="0"/>
              <a:t>При </a:t>
            </a:r>
            <a:r>
              <a:rPr lang="ru-RU" sz="2400" dirty="0" smtClean="0"/>
              <a:t>системной работе над развитием дыхательного аппарата у детей наблюдается относительно больший прирост легочной вентиляции. Увеличение газообмена при мышечной работе достигает некоторого предела, известного в физиологии дыхания как </a:t>
            </a:r>
            <a:r>
              <a:rPr lang="ru-RU" sz="2400" dirty="0" smtClean="0"/>
              <a:t>величины </a:t>
            </a:r>
            <a:r>
              <a:rPr lang="ru-RU" sz="2400" dirty="0" smtClean="0"/>
              <a:t>максимального потребления кислорода, определяющего функциональные возможности дыхания, лимитирующие объем производимой работы. </a:t>
            </a:r>
            <a:r>
              <a:rPr lang="ru-RU" sz="2400" dirty="0" smtClean="0"/>
              <a:t/>
            </a:r>
            <a:br>
              <a:rPr lang="ru-RU" sz="2400" dirty="0" smtClean="0"/>
            </a:br>
            <a:r>
              <a:rPr lang="ru-RU" sz="2400" dirty="0" smtClean="0"/>
              <a:t>Максимальное </a:t>
            </a:r>
            <a:r>
              <a:rPr lang="ru-RU" sz="2400" dirty="0" smtClean="0"/>
              <a:t>потребление кислорода увеличивается по мере роста ребенка. В то же время у детей возможность длительно сохранять потребление кислорода на максимальном </a:t>
            </a:r>
            <a:r>
              <a:rPr lang="ru-RU" sz="2400" dirty="0" smtClean="0"/>
              <a:t>уровне </a:t>
            </a:r>
            <a:r>
              <a:rPr lang="ru-RU" sz="2400" dirty="0" smtClean="0"/>
              <a:t>ограничена и увеличивается с возрастом и в зависимости от занятий.</a:t>
            </a:r>
            <a:br>
              <a:rPr lang="ru-RU" sz="2400" dirty="0" smtClean="0"/>
            </a:br>
            <a:endParaRPr lang="ru-RU"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dirty="0" smtClean="0"/>
              <a:t>Ожидая появления малыша на свет, женщине очень полезно заниматься дыхательной гимнастикой. </a:t>
            </a:r>
            <a:r>
              <a:rPr lang="ru-RU" sz="2400" dirty="0" smtClean="0"/>
              <a:t>Специалисты говорят, что дыхательная гимнастика для беременных является также профилактикой осложнений родов и </a:t>
            </a:r>
            <a:r>
              <a:rPr lang="ru-RU" sz="2400" dirty="0" smtClean="0"/>
              <a:t>беременности.</a:t>
            </a:r>
            <a:endParaRPr lang="ru-RU" sz="2400" dirty="0"/>
          </a:p>
        </p:txBody>
      </p:sp>
      <p:pic>
        <p:nvPicPr>
          <p:cNvPr id="6" name="Содержимое 5" descr="3.jpeg"/>
          <p:cNvPicPr>
            <a:picLocks noGrp="1" noChangeAspect="1"/>
          </p:cNvPicPr>
          <p:nvPr>
            <p:ph idx="1"/>
          </p:nvPr>
        </p:nvPicPr>
        <p:blipFill>
          <a:blip r:embed="rId2" cstate="print"/>
          <a:stretch>
            <a:fillRect/>
          </a:stretch>
        </p:blipFill>
        <p:spPr>
          <a:xfrm>
            <a:off x="2987824" y="1935163"/>
            <a:ext cx="3038177" cy="4389437"/>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5533224"/>
          </a:xfrm>
        </p:spPr>
        <p:txBody>
          <a:bodyPr>
            <a:normAutofit fontScale="90000"/>
          </a:bodyPr>
          <a:lstStyle/>
          <a:p>
            <a:r>
              <a:rPr lang="ru-RU" sz="2800" dirty="0" smtClean="0"/>
              <a:t>Перед занятиями дыхательной </a:t>
            </a:r>
            <a:r>
              <a:rPr lang="ru-RU" sz="2800" dirty="0" smtClean="0"/>
              <a:t>гимнастикой, </a:t>
            </a:r>
            <a:r>
              <a:rPr lang="ru-RU" sz="2800" dirty="0" smtClean="0"/>
              <a:t>провести небольшую разминку, в течение нескольких </a:t>
            </a:r>
            <a:r>
              <a:rPr lang="ru-RU" sz="2800" dirty="0" smtClean="0"/>
              <a:t>минут:</a:t>
            </a:r>
            <a:r>
              <a:rPr lang="ru-RU" sz="2800" dirty="0" smtClean="0"/>
              <a:t/>
            </a:r>
            <a:br>
              <a:rPr lang="ru-RU" sz="2800" dirty="0" smtClean="0"/>
            </a:br>
            <a:r>
              <a:rPr lang="ru-RU" sz="2800" dirty="0" smtClean="0"/>
              <a:t>пошагать </a:t>
            </a:r>
            <a:r>
              <a:rPr lang="ru-RU" sz="2800" dirty="0" smtClean="0"/>
              <a:t>на месте¸ сделать несколько приседаний</a:t>
            </a:r>
            <a:r>
              <a:rPr lang="ru-RU" sz="2800" dirty="0" smtClean="0"/>
              <a:t>.</a:t>
            </a:r>
            <a:br>
              <a:rPr lang="ru-RU" sz="2800" dirty="0" smtClean="0"/>
            </a:br>
            <a:r>
              <a:rPr lang="ru-RU" sz="2800" dirty="0" smtClean="0"/>
              <a:t/>
            </a:r>
            <a:br>
              <a:rPr lang="ru-RU" sz="2800" dirty="0" smtClean="0"/>
            </a:br>
            <a:r>
              <a:rPr lang="ru-RU" sz="2800" dirty="0" smtClean="0"/>
              <a:t>Некоторые детские забавы, уже по сути, являются </a:t>
            </a:r>
            <a:r>
              <a:rPr lang="ru-RU" sz="2800" dirty="0" smtClean="0"/>
              <a:t/>
            </a:r>
            <a:br>
              <a:rPr lang="ru-RU" sz="2800" dirty="0" smtClean="0"/>
            </a:br>
            <a:r>
              <a:rPr lang="ru-RU" sz="2800" dirty="0" smtClean="0"/>
              <a:t>дыхательными </a:t>
            </a:r>
            <a:r>
              <a:rPr lang="ru-RU" sz="2800" dirty="0" smtClean="0"/>
              <a:t>упражнениями</a:t>
            </a:r>
            <a:r>
              <a:rPr lang="ru-RU" sz="2800" dirty="0" smtClean="0"/>
              <a:t>.</a:t>
            </a:r>
            <a:br>
              <a:rPr lang="ru-RU" sz="2800" dirty="0" smtClean="0"/>
            </a:br>
            <a:r>
              <a:rPr lang="ru-RU" sz="2800" dirty="0" smtClean="0"/>
              <a:t/>
            </a:r>
            <a:br>
              <a:rPr lang="ru-RU" sz="2800" dirty="0" smtClean="0"/>
            </a:br>
            <a:r>
              <a:rPr lang="ru-RU" sz="2800" dirty="0" smtClean="0"/>
              <a:t>Вспомним, как дети рисуют пальчиками на стекле, но перед этим нужно создать поверхность для рисования. А для этого нужно как следует на него подышать. Широко открыв рот, выдыхаем на стекло воздух «</a:t>
            </a:r>
            <a:r>
              <a:rPr lang="ru-RU" sz="2800" dirty="0" err="1" smtClean="0"/>
              <a:t>Ха-а</a:t>
            </a:r>
            <a:r>
              <a:rPr lang="ru-RU" sz="2800" dirty="0" smtClean="0"/>
              <a:t>». Используя эту дыхательную игру, мы усиливаем интерес детей к дыхательной гимнастике.</a:t>
            </a:r>
            <a:br>
              <a:rPr lang="ru-RU" sz="2800" dirty="0" smtClean="0"/>
            </a:br>
            <a:endParaRPr lang="ru-RU"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229600" cy="1442424"/>
          </a:xfrm>
        </p:spPr>
        <p:txBody>
          <a:bodyPr>
            <a:normAutofit fontScale="90000"/>
          </a:bodyPr>
          <a:lstStyle/>
          <a:p>
            <a:r>
              <a:rPr lang="ru-RU" sz="2800" b="1" u="sng" dirty="0" smtClean="0"/>
              <a:t>Мыльные </a:t>
            </a:r>
            <a:r>
              <a:rPr lang="ru-RU" sz="2800" b="1" u="sng" dirty="0" smtClean="0"/>
              <a:t>пузыри</a:t>
            </a:r>
            <a:r>
              <a:rPr lang="ru-RU" sz="2800" dirty="0" smtClean="0"/>
              <a:t/>
            </a:r>
            <a:br>
              <a:rPr lang="ru-RU" sz="2800" dirty="0" smtClean="0"/>
            </a:br>
            <a:r>
              <a:rPr lang="ru-RU" sz="2800" dirty="0" smtClean="0"/>
              <a:t>Выдыхаем воздух носом, складываем рот трубочкой и выдуваем воздух (в любое время).</a:t>
            </a:r>
            <a:br>
              <a:rPr lang="ru-RU" sz="2800" dirty="0" smtClean="0"/>
            </a:br>
            <a:endParaRPr lang="ru-RU" sz="2800" dirty="0"/>
          </a:p>
        </p:txBody>
      </p:sp>
      <p:pic>
        <p:nvPicPr>
          <p:cNvPr id="6" name="Содержимое 5" descr="20.jpg"/>
          <p:cNvPicPr>
            <a:picLocks noGrp="1" noChangeAspect="1"/>
          </p:cNvPicPr>
          <p:nvPr>
            <p:ph idx="1"/>
          </p:nvPr>
        </p:nvPicPr>
        <p:blipFill>
          <a:blip r:embed="rId2" cstate="print"/>
          <a:stretch>
            <a:fillRect/>
          </a:stretch>
        </p:blipFill>
        <p:spPr>
          <a:xfrm>
            <a:off x="2483768" y="1886690"/>
            <a:ext cx="4176464" cy="4486379"/>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800" b="1" u="sng" dirty="0" smtClean="0"/>
              <a:t>Шарики</a:t>
            </a:r>
            <a:r>
              <a:rPr lang="ru-RU" sz="2800" dirty="0" smtClean="0"/>
              <a:t/>
            </a:r>
            <a:br>
              <a:rPr lang="ru-RU" sz="2800" dirty="0" smtClean="0"/>
            </a:br>
            <a:r>
              <a:rPr lang="ru-RU" sz="2800" dirty="0" smtClean="0"/>
              <a:t>Воздушные шарики, чей дольше продержится в воздухе.</a:t>
            </a:r>
            <a:br>
              <a:rPr lang="ru-RU" sz="2800" dirty="0" smtClean="0"/>
            </a:br>
            <a:endParaRPr lang="ru-RU" sz="2800" dirty="0"/>
          </a:p>
        </p:txBody>
      </p:sp>
      <p:pic>
        <p:nvPicPr>
          <p:cNvPr id="10" name="Содержимое 9" descr="9.jpg"/>
          <p:cNvPicPr>
            <a:picLocks noGrp="1" noChangeAspect="1"/>
          </p:cNvPicPr>
          <p:nvPr>
            <p:ph idx="1"/>
          </p:nvPr>
        </p:nvPicPr>
        <p:blipFill>
          <a:blip r:embed="rId2" cstate="print"/>
          <a:stretch>
            <a:fillRect/>
          </a:stretch>
        </p:blipFill>
        <p:spPr>
          <a:xfrm>
            <a:off x="1838325" y="2132856"/>
            <a:ext cx="5397971" cy="404490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76672"/>
            <a:ext cx="8229600" cy="1370416"/>
          </a:xfrm>
        </p:spPr>
        <p:txBody>
          <a:bodyPr>
            <a:normAutofit fontScale="90000"/>
          </a:bodyPr>
          <a:lstStyle/>
          <a:p>
            <a:r>
              <a:rPr lang="ru-RU" sz="2400" b="1" u="sng" dirty="0" smtClean="0"/>
              <a:t>Одуванчики</a:t>
            </a:r>
            <a:r>
              <a:rPr lang="ru-RU" sz="2400" dirty="0" smtClean="0"/>
              <a:t/>
            </a:r>
            <a:br>
              <a:rPr lang="ru-RU" sz="2400" dirty="0" smtClean="0"/>
            </a:br>
            <a:r>
              <a:rPr lang="ru-RU" sz="2400" dirty="0" smtClean="0"/>
              <a:t>Летом можно дуть так же на одуванчики.</a:t>
            </a:r>
            <a:br>
              <a:rPr lang="ru-RU" sz="2400" dirty="0" smtClean="0"/>
            </a:br>
            <a:r>
              <a:rPr lang="ru-RU" sz="2400" dirty="0" smtClean="0"/>
              <a:t>Этим упражнениям будут рады все дети.</a:t>
            </a:r>
            <a:br>
              <a:rPr lang="ru-RU" sz="2400" dirty="0" smtClean="0"/>
            </a:br>
            <a:endParaRPr lang="ru-RU" sz="2400" dirty="0"/>
          </a:p>
        </p:txBody>
      </p:sp>
      <p:pic>
        <p:nvPicPr>
          <p:cNvPr id="4" name="Содержимое 3" descr="22.jpg"/>
          <p:cNvPicPr>
            <a:picLocks noGrp="1" noChangeAspect="1"/>
          </p:cNvPicPr>
          <p:nvPr>
            <p:ph idx="1"/>
          </p:nvPr>
        </p:nvPicPr>
        <p:blipFill>
          <a:blip r:embed="rId2" cstate="print"/>
          <a:stretch>
            <a:fillRect/>
          </a:stretch>
        </p:blipFill>
        <p:spPr>
          <a:xfrm>
            <a:off x="2699792" y="2276872"/>
            <a:ext cx="4105926" cy="3095236"/>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b="1" u="sng" dirty="0" smtClean="0"/>
              <a:t>Воздушный футбол</a:t>
            </a:r>
            <a:r>
              <a:rPr lang="ru-RU" sz="2400" dirty="0" smtClean="0"/>
              <a:t/>
            </a:r>
            <a:br>
              <a:rPr lang="ru-RU" sz="2400" dirty="0" smtClean="0"/>
            </a:br>
            <a:r>
              <a:rPr lang="ru-RU" sz="2400" dirty="0" smtClean="0"/>
              <a:t>Берем теннисный мячик, ставим кубики ворота. Нужно задуть гол в </a:t>
            </a:r>
            <a:r>
              <a:rPr lang="ru-RU" sz="2400" dirty="0" smtClean="0"/>
              <a:t>ворота.</a:t>
            </a:r>
            <a:endParaRPr lang="ru-RU" sz="2400" dirty="0"/>
          </a:p>
        </p:txBody>
      </p:sp>
      <p:pic>
        <p:nvPicPr>
          <p:cNvPr id="6" name="Содержимое 5" descr="18.jpg"/>
          <p:cNvPicPr>
            <a:picLocks noGrp="1" noChangeAspect="1"/>
          </p:cNvPicPr>
          <p:nvPr>
            <p:ph idx="1"/>
          </p:nvPr>
        </p:nvPicPr>
        <p:blipFill>
          <a:blip r:embed="rId2" cstate="print"/>
          <a:stretch>
            <a:fillRect/>
          </a:stretch>
        </p:blipFill>
        <p:spPr>
          <a:xfrm>
            <a:off x="2274949" y="2785730"/>
            <a:ext cx="4529302" cy="3019534"/>
          </a:xfr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77</TotalTime>
  <Words>174</Words>
  <Application>Microsoft Office PowerPoint</Application>
  <PresentationFormat>Экран (4:3)</PresentationFormat>
  <Paragraphs>21</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Поток</vt:lpstr>
      <vt:lpstr>Дыхательная гимнастика для малышей</vt:lpstr>
      <vt:lpstr>Дыхание – это жизнь. Справедливость такого утверждения вряд ли у кого-нибудь вызовет возражение. Действительно, если без твердой пищи организм может обходиться несколько месяцев, без воды – несколько дней, то без воздуха – всего несколько минут. </vt:lpstr>
      <vt:lpstr>Важную роль в оздоровлении играет развитие дыхательного аппарата. При системной работе над развитием дыхательного аппарата у детей наблюдается относительно больший прирост легочной вентиляции. Увеличение газообмена при мышечной работе достигает некоторого предела, известного в физиологии дыхания как величины максимального потребления кислорода, определяющего функциональные возможности дыхания, лимитирующие объем производимой работы.  Максимальное потребление кислорода увеличивается по мере роста ребенка. В то же время у детей возможность длительно сохранять потребление кислорода на максимальном уровне ограничена и увеличивается с возрастом и в зависимости от занятий. </vt:lpstr>
      <vt:lpstr>Ожидая появления малыша на свет, женщине очень полезно заниматься дыхательной гимнастикой. Специалисты говорят, что дыхательная гимнастика для беременных является также профилактикой осложнений родов и беременности.</vt:lpstr>
      <vt:lpstr>Перед занятиями дыхательной гимнастикой, провести небольшую разминку, в течение нескольких минут: пошагать на месте¸ сделать несколько приседаний.  Некоторые детские забавы, уже по сути, являются  дыхательными упражнениями.  Вспомним, как дети рисуют пальчиками на стекле, но перед этим нужно создать поверхность для рисования. А для этого нужно как следует на него подышать. Широко открыв рот, выдыхаем на стекло воздух «Ха-а». Используя эту дыхательную игру, мы усиливаем интерес детей к дыхательной гимнастике. </vt:lpstr>
      <vt:lpstr>Мыльные пузыри Выдыхаем воздух носом, складываем рот трубочкой и выдуваем воздух (в любое время). </vt:lpstr>
      <vt:lpstr>Шарики Воздушные шарики, чей дольше продержится в воздухе. </vt:lpstr>
      <vt:lpstr>Одуванчики Летом можно дуть так же на одуванчики. Этим упражнениям будут рады все дети. </vt:lpstr>
      <vt:lpstr>Воздушный футбол Берем теннисный мячик, ставим кубики ворота. Нужно задуть гол в ворота.</vt:lpstr>
      <vt:lpstr>Ветерок Ребенок изображает ветерок, чтобы листочки на дереве шевелились, чтобы птичка полетела.</vt:lpstr>
      <vt:lpstr>Дыхательная гимнастика для укрепления иммунитета малыша Чтобы не болеть, надо научиться правильно дышать. Существует много разновидностей дыхательной гимнастики, в том числе и упражнения, адаптированные для детей. Приведенные ниже веселые рекомендации научат вас и вашего малыша дыхательной самозащите. 1. Большой и маленький Стоя прямо, на вдохе ребенок встает на цыпочки, тянется вверх руками, показывая, какой он большой. Зафиксировать это положение на несколько секунд. На выдохе ребенок должен опустить руки вниз, затем присесть, обхватив руками колени и одновременно произнеся "ух", спрятать голову за коленями - показывая, какой он маленький.   2. Паровоз Ходите по комнате, имитируя согнутыми руками движения колес паровоза, произнося при этом "чух-чух" и изменяя скорость движения, громкость и частоту произношения. Повторите с ребенком пять-шесть раз.   3. Летят гуси Медленно и плавно ходите по комнате, взмахивая руками, словно крыльями. Руки на вдохе поднимать, на выдохе опускать, произнося "г-у-у". Повторите с ребенком восемь-десять раз.   4. Аист Стоя прямо, разведите руки в стороны, а одну ногу, согнув в колене, вынесите вперед. Зафиксируйте положение на несколько секунд. Держите равновесие. На выдохе опустите ногу и руки, тихо произнося "ш-ш-ш-ш". Повторите с ребенком шесть-семь раз.   </vt:lpstr>
      <vt:lpstr>5. Дровосек Встаньте прямо, ноги чуть шире плеч. На вдохе сложите руки топориком и поднимите их вверх. Резко, словно под тяжестью топора, вытянутые руки на выдохе опустите вниз, корпус наклоните, позволяя рукам "прорубить" пространство между ногами. Произнесите "бах". Повторите с ребенком шесть-восемь раз.   6. Мельница Встаньте: ноги вместе, руки вверх. Медленно вращайте прямыми руками, произнося на выдохе "ж-р-р". Когда движения ускоряются, звуки становятся громче. Повторите с ребенком семь-восемь раз.   7. Конькобежец Расположите ноги на ширине плеч, руки в замке за спиной, корпус наклонен вперед. Подражая движениям конькобежца, сгибайте то левую, то правую ногу, произнося "к-р-р". Повторите с ребенком пять-шесть раз.   8. Сердитый ежик Встаньте, ноги на ширине плеч. Представьте, как ежик во время опасности сворачивается в клубок. Наклонитесь как можно ниже, не отрывая пятки от пола, обхватите руками грудь, голову опустите, произнеся на выдохе "п-ф-ф" - звук, издаваемый сердитым ежиком, затем "ф-р-р" - а это уже довольный ежик. Повторите с ребенком три-пять раз.  9. Лягушонок Расположите ноги вместе. Представьте, как лягушонок быстро и резко прыгает, и повторите его прыжки: слегка приседая, вдохнув, прыгните вперед. Приземлившись, "квакните". Повторите три-четыре раза.   10. В лесу Представьте, что вы заблудились в густом лесу. Сделав вдох, на выдохе произнесите "ау". Меняйте интонацию и громкость и поворачивайтесь то влево, то вправо. Повторите с ребенком пять-шесть раз.    </vt:lpstr>
      <vt:lpstr>11. Веселая пчелка На выдохе произнесите "з-з-з". Представьте, что пчелка села на нос (звук и взгляд направить к носу), на руку, на ногу. Таким образом, ребенок учится направлять внимание на определенный участок тела.   12. Великан и карлик Сядьте на пол, сложив ноги перед собой ступня к ступне. Руки положите на внутренние стороны коленей, которые прижаты к полу. Наберите полную грудь воздуха, плечи расправьте, голову гордо поднимите вверх, на выдохе опуститесь вниз, прижмитесь головой к ступням.   С помощью этих упражнений ваш ребенок оздоровится, будет пребывать в хорошем настроении и дышать полной грудью!                 </vt:lpstr>
      <vt:lpstr>Наша задача – научить ребенка хорошо очищать легкие. Если он полностью не выдыхает, то в глубине легких остается изрядное количество испорченного воздуха, а кровь получает мало кислорода. Научив ребенка дышать через нос, вы поможете ему избавиться от частых насморков, гриппа, ангины и т.п. </vt:lpstr>
      <vt:lpstr>Нужно приучить ребенка к полному дыханию, чтобы он расширял грудную клетку и развивал мышцы живота. Покажите, как втягивать живот во время дыхания, сделать его плоским и впалым. </vt:lpstr>
      <vt:lpstr>Игровые упражнения дыхательной гимнастики развивают дыхательную мускулатуру, речевой аппарат, координацию движений, мышцы рук и позвоночника, способствует правильному ритмичному дыханию и произнесению звуков.  Выполнять лучше до завтрака или после ужина.  Итак, проветрите помещение и приступайте. </vt:lpstr>
      <vt:lpstr>Благодарю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Дыхательная гимнастика для малышей</dc:title>
  <dc:creator>user</dc:creator>
  <cp:lastModifiedBy>user</cp:lastModifiedBy>
  <cp:revision>26</cp:revision>
  <dcterms:created xsi:type="dcterms:W3CDTF">2014-05-29T07:29:32Z</dcterms:created>
  <dcterms:modified xsi:type="dcterms:W3CDTF">2014-05-29T08:52:30Z</dcterms:modified>
</cp:coreProperties>
</file>